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8.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15.xml" ContentType="application/vnd.openxmlformats-officedocument.drawingml.chart+xml"/>
  <Override PartName="/ppt/drawings/drawing10.xml" ContentType="application/vnd.openxmlformats-officedocument.drawingml.chartshapes+xml"/>
  <Override PartName="/ppt/charts/chart16.xml" ContentType="application/vnd.openxmlformats-officedocument.drawingml.chart+xml"/>
  <Override PartName="/ppt/drawings/drawing11.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drawings/drawing12.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drawings/drawing13.xml" ContentType="application/vnd.openxmlformats-officedocument.drawingml.chartshapes+xml"/>
  <Override PartName="/ppt/charts/chart19.xml" ContentType="application/vnd.openxmlformats-officedocument.drawingml.chart+xml"/>
  <Override PartName="/ppt/drawings/drawing14.xml" ContentType="application/vnd.openxmlformats-officedocument.drawingml.chartshapes+xml"/>
  <Override PartName="/ppt/notesSlides/notesSlide24.xml" ContentType="application/vnd.openxmlformats-officedocument.presentationml.notesSlide+xml"/>
  <Override PartName="/ppt/charts/chart20.xml" ContentType="application/vnd.openxmlformats-officedocument.drawingml.chart+xml"/>
  <Override PartName="/ppt/drawings/drawing15.xml" ContentType="application/vnd.openxmlformats-officedocument.drawingml.chartshapes+xml"/>
  <Override PartName="/ppt/notesSlides/notesSlide25.xml" ContentType="application/vnd.openxmlformats-officedocument.presentationml.notesSlide+xml"/>
  <Override PartName="/ppt/charts/chart21.xml" ContentType="application/vnd.openxmlformats-officedocument.drawingml.chart+xml"/>
  <Override PartName="/ppt/drawings/drawing16.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drawings/drawing17.xml" ContentType="application/vnd.openxmlformats-officedocument.drawingml.chartshapes+xml"/>
  <Override PartName="/ppt/notesSlides/notesSlide27.xml" ContentType="application/vnd.openxmlformats-officedocument.presentationml.notesSlide+xml"/>
  <Override PartName="/ppt/charts/chart23.xml" ContentType="application/vnd.openxmlformats-officedocument.drawingml.chart+xml"/>
  <Override PartName="/ppt/drawings/drawing18.xml" ContentType="application/vnd.openxmlformats-officedocument.drawingml.chartshapes+xml"/>
  <Override PartName="/ppt/notesSlides/notesSlide28.xml" ContentType="application/vnd.openxmlformats-officedocument.presentationml.notesSlide+xml"/>
  <Override PartName="/ppt/charts/chart24.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ppt/charts/chart25.xml" ContentType="application/vnd.openxmlformats-officedocument.drawingml.chart+xml"/>
  <Override PartName="/ppt/drawings/drawing19.xml" ContentType="application/vnd.openxmlformats-officedocument.drawingml.chartshapes+xml"/>
  <Override PartName="/ppt/notesSlides/notesSlide30.xml" ContentType="application/vnd.openxmlformats-officedocument.presentationml.notesSlide+xml"/>
  <Override PartName="/ppt/charts/chart26.xml" ContentType="application/vnd.openxmlformats-officedocument.drawingml.chart+xml"/>
  <Override PartName="/ppt/drawings/drawing20.xml" ContentType="application/vnd.openxmlformats-officedocument.drawingml.chartshapes+xml"/>
  <Override PartName="/ppt/charts/chart27.xml" ContentType="application/vnd.openxmlformats-officedocument.drawingml.chart+xml"/>
  <Override PartName="/ppt/drawings/drawing21.xml" ContentType="application/vnd.openxmlformats-officedocument.drawingml.chartshapes+xml"/>
  <Override PartName="/ppt/notesSlides/notesSlide31.xml" ContentType="application/vnd.openxmlformats-officedocument.presentationml.notesSlide+xml"/>
  <Override PartName="/ppt/charts/chart28.xml" ContentType="application/vnd.openxmlformats-officedocument.drawingml.chart+xml"/>
  <Override PartName="/ppt/drawings/drawing22.xml" ContentType="application/vnd.openxmlformats-officedocument.drawingml.chartshapes+xml"/>
  <Override PartName="/ppt/notesSlides/notesSlide32.xml" ContentType="application/vnd.openxmlformats-officedocument.presentationml.notesSlide+xml"/>
  <Override PartName="/ppt/charts/chart29.xml" ContentType="application/vnd.openxmlformats-officedocument.drawingml.chart+xml"/>
  <Override PartName="/ppt/drawings/drawing23.xml" ContentType="application/vnd.openxmlformats-officedocument.drawingml.chartshapes+xml"/>
  <Override PartName="/ppt/charts/chart30.xml" ContentType="application/vnd.openxmlformats-officedocument.drawingml.chart+xml"/>
  <Override PartName="/ppt/drawings/drawing24.xml" ContentType="application/vnd.openxmlformats-officedocument.drawingml.chartshapes+xml"/>
  <Override PartName="/ppt/charts/chart31.xml" ContentType="application/vnd.openxmlformats-officedocument.drawingml.chart+xml"/>
  <Override PartName="/ppt/drawings/drawing25.xml" ContentType="application/vnd.openxmlformats-officedocument.drawingml.chartshapes+xml"/>
  <Override PartName="/ppt/charts/chart32.xml" ContentType="application/vnd.openxmlformats-officedocument.drawingml.chart+xml"/>
  <Override PartName="/ppt/drawings/drawing26.xml" ContentType="application/vnd.openxmlformats-officedocument.drawingml.chartshapes+xml"/>
  <Override PartName="/ppt/charts/chart33.xml" ContentType="application/vnd.openxmlformats-officedocument.drawingml.chart+xml"/>
  <Override PartName="/ppt/drawings/drawing27.xml" ContentType="application/vnd.openxmlformats-officedocument.drawingml.chartshapes+xml"/>
  <Override PartName="/ppt/charts/chart34.xml" ContentType="application/vnd.openxmlformats-officedocument.drawingml.chart+xml"/>
  <Override PartName="/ppt/drawings/drawing28.xml" ContentType="application/vnd.openxmlformats-officedocument.drawingml.chartshapes+xml"/>
  <Override PartName="/ppt/charts/chart35.xml" ContentType="application/vnd.openxmlformats-officedocument.drawingml.chart+xml"/>
  <Override PartName="/ppt/drawings/drawing29.xml" ContentType="application/vnd.openxmlformats-officedocument.drawingml.chartshapes+xml"/>
  <Override PartName="/ppt/charts/chart36.xml" ContentType="application/vnd.openxmlformats-officedocument.drawingml.chart+xml"/>
  <Override PartName="/ppt/drawings/drawing30.xml" ContentType="application/vnd.openxmlformats-officedocument.drawingml.chartshapes+xml"/>
  <Override PartName="/ppt/charts/chart37.xml" ContentType="application/vnd.openxmlformats-officedocument.drawingml.chart+xml"/>
  <Override PartName="/ppt/drawings/drawing31.xml" ContentType="application/vnd.openxmlformats-officedocument.drawingml.chartshapes+xml"/>
  <Override PartName="/ppt/notesSlides/notesSlide33.xml" ContentType="application/vnd.openxmlformats-officedocument.presentationml.notesSlide+xml"/>
  <Override PartName="/ppt/charts/chart38.xml" ContentType="application/vnd.openxmlformats-officedocument.drawingml.chart+xml"/>
  <Override PartName="/ppt/theme/themeOverride2.xml" ContentType="application/vnd.openxmlformats-officedocument.themeOverride+xml"/>
  <Override PartName="/ppt/notesSlides/notesSlide34.xml" ContentType="application/vnd.openxmlformats-officedocument.presentationml.notesSlide+xml"/>
  <Override PartName="/ppt/charts/chart39.xml" ContentType="application/vnd.openxmlformats-officedocument.drawingml.chart+xml"/>
  <Override PartName="/ppt/theme/themeOverride3.xml" ContentType="application/vnd.openxmlformats-officedocument.themeOverride+xml"/>
  <Override PartName="/ppt/drawings/drawing32.xml" ContentType="application/vnd.openxmlformats-officedocument.drawingml.chartshapes+xml"/>
  <Override PartName="/ppt/notesSlides/notesSlide35.xml" ContentType="application/vnd.openxmlformats-officedocument.presentationml.notesSlide+xml"/>
  <Override PartName="/ppt/charts/chart40.xml" ContentType="application/vnd.openxmlformats-officedocument.drawingml.chart+xml"/>
  <Override PartName="/ppt/theme/themeOverride4.xml" ContentType="application/vnd.openxmlformats-officedocument.themeOverride+xml"/>
  <Override PartName="/ppt/notesSlides/notesSlide36.xml" ContentType="application/vnd.openxmlformats-officedocument.presentationml.notesSlide+xml"/>
  <Override PartName="/ppt/charts/chart41.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charts/chart42.xml" ContentType="application/vnd.openxmlformats-officedocument.drawingml.chart+xml"/>
  <Override PartName="/ppt/theme/themeOverride6.xml" ContentType="application/vnd.openxmlformats-officedocument.themeOverride+xml"/>
  <Override PartName="/ppt/charts/chart43.xml" ContentType="application/vnd.openxmlformats-officedocument.drawingml.chart+xml"/>
  <Override PartName="/ppt/drawings/drawing33.xml" ContentType="application/vnd.openxmlformats-officedocument.drawingml.chartshapes+xml"/>
  <Override PartName="/ppt/charts/chart44.xml" ContentType="application/vnd.openxmlformats-officedocument.drawingml.chart+xml"/>
  <Override PartName="/ppt/drawings/drawing34.xml" ContentType="application/vnd.openxmlformats-officedocument.drawingml.chartshapes+xml"/>
  <Override PartName="/ppt/notesSlides/notesSlide38.xml" ContentType="application/vnd.openxmlformats-officedocument.presentationml.notesSlide+xml"/>
  <Override PartName="/ppt/charts/chart45.xml" ContentType="application/vnd.openxmlformats-officedocument.drawingml.chart+xml"/>
  <Override PartName="/ppt/theme/themeOverride7.xml" ContentType="application/vnd.openxmlformats-officedocument.themeOverride+xml"/>
  <Override PartName="/ppt/notesSlides/notesSlide39.xml" ContentType="application/vnd.openxmlformats-officedocument.presentationml.notesSlide+xml"/>
  <Override PartName="/ppt/charts/chart46.xml" ContentType="application/vnd.openxmlformats-officedocument.drawingml.chart+xml"/>
  <Override PartName="/ppt/theme/themeOverride8.xml" ContentType="application/vnd.openxmlformats-officedocument.themeOverride+xml"/>
  <Override PartName="/ppt/notesSlides/notesSlide40.xml" ContentType="application/vnd.openxmlformats-officedocument.presentationml.notesSlide+xml"/>
  <Override PartName="/ppt/charts/chart47.xml" ContentType="application/vnd.openxmlformats-officedocument.drawingml.chart+xml"/>
  <Override PartName="/ppt/drawings/drawing35.xml" ContentType="application/vnd.openxmlformats-officedocument.drawingml.chartshapes+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2" r:id="rId2"/>
  </p:sldMasterIdLst>
  <p:notesMasterIdLst>
    <p:notesMasterId r:id="rId75"/>
  </p:notesMasterIdLst>
  <p:sldIdLst>
    <p:sldId id="272" r:id="rId3"/>
    <p:sldId id="339" r:id="rId4"/>
    <p:sldId id="257" r:id="rId5"/>
    <p:sldId id="421" r:id="rId6"/>
    <p:sldId id="422" r:id="rId7"/>
    <p:sldId id="423" r:id="rId8"/>
    <p:sldId id="424" r:id="rId9"/>
    <p:sldId id="281" r:id="rId10"/>
    <p:sldId id="303" r:id="rId11"/>
    <p:sldId id="276" r:id="rId12"/>
    <p:sldId id="283" r:id="rId13"/>
    <p:sldId id="284" r:id="rId14"/>
    <p:sldId id="425" r:id="rId15"/>
    <p:sldId id="426" r:id="rId16"/>
    <p:sldId id="427" r:id="rId17"/>
    <p:sldId id="340" r:id="rId18"/>
    <p:sldId id="266" r:id="rId19"/>
    <p:sldId id="347" r:id="rId20"/>
    <p:sldId id="348" r:id="rId21"/>
    <p:sldId id="352" r:id="rId22"/>
    <p:sldId id="285" r:id="rId23"/>
    <p:sldId id="379" r:id="rId24"/>
    <p:sldId id="286" r:id="rId25"/>
    <p:sldId id="428" r:id="rId26"/>
    <p:sldId id="390" r:id="rId27"/>
    <p:sldId id="298" r:id="rId28"/>
    <p:sldId id="289" r:id="rId29"/>
    <p:sldId id="290" r:id="rId30"/>
    <p:sldId id="291" r:id="rId31"/>
    <p:sldId id="292" r:id="rId32"/>
    <p:sldId id="293" r:id="rId33"/>
    <p:sldId id="394" r:id="rId34"/>
    <p:sldId id="353" r:id="rId35"/>
    <p:sldId id="354" r:id="rId36"/>
    <p:sldId id="355" r:id="rId37"/>
    <p:sldId id="356" r:id="rId38"/>
    <p:sldId id="300" r:id="rId39"/>
    <p:sldId id="398" r:id="rId40"/>
    <p:sldId id="399" r:id="rId41"/>
    <p:sldId id="400" r:id="rId42"/>
    <p:sldId id="401" r:id="rId43"/>
    <p:sldId id="402" r:id="rId44"/>
    <p:sldId id="403" r:id="rId45"/>
    <p:sldId id="404" r:id="rId46"/>
    <p:sldId id="405" r:id="rId47"/>
    <p:sldId id="406" r:id="rId48"/>
    <p:sldId id="302" r:id="rId49"/>
    <p:sldId id="368" r:id="rId50"/>
    <p:sldId id="369" r:id="rId51"/>
    <p:sldId id="370" r:id="rId52"/>
    <p:sldId id="306" r:id="rId53"/>
    <p:sldId id="307" r:id="rId54"/>
    <p:sldId id="308" r:id="rId55"/>
    <p:sldId id="309" r:id="rId56"/>
    <p:sldId id="310" r:id="rId57"/>
    <p:sldId id="311" r:id="rId58"/>
    <p:sldId id="312" r:id="rId59"/>
    <p:sldId id="315" r:id="rId60"/>
    <p:sldId id="371" r:id="rId61"/>
    <p:sldId id="372" r:id="rId62"/>
    <p:sldId id="373" r:id="rId63"/>
    <p:sldId id="374" r:id="rId64"/>
    <p:sldId id="375" r:id="rId65"/>
    <p:sldId id="410" r:id="rId66"/>
    <p:sldId id="411" r:id="rId67"/>
    <p:sldId id="377" r:id="rId68"/>
    <p:sldId id="378" r:id="rId69"/>
    <p:sldId id="325" r:id="rId70"/>
    <p:sldId id="412" r:id="rId71"/>
    <p:sldId id="413" r:id="rId72"/>
    <p:sldId id="414" r:id="rId73"/>
    <p:sldId id="42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7635"/>
    <a:srgbClr val="000000"/>
    <a:srgbClr val="B7DEE8"/>
    <a:srgbClr val="3590A9"/>
    <a:srgbClr val="A7E0FF"/>
    <a:srgbClr val="0076B8"/>
    <a:srgbClr val="90CCDC"/>
    <a:srgbClr val="509DFA"/>
    <a:srgbClr val="70B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0171" autoAdjust="0"/>
  </p:normalViewPr>
  <p:slideViewPr>
    <p:cSldViewPr>
      <p:cViewPr varScale="1">
        <p:scale>
          <a:sx n="66" d="100"/>
          <a:sy n="66" d="100"/>
        </p:scale>
        <p:origin x="-142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oleObject" Target="file:///\\FS-CH-1.main.oecd.org\Users4\Schleicher_A\inch-performance.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package" Target="../embeddings/Microsoft_Excel_Worksheet37.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5.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6.xm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2" Type="http://schemas.openxmlformats.org/officeDocument/2006/relationships/oleObject" Target="file:///\\as-gen-1\ASgenEDU\PISA\BACKUP\PISA\PISA%202012%20Thematic%20Reports\Low%20performers\StatLinks\PISA2012TR_LP_FIG_Ch5.07.xls" TargetMode="External"/><Relationship Id="rId1" Type="http://schemas.openxmlformats.org/officeDocument/2006/relationships/themeOverride" Target="../theme/themeOverride7.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8.xml"/></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7979404932285E-2"/>
          <c:y val="6.0782760278937323E-2"/>
          <c:w val="0.87709375281777335"/>
          <c:h val="0.85248979383844559"/>
        </c:manualLayout>
      </c:layout>
      <c:scatterChart>
        <c:scatterStyle val="lineMarker"/>
        <c:varyColors val="0"/>
        <c:ser>
          <c:idx val="0"/>
          <c:order val="0"/>
          <c:spPr>
            <a:ln w="28575">
              <a:noFill/>
            </a:ln>
          </c:spPr>
          <c:dPt>
            <c:idx val="64"/>
            <c:marker>
              <c:symbol val="diamond"/>
              <c:size val="10"/>
              <c:spPr>
                <a:solidFill>
                  <a:schemeClr val="tx1"/>
                </a:solidFill>
              </c:spPr>
            </c:marker>
            <c:bubble3D val="0"/>
          </c:dPt>
          <c:dLbls>
            <c:dLbl>
              <c:idx val="0"/>
              <c:layout>
                <c:manualLayout>
                  <c:x val="-3.0703255541381008E-2"/>
                  <c:y val="1.9081689916528876E-2"/>
                </c:manualLayout>
              </c:layout>
              <c:tx>
                <c:strRef>
                  <c:f>'Figure 1.10'!$A$54</c:f>
                  <c:strCache>
                    <c:ptCount val="1"/>
                    <c:pt idx="0">
                      <c:v>Albania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{3BDF847D-2E9E-4601-817C-0F9D52E0B439}</c15:txfldGUID>
                      <c15:f>'Figure 1.10'!$A$54</c15:f>
                      <c15:dlblFieldTableCache>
                        <c:ptCount val="1"/>
                        <c:pt idx="0">
                          <c:v>Albania</c:v>
                        </c:pt>
                      </c15:dlblFieldTableCache>
                    </c15:dlblFTEntry>
                  </c15:dlblFieldTable>
                  <c15:showDataLabelsRange val="0"/>
                </c:ext>
              </c:extLst>
            </c:dLbl>
            <c:dLbl>
              <c:idx val="1"/>
              <c:layout>
                <c:manualLayout>
                  <c:x val="-7.3717826164077974E-2"/>
                  <c:y val="1.6770023968354631E-2"/>
                </c:manualLayout>
              </c:layout>
              <c:tx>
                <c:strRef>
                  <c:f>'Figure 1.10'!$A$55</c:f>
                  <c:strCache>
                    <c:ptCount val="1"/>
                    <c:pt idx="0">
                      <c:v>Argentina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{4F70E607-BDB7-4B98-A1BB-A99D4830C0D1}</c15:txfldGUID>
                      <c15:f>'Figure 1.10'!$A$55</c15:f>
                      <c15:dlblFieldTableCache>
                        <c:ptCount val="1"/>
                        <c:pt idx="0">
                          <c:v>Argentina</c:v>
                        </c:pt>
                      </c15:dlblFieldTableCache>
                    </c15:dlblFTEntry>
                  </c15:dlblFieldTable>
                  <c15:showDataLabelsRange val="0"/>
                </c:ext>
              </c:extLst>
            </c:dLbl>
            <c:dLbl>
              <c:idx val="2"/>
              <c:layout>
                <c:manualLayout>
                  <c:x val="0.28593060315224417"/>
                  <c:y val="-0.26141952748026287"/>
                </c:manualLayout>
              </c:layout>
              <c:tx>
                <c:strRef>
                  <c:f>'Figure 1.10'!$A$56</c:f>
                  <c:strCache>
                    <c:ptCount val="1"/>
                    <c:pt idx="0">
                      <c:v>Australia</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{8FC9D599-A6D4-4007-96E7-371708255F1B}</c15:txfldGUID>
                      <c15:f>'Figure 1.10'!$A$56</c15:f>
                      <c15:dlblFieldTableCache>
                        <c:ptCount val="1"/>
                        <c:pt idx="0">
                          <c:v>Australia</c:v>
                        </c:pt>
                      </c15:dlblFieldTableCache>
                    </c15:dlblFTEntry>
                  </c15:dlblFieldTable>
                  <c15:showDataLabelsRange val="0"/>
                </c:ext>
              </c:extLst>
            </c:dLbl>
            <c:dLbl>
              <c:idx val="3"/>
              <c:layout>
                <c:manualLayout>
                  <c:x val="0.28271505775721228"/>
                  <c:y val="-0.24242704822033193"/>
                </c:manualLayout>
              </c:layout>
              <c:tx>
                <c:strRef>
                  <c:f>'Figure 1.10'!$A$57</c:f>
                  <c:strCache>
                    <c:ptCount val="1"/>
                    <c:pt idx="0">
                      <c:v>Austria</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{D321F273-4115-4985-A9C3-AD10895E6152}</c15:txfldGUID>
                      <c15:f>'Figure 1.10'!$A$57</c15:f>
                      <c15:dlblFieldTableCache>
                        <c:ptCount val="1"/>
                        <c:pt idx="0">
                          <c:v>Austria</c:v>
                        </c:pt>
                      </c15:dlblFieldTableCache>
                    </c15:dlblFTEntry>
                  </c15:dlblFieldTable>
                  <c15:showDataLabelsRange val="0"/>
                </c:ext>
              </c:extLst>
            </c:dLbl>
            <c:dLbl>
              <c:idx val="4"/>
              <c:layout>
                <c:manualLayout>
                  <c:x val="-1.8289251547552055E-2"/>
                  <c:y val="-1.6621353913511865E-2"/>
                </c:manualLayout>
              </c:layout>
              <c:tx>
                <c:strRef>
                  <c:f>'Figure 1.10'!$A$58</c:f>
                  <c:strCache>
                    <c:ptCount val="1"/>
                    <c:pt idx="0">
                      <c:v>Belgium</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{85B74918-7531-4D26-9FE6-0EB43C48D62E}</c15:txfldGUID>
                      <c15:f>'Figure 1.10'!$A$58</c15:f>
                      <c15:dlblFieldTableCache>
                        <c:ptCount val="1"/>
                        <c:pt idx="0">
                          <c:v>Belgium</c:v>
                        </c:pt>
                      </c15:dlblFieldTableCache>
                    </c15:dlblFTEntry>
                  </c15:dlblFieldTable>
                  <c15:showDataLabelsRange val="0"/>
                </c:ext>
              </c:extLst>
            </c:dLbl>
            <c:dLbl>
              <c:idx val="5"/>
              <c:layout>
                <c:manualLayout>
                  <c:x val="-5.1611144594186406E-2"/>
                  <c:y val="5.0452915033015466E-2"/>
                </c:manualLayout>
              </c:layout>
              <c:tx>
                <c:strRef>
                  <c:f>'Figure 1.10'!$A$59</c:f>
                  <c:strCache>
                    <c:ptCount val="1"/>
                    <c:pt idx="0">
                      <c:v>Brazil</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{AA7F7F2F-2D2D-4339-9AF3-514E049624EE}</c15:txfldGUID>
                      <c15:f>'Figure 1.10'!$A$59</c15:f>
                      <c15:dlblFieldTableCache>
                        <c:ptCount val="1"/>
                        <c:pt idx="0">
                          <c:v>Brazil</c:v>
                        </c:pt>
                      </c15:dlblFieldTableCache>
                    </c15:dlblFTEntry>
                  </c15:dlblFieldTable>
                  <c15:showDataLabelsRange val="0"/>
                </c:ext>
              </c:extLst>
            </c:dLbl>
            <c:dLbl>
              <c:idx val="6"/>
              <c:layout>
                <c:manualLayout>
                  <c:x val="-6.5424654959924684E-3"/>
                  <c:y val="-1.423487278563197E-2"/>
                </c:manualLayout>
              </c:layout>
              <c:tx>
                <c:strRef>
                  <c:f>'Figure 1.10'!$A$60</c:f>
                  <c:strCache>
                    <c:ptCount val="1"/>
                    <c:pt idx="0">
                      <c:v>Bulgaria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{F6ACB2AA-4CD6-49EF-8B1C-745E65741860}</c15:txfldGUID>
                      <c15:f>'Figure 1.10'!$A$60</c15:f>
                      <c15:dlblFieldTableCache>
                        <c:ptCount val="1"/>
                        <c:pt idx="0">
                          <c:v>Bulgaria</c:v>
                        </c:pt>
                      </c15:dlblFieldTableCache>
                    </c15:dlblFTEntry>
                  </c15:dlblFieldTable>
                  <c15:showDataLabelsRange val="0"/>
                </c:ext>
              </c:extLst>
            </c:dLbl>
            <c:dLbl>
              <c:idx val="7"/>
              <c:layout>
                <c:manualLayout>
                  <c:x val="-0.13033045421304437"/>
                  <c:y val="9.4808766158397562E-2"/>
                </c:manualLayout>
              </c:layout>
              <c:tx>
                <c:strRef>
                  <c:f>'Figure 1.10'!$A$61</c:f>
                  <c:strCache>
                    <c:ptCount val="1"/>
                    <c:pt idx="0">
                      <c:v>Canada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{6CBA5D7D-913F-4AFC-A5EA-6568FA89DD88}</c15:txfldGUID>
                      <c15:f>'Figure 1.10'!$A$61</c15:f>
                      <c15:dlblFieldTableCache>
                        <c:ptCount val="1"/>
                        <c:pt idx="0">
                          <c:v>Canada</c:v>
                        </c:pt>
                      </c15:dlblFieldTableCache>
                    </c15:dlblFTEntry>
                  </c15:dlblFieldTable>
                  <c15:showDataLabelsRange val="0"/>
                </c:ext>
              </c:extLst>
            </c:dLbl>
            <c:dLbl>
              <c:idx val="8"/>
              <c:layout>
                <c:manualLayout>
                  <c:x val="-6.5423624666622847E-3"/>
                  <c:y val="-1.8979895862052905E-2"/>
                </c:manualLayout>
              </c:layout>
              <c:tx>
                <c:strRef>
                  <c:f>'Figure 1.10'!$A$62</c:f>
                  <c:strCache>
                    <c:ptCount val="1"/>
                    <c:pt idx="0">
                      <c:v>Chile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{8886BEDF-3070-4C6F-AF66-91E33FFF7F3A}</c15:txfldGUID>
                      <c15:f>'Figure 1.10'!$A$62</c15:f>
                      <c15:dlblFieldTableCache>
                        <c:ptCount val="1"/>
                        <c:pt idx="0">
                          <c:v>Chile</c:v>
                        </c:pt>
                      </c15:dlblFieldTableCache>
                    </c15:dlblFTEntry>
                  </c15:dlblFieldTable>
                  <c15:showDataLabelsRange val="0"/>
                </c:ext>
              </c:extLst>
            </c:dLbl>
            <c:dLbl>
              <c:idx val="9"/>
              <c:layout>
                <c:manualLayout>
                  <c:x val="-1.9456985975853634E-2"/>
                  <c:y val="-2.3968013755146279E-2"/>
                </c:manualLayout>
              </c:layout>
              <c:tx>
                <c:strRef>
                  <c:f>'Figure 1.10'!$A$63</c:f>
                  <c:strCache>
                    <c:ptCount val="1"/>
                    <c:pt idx="0">
                      <c:v>Chinese Taipei</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{09E4C73E-CB60-40D6-B80F-92F370016A46}</c15:txfldGUID>
                      <c15:f>'Figure 1.10'!$A$63</c15:f>
                      <c15:dlblFieldTableCache>
                        <c:ptCount val="1"/>
                        <c:pt idx="0">
                          <c:v>Chinese Taipei</c:v>
                        </c:pt>
                      </c15:dlblFieldTableCache>
                    </c15:dlblFTEntry>
                  </c15:dlblFieldTable>
                  <c15:showDataLabelsRange val="0"/>
                </c:ext>
              </c:extLst>
            </c:dLbl>
            <c:dLbl>
              <c:idx val="10"/>
              <c:layout>
                <c:manualLayout>
                  <c:x val="-5.8233516801095904E-2"/>
                  <c:y val="1.4234827990585364E-2"/>
                </c:manualLayout>
              </c:layout>
              <c:tx>
                <c:strRef>
                  <c:f>'Figure 1.10'!$A$64</c:f>
                  <c:strCache>
                    <c:ptCount val="1"/>
                    <c:pt idx="0">
                      <c:v>Colombia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{4EE8AF7A-1DD8-4550-AF62-AB66DE1B1150}</c15:txfldGUID>
                      <c15:f>'Figure 1.10'!$A$64</c15:f>
                      <c15:dlblFieldTableCache>
                        <c:ptCount val="1"/>
                        <c:pt idx="0">
                          <c:v>Colombia</c:v>
                        </c:pt>
                      </c15:dlblFieldTableCache>
                    </c15:dlblFTEntry>
                  </c15:dlblFieldTable>
                  <c15:showDataLabelsRange val="0"/>
                </c:ext>
              </c:extLst>
            </c:dLbl>
            <c:dLbl>
              <c:idx val="11"/>
              <c:layout>
                <c:manualLayout>
                  <c:x val="-2.3984300802783937E-2"/>
                  <c:y val="-2.6340492552751692E-2"/>
                </c:manualLayout>
              </c:layout>
              <c:tx>
                <c:strRef>
                  <c:f>'Figure 1.10'!$A$65</c:f>
                  <c:strCache>
                    <c:ptCount val="1"/>
                    <c:pt idx="0">
                      <c:v>Costa Rica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{478537B4-660B-40E2-ADD1-8BA6EAED6293}</c15:txfldGUID>
                      <c15:f>'Figure 1.10'!$A$65</c15:f>
                      <c15:dlblFieldTableCache>
                        <c:ptCount val="1"/>
                        <c:pt idx="0">
                          <c:v>Costa Rica</c:v>
                        </c:pt>
                      </c15:dlblFieldTableCache>
                    </c15:dlblFTEntry>
                  </c15:dlblFieldTable>
                  <c15:showDataLabelsRange val="0"/>
                </c:ext>
              </c:extLst>
            </c:dLbl>
            <c:dLbl>
              <c:idx val="12"/>
              <c:layout>
                <c:manualLayout>
                  <c:x val="-1.7010142413321938E-2"/>
                  <c:y val="-2.1352309178447867E-2"/>
                </c:manualLayout>
              </c:layout>
              <c:tx>
                <c:strRef>
                  <c:f>'Figure 1.10'!$A$66</c:f>
                  <c:strCache>
                    <c:ptCount val="1"/>
                    <c:pt idx="0">
                      <c:v>Croatia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{3EC4B257-B7A4-4924-86B6-7BED2F6F09C4}</c15:txfldGUID>
                      <c15:f>'Figure 1.10'!$A$66</c15:f>
                      <c15:dlblFieldTableCache>
                        <c:ptCount val="1"/>
                        <c:pt idx="0">
                          <c:v>Croatia</c:v>
                        </c:pt>
                      </c15:dlblFieldTableCache>
                    </c15:dlblFTEntry>
                  </c15:dlblFieldTable>
                  <c15:showDataLabelsRange val="0"/>
                </c:ext>
              </c:extLst>
            </c:dLbl>
            <c:dLbl>
              <c:idx val="13"/>
              <c:layout>
                <c:manualLayout>
                  <c:x val="0.30095506128493654"/>
                  <c:y val="-0.30946763587628151"/>
                </c:manualLayout>
              </c:layout>
              <c:tx>
                <c:strRef>
                  <c:f>'Figure 1.10'!$A$67</c:f>
                  <c:strCache>
                    <c:ptCount val="1"/>
                    <c:pt idx="0">
                      <c:v>Czech Republic</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{D5E198DB-5F56-4194-9A5E-26536AEF07ED}</c15:txfldGUID>
                      <c15:f>'Figure 1.10'!$A$67</c15:f>
                      <c15:dlblFieldTableCache>
                        <c:ptCount val="1"/>
                        <c:pt idx="0">
                          <c:v>Czech Republic</c:v>
                        </c:pt>
                      </c15:dlblFieldTableCache>
                    </c15:dlblFTEntry>
                  </c15:dlblFieldTable>
                  <c15:showDataLabelsRange val="0"/>
                </c:ext>
              </c:extLst>
            </c:dLbl>
            <c:dLbl>
              <c:idx val="14"/>
              <c:layout>
                <c:manualLayout>
                  <c:x val="-6.8537998676721654E-2"/>
                  <c:y val="-3.1297089832067727E-4"/>
                </c:manualLayout>
              </c:layout>
              <c:tx>
                <c:strRef>
                  <c:f>'Figure 1.10'!$A$68</c:f>
                  <c:strCache>
                    <c:ptCount val="1"/>
                    <c:pt idx="0">
                      <c:v>Denmark</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{D0AACB4A-D23C-4C05-971D-8FCD9E76DBEC}</c15:txfldGUID>
                      <c15:f>'Figure 1.10'!$A$68</c15:f>
                      <c15:dlblFieldTableCache>
                        <c:ptCount val="1"/>
                        <c:pt idx="0">
                          <c:v>Denmark</c:v>
                        </c:pt>
                      </c15:dlblFieldTableCache>
                    </c15:dlblFTEntry>
                  </c15:dlblFieldTable>
                  <c15:showDataLabelsRange val="0"/>
                </c:ext>
              </c:extLst>
            </c:dLbl>
            <c:dLbl>
              <c:idx val="15"/>
              <c:layout>
                <c:manualLayout>
                  <c:x val="-2.8472361454914261E-2"/>
                  <c:y val="2.1377690499497039E-2"/>
                </c:manualLayout>
              </c:layout>
              <c:tx>
                <c:strRef>
                  <c:f>'Figure 1.10'!$A$69</c:f>
                  <c:strCache>
                    <c:ptCount val="1"/>
                    <c:pt idx="0">
                      <c:v>Estonia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{B66E5524-13BA-4DC0-ADD9-EB850ABD74BF}</c15:txfldGUID>
                      <c15:f>'Figure 1.10'!$A$69</c15:f>
                      <c15:dlblFieldTableCache>
                        <c:ptCount val="1"/>
                        <c:pt idx="0">
                          <c:v>Estonia</c:v>
                        </c:pt>
                      </c15:dlblFieldTableCache>
                    </c15:dlblFTEntry>
                  </c15:dlblFieldTable>
                  <c15:showDataLabelsRange val="0"/>
                </c:ext>
              </c:extLst>
            </c:dLbl>
            <c:dLbl>
              <c:idx val="16"/>
              <c:layout>
                <c:manualLayout>
                  <c:x val="-8.2093564231678351E-2"/>
                  <c:y val="8.306225814521466E-2"/>
                </c:manualLayout>
              </c:layout>
              <c:tx>
                <c:strRef>
                  <c:f>'Figure 1.10'!$A$70</c:f>
                  <c:strCache>
                    <c:ptCount val="1"/>
                    <c:pt idx="0">
                      <c:v>Finland</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{E2740710-0E39-448B-AADC-A4361D72B30C}</c15:txfldGUID>
                      <c15:f>'Figure 1.10'!$A$70</c15:f>
                      <c15:dlblFieldTableCache>
                        <c:ptCount val="1"/>
                        <c:pt idx="0">
                          <c:v>Finland</c:v>
                        </c:pt>
                      </c15:dlblFieldTableCache>
                    </c15:dlblFTEntry>
                  </c15:dlblFieldTable>
                  <c15:showDataLabelsRange val="0"/>
                </c:ext>
              </c:extLst>
            </c:dLbl>
            <c:dLbl>
              <c:idx val="17"/>
              <c:layout>
                <c:manualLayout>
                  <c:x val="7.1391516315119946E-2"/>
                  <c:y val="-0.19362381523391267"/>
                </c:manualLayout>
              </c:layout>
              <c:tx>
                <c:strRef>
                  <c:f>'Figure 1.10'!$A$71</c:f>
                  <c:strCache>
                    <c:ptCount val="1"/>
                    <c:pt idx="0">
                      <c:v>France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{B525ECF0-9F36-4F2B-A5D9-D37BB8CF49A3}</c15:txfldGUID>
                      <c15:f>'Figure 1.10'!$A$71</c15:f>
                      <c15:dlblFieldTableCache>
                        <c:ptCount val="1"/>
                        <c:pt idx="0">
                          <c:v>France</c:v>
                        </c:pt>
                      </c15:dlblFieldTableCache>
                    </c15:dlblFTEntry>
                  </c15:dlblFieldTable>
                  <c15:showDataLabelsRange val="0"/>
                </c:ext>
              </c:extLst>
            </c:dLbl>
            <c:dLbl>
              <c:idx val="18"/>
              <c:layout>
                <c:manualLayout>
                  <c:x val="0.25886160420376164"/>
                  <c:y val="-0.22183873117279521"/>
                </c:manualLayout>
              </c:layout>
              <c:tx>
                <c:strRef>
                  <c:f>'Figure 1.10'!$A$72</c:f>
                  <c:strCache>
                    <c:ptCount val="1"/>
                    <c:pt idx="0">
                      <c:v>Germany</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{3FF84523-0366-4AD6-9772-CCC91D0F1171}</c15:txfldGUID>
                      <c15:f>'Figure 1.10'!$A$72</c15:f>
                      <c15:dlblFieldTableCache>
                        <c:ptCount val="1"/>
                        <c:pt idx="0">
                          <c:v>Germany</c:v>
                        </c:pt>
                      </c15:dlblFieldTableCache>
                    </c15:dlblFTEntry>
                  </c15:dlblFieldTable>
                  <c15:showDataLabelsRange val="0"/>
                </c:ext>
              </c:extLst>
            </c:dLbl>
            <c:dLbl>
              <c:idx val="19"/>
              <c:layout>
                <c:manualLayout>
                  <c:x val="-9.1594104826573826E-3"/>
                  <c:y val="-1.423487278563197E-2"/>
                </c:manualLayout>
              </c:layout>
              <c:tx>
                <c:strRef>
                  <c:f>'Figure 1.10'!$A$73</c:f>
                  <c:strCache>
                    <c:ptCount val="1"/>
                    <c:pt idx="0">
                      <c:v>Greece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{6E0C7B19-C5E7-42E5-AF96-3C920AABCC24}</c15:txfldGUID>
                      <c15:f>'Figure 1.10'!$A$73</c15:f>
                      <c15:dlblFieldTableCache>
                        <c:ptCount val="1"/>
                        <c:pt idx="0">
                          <c:v>Greece</c:v>
                        </c:pt>
                      </c15:dlblFieldTableCache>
                    </c15:dlblFTEntry>
                  </c15:dlblFieldTable>
                  <c15:showDataLabelsRange val="0"/>
                </c:ext>
              </c:extLst>
            </c:dLbl>
            <c:dLbl>
              <c:idx val="20"/>
              <c:layout>
                <c:manualLayout>
                  <c:x val="-3.3627743078644143E-3"/>
                  <c:y val="3.5843151513876674E-2"/>
                </c:manualLayout>
              </c:layout>
              <c:tx>
                <c:strRef>
                  <c:f>'Figure 1.10'!$A$74</c:f>
                  <c:strCache>
                    <c:ptCount val="1"/>
                    <c:pt idx="0">
                      <c:v>Hong Kong-China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{F0CAEE0F-7EFA-467A-A441-4CB0131F2AA0}</c15:txfldGUID>
                      <c15:f>'Figure 1.10'!$A$74</c15:f>
                      <c15:dlblFieldTableCache>
                        <c:ptCount val="1"/>
                        <c:pt idx="0">
                          <c:v>Hong Kong-China</c:v>
                        </c:pt>
                      </c15:dlblFieldTableCache>
                    </c15:dlblFTEntry>
                  </c15:dlblFieldTable>
                  <c15:showDataLabelsRange val="0"/>
                </c:ext>
              </c:extLst>
            </c:dLbl>
            <c:dLbl>
              <c:idx val="21"/>
              <c:layout>
                <c:manualLayout>
                  <c:x val="0.35982993566642557"/>
                  <c:y val="-0.59708410743141671"/>
                </c:manualLayout>
              </c:layout>
              <c:tx>
                <c:strRef>
                  <c:f>'Figure 1.10'!$A$75</c:f>
                  <c:strCache>
                    <c:ptCount val="1"/>
                    <c:pt idx="0">
                      <c:v>Hungary</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{13B7559C-9708-40CF-B66E-11F2953F59EB}</c15:txfldGUID>
                      <c15:f>'Figure 1.10'!$A$75</c15:f>
                      <c15:dlblFieldTableCache>
                        <c:ptCount val="1"/>
                        <c:pt idx="0">
                          <c:v>Hungary</c:v>
                        </c:pt>
                      </c15:dlblFieldTableCache>
                    </c15:dlblFTEntry>
                  </c15:dlblFieldTable>
                  <c15:showDataLabelsRange val="0"/>
                </c:ext>
              </c:extLst>
            </c:dLbl>
            <c:dLbl>
              <c:idx val="22"/>
              <c:layout>
                <c:manualLayout>
                  <c:x val="7.9414891385006195E-2"/>
                  <c:y val="-0.17653520706963033"/>
                </c:manualLayout>
              </c:layout>
              <c:tx>
                <c:strRef>
                  <c:f>'Figure 1.10'!$A$76</c:f>
                  <c:strCache>
                    <c:ptCount val="1"/>
                    <c:pt idx="0">
                      <c:v>Iceland</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{A2193CF9-4FFF-46B6-84DF-3E0839CC35F9}</c15:txfldGUID>
                      <c15:f>'Figure 1.10'!$A$76</c15:f>
                      <c15:dlblFieldTableCache>
                        <c:ptCount val="1"/>
                        <c:pt idx="0">
                          <c:v>Iceland</c:v>
                        </c:pt>
                      </c15:dlblFieldTableCache>
                    </c15:dlblFTEntry>
                  </c15:dlblFieldTable>
                  <c15:showDataLabelsRange val="0"/>
                </c:ext>
              </c:extLst>
            </c:dLbl>
            <c:dLbl>
              <c:idx val="23"/>
              <c:layout>
                <c:manualLayout>
                  <c:x val="-5.2685696458696467E-2"/>
                  <c:y val="-2.6340492552751692E-2"/>
                </c:manualLayout>
              </c:layout>
              <c:tx>
                <c:strRef>
                  <c:f>'Figure 1.10'!$A$77</c:f>
                  <c:strCache>
                    <c:ptCount val="1"/>
                    <c:pt idx="0">
                      <c:v>Indonesia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{48D0C5E2-4AC8-4FB4-8154-F0D4395D80FC}</c15:txfldGUID>
                      <c15:f>'Figure 1.10'!$A$77</c15:f>
                      <c15:dlblFieldTableCache>
                        <c:ptCount val="1"/>
                        <c:pt idx="0">
                          <c:v>Indonesia</c:v>
                        </c:pt>
                      </c15:dlblFieldTableCache>
                    </c15:dlblFTEntry>
                  </c15:dlblFieldTable>
                  <c15:showDataLabelsRange val="0"/>
                </c:ext>
              </c:extLst>
            </c:dLbl>
            <c:dLbl>
              <c:idx val="24"/>
              <c:layout>
                <c:manualLayout>
                  <c:x val="-3.3186159369476984E-2"/>
                  <c:y val="2.2641664644558451E-2"/>
                </c:manualLayout>
              </c:layout>
              <c:tx>
                <c:strRef>
                  <c:f>'Figure 1.10'!$A$78</c:f>
                  <c:strCache>
                    <c:ptCount val="1"/>
                    <c:pt idx="0">
                      <c:v>Ireland</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{1F01CE23-B505-48B0-B2B9-7B28DA361EA3}</c15:txfldGUID>
                      <c15:f>'Figure 1.10'!$A$78</c15:f>
                      <c15:dlblFieldTableCache>
                        <c:ptCount val="1"/>
                        <c:pt idx="0">
                          <c:v>Ireland</c:v>
                        </c:pt>
                      </c15:dlblFieldTableCache>
                    </c15:dlblFTEntry>
                  </c15:dlblFieldTable>
                  <c15:showDataLabelsRange val="0"/>
                </c:ext>
              </c:extLst>
            </c:dLbl>
            <c:dLbl>
              <c:idx val="25"/>
              <c:layout>
                <c:manualLayout>
                  <c:x val="-9.1266471556589301E-3"/>
                  <c:y val="-1.423487278563197E-2"/>
                </c:manualLayout>
              </c:layout>
              <c:tx>
                <c:strRef>
                  <c:f>'Figure 1.10'!$A$79</c:f>
                  <c:strCache>
                    <c:ptCount val="1"/>
                    <c:pt idx="0">
                      <c:v>Israel</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{44E54A4D-9348-42BC-B158-657480FF03A6}</c15:txfldGUID>
                      <c15:f>'Figure 1.10'!$A$79</c15:f>
                      <c15:dlblFieldTableCache>
                        <c:ptCount val="1"/>
                        <c:pt idx="0">
                          <c:v>Israel</c:v>
                        </c:pt>
                      </c15:dlblFieldTableCache>
                    </c15:dlblFTEntry>
                  </c15:dlblFieldTable>
                  <c15:showDataLabelsRange val="0"/>
                </c:ext>
              </c:extLst>
            </c:dLbl>
            <c:dLbl>
              <c:idx val="26"/>
              <c:layout>
                <c:manualLayout>
                  <c:x val="0.33858023934537634"/>
                  <c:y val="-0.48129186796973072"/>
                </c:manualLayout>
              </c:layout>
              <c:tx>
                <c:strRef>
                  <c:f>'Figure 1.10'!$A$80</c:f>
                  <c:strCache>
                    <c:ptCount val="1"/>
                    <c:pt idx="0">
                      <c:v>Italy</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{62C5B94A-0BAC-456B-91E5-863784F58814}</c15:txfldGUID>
                      <c15:f>'Figure 1.10'!$A$80</c15:f>
                      <c15:dlblFieldTableCache>
                        <c:ptCount val="1"/>
                        <c:pt idx="0">
                          <c:v>Italy</c:v>
                        </c:pt>
                      </c15:dlblFieldTableCache>
                    </c15:dlblFTEntry>
                  </c15:dlblFieldTable>
                  <c15:showDataLabelsRange val="0"/>
                </c:ext>
              </c:extLst>
            </c:dLbl>
            <c:dLbl>
              <c:idx val="27"/>
              <c:layout>
                <c:manualLayout>
                  <c:x val="-3.1586525989045509E-2"/>
                  <c:y val="2.396799234328411E-2"/>
                </c:manualLayout>
              </c:layout>
              <c:tx>
                <c:strRef>
                  <c:f>'Figure 1.10'!$A$81</c:f>
                  <c:strCache>
                    <c:ptCount val="1"/>
                    <c:pt idx="0">
                      <c:v>Japan</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{3C97889B-A37E-41D7-A023-BF5993E17496}</c15:txfldGUID>
                      <c15:f>'Figure 1.10'!$A$81</c15:f>
                      <c15:dlblFieldTableCache>
                        <c:ptCount val="1"/>
                        <c:pt idx="0">
                          <c:v>Japan</c:v>
                        </c:pt>
                      </c15:dlblFieldTableCache>
                    </c15:dlblFTEntry>
                  </c15:dlblFieldTable>
                  <c15:showDataLabelsRange val="0"/>
                </c:ext>
              </c:extLst>
            </c:dLbl>
            <c:dLbl>
              <c:idx val="28"/>
              <c:layout>
                <c:manualLayout>
                  <c:x val="-2.8950005429645702E-2"/>
                  <c:y val="-2.1595552313504653E-2"/>
                </c:manualLayout>
              </c:layout>
              <c:tx>
                <c:strRef>
                  <c:f>'Figure 1.10'!$A$82</c:f>
                  <c:strCache>
                    <c:ptCount val="1"/>
                    <c:pt idx="0">
                      <c:v>Jordan</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{2537FDA1-5E02-4EE9-9373-B13C300DACA7}</c15:txfldGUID>
                      <c15:f>'Figure 1.10'!$A$82</c15:f>
                      <c15:dlblFieldTableCache>
                        <c:ptCount val="1"/>
                        <c:pt idx="0">
                          <c:v>Jordan</c:v>
                        </c:pt>
                      </c15:dlblFieldTableCache>
                    </c15:dlblFTEntry>
                  </c15:dlblFieldTable>
                  <c15:showDataLabelsRange val="0"/>
                </c:ext>
              </c:extLst>
            </c:dLbl>
            <c:dLbl>
              <c:idx val="29"/>
              <c:layout>
                <c:manualLayout>
                  <c:x val="-7.2286520561158515E-2"/>
                  <c:y val="1.0800566518223595E-2"/>
                </c:manualLayout>
              </c:layout>
              <c:tx>
                <c:strRef>
                  <c:f>'Figure 1.10'!$A$83</c:f>
                  <c:strCache>
                    <c:ptCount val="1"/>
                    <c:pt idx="0">
                      <c:v>Kazakhstan</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{03953F43-95EA-4A80-82C3-7FF1AD20A65C}</c15:txfldGUID>
                      <c15:f>'Figure 1.10'!$A$83</c15:f>
                      <c15:dlblFieldTableCache>
                        <c:ptCount val="1"/>
                        <c:pt idx="0">
                          <c:v>Kazakhstan</c:v>
                        </c:pt>
                      </c15:dlblFieldTableCache>
                    </c15:dlblFTEntry>
                  </c15:dlblFieldTable>
                  <c15:showDataLabelsRange val="0"/>
                </c:ext>
              </c:extLst>
            </c:dLbl>
            <c:dLbl>
              <c:idx val="30"/>
              <c:layout>
                <c:manualLayout>
                  <c:x val="-2.8420022555180963E-2"/>
                  <c:y val="2.1377690499497039E-2"/>
                </c:manualLayout>
              </c:layout>
              <c:tx>
                <c:strRef>
                  <c:f>'Figure 1.10'!$A$84</c:f>
                  <c:strCache>
                    <c:ptCount val="1"/>
                    <c:pt idx="0">
                      <c:v>Korea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{0E002031-EA7D-42F4-8BD1-429D83A052DB}</c15:txfldGUID>
                      <c15:f>'Figure 1.10'!$A$84</c15:f>
                      <c15:dlblFieldTableCache>
                        <c:ptCount val="1"/>
                        <c:pt idx="0">
                          <c:v>Korea</c:v>
                        </c:pt>
                      </c15:dlblFieldTableCache>
                    </c15:dlblFTEntry>
                  </c15:dlblFieldTable>
                  <c15:showDataLabelsRange val="0"/>
                </c:ext>
              </c:extLst>
            </c:dLbl>
            <c:dLbl>
              <c:idx val="31"/>
              <c:layout>
                <c:manualLayout>
                  <c:x val="-5.6773004068768847E-2"/>
                  <c:y val="9.5149171760635851E-3"/>
                </c:manualLayout>
              </c:layout>
              <c:tx>
                <c:strRef>
                  <c:f>'Figure 1.10'!$A$85</c:f>
                  <c:strCache>
                    <c:ptCount val="1"/>
                    <c:pt idx="0">
                      <c:v>Latvia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{2BEE8ED4-1410-407C-BE47-6F5A6BFB851F}</c15:txfldGUID>
                      <c15:f>'Figure 1.10'!$A$85</c15:f>
                      <c15:dlblFieldTableCache>
                        <c:ptCount val="1"/>
                        <c:pt idx="0">
                          <c:v>Latvia</c:v>
                        </c:pt>
                      </c15:dlblFieldTableCache>
                    </c15:dlblFTEntry>
                  </c15:dlblFieldTable>
                  <c15:showDataLabelsRange val="0"/>
                </c:ext>
              </c:extLst>
            </c:dLbl>
            <c:dLbl>
              <c:idx val="32"/>
              <c:layout>
                <c:manualLayout>
                  <c:x val="-2.3110921170817065E-2"/>
                  <c:y val="-1.685057736233038E-2"/>
                </c:manualLayout>
              </c:layout>
              <c:tx>
                <c:strRef>
                  <c:f>'Figure 1.10'!$A$86</c:f>
                  <c:strCache>
                    <c:ptCount val="1"/>
                    <c:pt idx="0">
                      <c:v>Liechtenstein</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{E2108B60-5076-4CDF-87B6-821AFA49B712}</c15:txfldGUID>
                      <c15:f>'Figure 1.10'!$A$86</c15:f>
                      <c15:dlblFieldTableCache>
                        <c:ptCount val="1"/>
                        <c:pt idx="0">
                          <c:v>Liechtenstein</c:v>
                        </c:pt>
                      </c15:dlblFieldTableCache>
                    </c15:dlblFTEntry>
                  </c15:dlblFieldTable>
                  <c15:showDataLabelsRange val="0"/>
                </c:ext>
              </c:extLst>
            </c:dLbl>
            <c:dLbl>
              <c:idx val="33"/>
              <c:layout>
                <c:manualLayout>
                  <c:x val="0.35689236340422931"/>
                  <c:y val="-0.52582150806952643"/>
                </c:manualLayout>
              </c:layout>
              <c:tx>
                <c:strRef>
                  <c:f>'Figure 1.10'!$A$87</c:f>
                  <c:strCache>
                    <c:ptCount val="1"/>
                    <c:pt idx="0">
                      <c:v>Lithuania</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{FB20B8FB-87A6-41F1-B5F8-2325B72E29B7}</c15:txfldGUID>
                      <c15:f>'Figure 1.10'!$A$87</c15:f>
                      <c15:dlblFieldTableCache>
                        <c:ptCount val="1"/>
                        <c:pt idx="0">
                          <c:v>Lithuania</c:v>
                        </c:pt>
                      </c15:dlblFieldTableCache>
                    </c15:dlblFTEntry>
                  </c15:dlblFieldTable>
                  <c15:showDataLabelsRange val="0"/>
                </c:ext>
              </c:extLst>
            </c:dLbl>
            <c:dLbl>
              <c:idx val="34"/>
              <c:layout>
                <c:manualLayout>
                  <c:x val="0.32467777061838421"/>
                  <c:y val="-0.42441603643250531"/>
                </c:manualLayout>
              </c:layout>
              <c:tx>
                <c:strRef>
                  <c:f>'Figure 1.10'!$A$88</c:f>
                  <c:strCache>
                    <c:ptCount val="1"/>
                    <c:pt idx="0">
                      <c:v>Luxembourg</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{6FD73BD2-9805-40EA-8EFD-C4062A094BC8}</c15:txfldGUID>
                      <c15:f>'Figure 1.10'!$A$88</c15:f>
                      <c15:dlblFieldTableCache>
                        <c:ptCount val="1"/>
                        <c:pt idx="0">
                          <c:v>Luxembourg</c:v>
                        </c:pt>
                      </c15:dlblFieldTableCache>
                    </c15:dlblFTEntry>
                  </c15:dlblFieldTable>
                  <c15:showDataLabelsRange val="0"/>
                </c:ext>
              </c:extLst>
            </c:dLbl>
            <c:dLbl>
              <c:idx val="35"/>
              <c:layout>
                <c:manualLayout>
                  <c:x val="-9.5649339262602606E-3"/>
                  <c:y val="6.6672664126948833E-2"/>
                </c:manualLayout>
              </c:layout>
              <c:tx>
                <c:strRef>
                  <c:f>'Figure 1.10'!$A$89</c:f>
                  <c:strCache>
                    <c:ptCount val="1"/>
                    <c:pt idx="0">
                      <c:v>Macao-China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{BD75550A-B432-4CE9-9733-8FC5963C6476}</c15:txfldGUID>
                      <c15:f>'Figure 1.10'!$A$89</c15:f>
                      <c15:dlblFieldTableCache>
                        <c:ptCount val="1"/>
                        <c:pt idx="0">
                          <c:v>Macao-China</c:v>
                        </c:pt>
                      </c15:dlblFieldTableCache>
                    </c15:dlblFTEntry>
                  </c15:dlblFieldTable>
                  <c15:showDataLabelsRange val="0"/>
                </c:ext>
              </c:extLst>
            </c:dLbl>
            <c:dLbl>
              <c:idx val="36"/>
              <c:layout>
                <c:manualLayout>
                  <c:x val="2.963690197398015E-2"/>
                  <c:y val="-9.5408449582644383E-2"/>
                </c:manualLayout>
              </c:layout>
              <c:tx>
                <c:strRef>
                  <c:f>'Figure 1.10'!$A$90</c:f>
                  <c:strCache>
                    <c:ptCount val="1"/>
                    <c:pt idx="0">
                      <c:v>Malaysia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{C979E158-51F1-4D4F-A6BC-A5AA38DA1E78}</c15:txfldGUID>
                      <c15:f>'Figure 1.10'!$A$90</c15:f>
                      <c15:dlblFieldTableCache>
                        <c:ptCount val="1"/>
                        <c:pt idx="0">
                          <c:v>Malaysia</c:v>
                        </c:pt>
                      </c15:dlblFieldTableCache>
                    </c15:dlblFTEntry>
                  </c15:dlblFieldTable>
                  <c15:showDataLabelsRange val="0"/>
                </c:ext>
              </c:extLst>
            </c:dLbl>
            <c:dLbl>
              <c:idx val="37"/>
              <c:layout>
                <c:manualLayout>
                  <c:x val="-1.1776252439992111E-2"/>
                  <c:y val="-1.8979895862052905E-2"/>
                </c:manualLayout>
              </c:layout>
              <c:tx>
                <c:strRef>
                  <c:f>'Figure 1.10'!$A$91</c:f>
                  <c:strCache>
                    <c:ptCount val="1"/>
                    <c:pt idx="0">
                      <c:v>Mexico</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{0A6D793A-7557-43E7-B0E9-D2FF151E3556}</c15:txfldGUID>
                      <c15:f>'Figure 1.10'!$A$91</c15:f>
                      <c15:dlblFieldTableCache>
                        <c:ptCount val="1"/>
                        <c:pt idx="0">
                          <c:v>Mexico</c:v>
                        </c:pt>
                      </c15:dlblFieldTableCache>
                    </c15:dlblFTEntry>
                  </c15:dlblFieldTable>
                  <c15:showDataLabelsRange val="0"/>
                </c:ext>
              </c:extLst>
            </c:dLbl>
            <c:dLbl>
              <c:idx val="38"/>
              <c:layout>
                <c:manualLayout>
                  <c:x val="-1.1776252439992111E-2"/>
                  <c:y val="-2.1352309178447954E-2"/>
                </c:manualLayout>
              </c:layout>
              <c:tx>
                <c:strRef>
                  <c:f>'Figure 1.10'!$A$92</c:f>
                  <c:strCache>
                    <c:ptCount val="1"/>
                    <c:pt idx="0">
                      <c:v>Montenegro</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{08C477E9-8747-4718-B27B-7D1370F3D7A7}</c15:txfldGUID>
                      <c15:f>'Figure 1.10'!$A$92</c15:f>
                      <c15:dlblFieldTableCache>
                        <c:ptCount val="1"/>
                        <c:pt idx="0">
                          <c:v>Montenegro</c:v>
                        </c:pt>
                      </c15:dlblFieldTableCache>
                    </c15:dlblFTEntry>
                  </c15:dlblFieldTable>
                  <c15:showDataLabelsRange val="0"/>
                </c:ext>
              </c:extLst>
            </c:dLbl>
            <c:dLbl>
              <c:idx val="39"/>
              <c:layout>
                <c:manualLayout>
                  <c:x val="-1.635590616665571E-2"/>
                  <c:y val="-2.8700289004964994E-2"/>
                </c:manualLayout>
              </c:layout>
              <c:tx>
                <c:strRef>
                  <c:f>'Figure 1.10'!$A$93</c:f>
                  <c:strCache>
                    <c:ptCount val="1"/>
                    <c:pt idx="0">
                      <c:v>Netherlands</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{9656126B-E3C4-450C-8D8B-F72C7A91FE24}</c15:txfldGUID>
                      <c15:f>'Figure 1.10'!$A$93</c15:f>
                      <c15:dlblFieldTableCache>
                        <c:ptCount val="1"/>
                        <c:pt idx="0">
                          <c:v>Netherlands</c:v>
                        </c:pt>
                      </c15:dlblFieldTableCache>
                    </c15:dlblFTEntry>
                  </c15:dlblFieldTable>
                  <c15:showDataLabelsRange val="0"/>
                </c:ext>
              </c:extLst>
            </c:dLbl>
            <c:dLbl>
              <c:idx val="40"/>
              <c:layout>
                <c:manualLayout>
                  <c:x val="0.29840693989083422"/>
                  <c:y val="-0.32159746799497263"/>
                </c:manualLayout>
              </c:layout>
              <c:tx>
                <c:strRef>
                  <c:f>'Figure 1.10'!$A$94</c:f>
                  <c:strCache>
                    <c:ptCount val="1"/>
                    <c:pt idx="0">
                      <c:v>New Zealand</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{68696614-34AA-4E62-ACD2-F7AF696A3450}</c15:txfldGUID>
                      <c15:f>'Figure 1.10'!$A$94</c15:f>
                      <c15:dlblFieldTableCache>
                        <c:ptCount val="1"/>
                        <c:pt idx="0">
                          <c:v>New Zealand</c:v>
                        </c:pt>
                      </c15:dlblFieldTableCache>
                    </c15:dlblFTEntry>
                  </c15:dlblFieldTable>
                  <c15:showDataLabelsRange val="0"/>
                </c:ext>
              </c:extLst>
            </c:dLbl>
            <c:dLbl>
              <c:idx val="41"/>
              <c:layout>
                <c:manualLayout>
                  <c:x val="0.32884530702431314"/>
                  <c:y val="-0.35504000769277572"/>
                </c:manualLayout>
              </c:layout>
              <c:tx>
                <c:strRef>
                  <c:f>'Figure 1.10'!$A$95</c:f>
                  <c:strCache>
                    <c:ptCount val="1"/>
                    <c:pt idx="0">
                      <c:v>Norway</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{6D203A1C-579B-4DF4-B00B-769963565670}</c15:txfldGUID>
                      <c15:f>'Figure 1.10'!$A$95</c15:f>
                      <c15:dlblFieldTableCache>
                        <c:ptCount val="1"/>
                        <c:pt idx="0">
                          <c:v>Norway</c:v>
                        </c:pt>
                      </c15:dlblFieldTableCache>
                    </c15:dlblFTEntry>
                  </c15:dlblFieldTable>
                  <c15:showDataLabelsRange val="0"/>
                </c:ext>
              </c:extLst>
            </c:dLbl>
            <c:dLbl>
              <c:idx val="42"/>
              <c:layout>
                <c:manualLayout>
                  <c:x val="-4.1871119786638621E-2"/>
                  <c:y val="-2.3852112395661095E-3"/>
                </c:manualLayout>
              </c:layout>
              <c:tx>
                <c:strRef>
                  <c:f>'Figure 1.10'!$A$96</c:f>
                  <c:strCache>
                    <c:ptCount val="1"/>
                    <c:pt idx="0">
                      <c:v>Peru</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{779EAC13-0FDC-4340-9636-D811B0F8B019}</c15:txfldGUID>
                      <c15:f>'Figure 1.10'!$A$96</c15:f>
                      <c15:dlblFieldTableCache>
                        <c:ptCount val="1"/>
                        <c:pt idx="0">
                          <c:v>Peru</c:v>
                        </c:pt>
                      </c15:dlblFieldTableCache>
                    </c15:dlblFTEntry>
                  </c15:dlblFieldTable>
                  <c15:showDataLabelsRange val="0"/>
                </c:ext>
              </c:extLst>
            </c:dLbl>
            <c:dLbl>
              <c:idx val="43"/>
              <c:layout>
                <c:manualLayout>
                  <c:x val="-0.14591765854719979"/>
                  <c:y val="7.1045676607425778E-2"/>
                </c:manualLayout>
              </c:layout>
              <c:tx>
                <c:strRef>
                  <c:f>'Figure 1.10'!$A$97</c:f>
                  <c:strCache>
                    <c:ptCount val="1"/>
                    <c:pt idx="0">
                      <c:v>Poland</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{651168C9-C565-4979-992B-07FD7D2732DF}</c15:txfldGUID>
                      <c15:f>'Figure 1.10'!$A$97</c15:f>
                      <c15:dlblFieldTableCache>
                        <c:ptCount val="1"/>
                        <c:pt idx="0">
                          <c:v>Poland</c:v>
                        </c:pt>
                      </c15:dlblFieldTableCache>
                    </c15:dlblFTEntry>
                  </c15:dlblFieldTable>
                  <c15:showDataLabelsRange val="0"/>
                </c:ext>
              </c:extLst>
            </c:dLbl>
            <c:dLbl>
              <c:idx val="44"/>
              <c:layout>
                <c:manualLayout>
                  <c:x val="0.33279689395417711"/>
                  <c:y val="-0.44808991532687914"/>
                </c:manualLayout>
              </c:layout>
              <c:tx>
                <c:strRef>
                  <c:f>'Figure 1.10'!$A$98</c:f>
                  <c:strCache>
                    <c:ptCount val="1"/>
                    <c:pt idx="0">
                      <c:v>Portugal</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{B4545ED6-3790-4DA0-A03C-EE8C97EE031F}</c15:txfldGUID>
                      <c15:f>'Figure 1.10'!$A$98</c15:f>
                      <c15:dlblFieldTableCache>
                        <c:ptCount val="1"/>
                        <c:pt idx="0">
                          <c:v>Portugal</c:v>
                        </c:pt>
                      </c15:dlblFieldTableCache>
                    </c15:dlblFTEntry>
                  </c15:dlblFieldTable>
                  <c15:showDataLabelsRange val="0"/>
                </c:ext>
              </c:extLst>
            </c:dLbl>
            <c:dLbl>
              <c:idx val="45"/>
              <c:layout>
                <c:manualLayout>
                  <c:x val="-4.9911631743501474E-2"/>
                  <c:y val="0"/>
                </c:manualLayout>
              </c:layout>
              <c:tx>
                <c:strRef>
                  <c:f>'Figure 1.10'!$A$99</c:f>
                  <c:strCache>
                    <c:ptCount val="1"/>
                    <c:pt idx="0">
                      <c:v>Qatar</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{5C043E22-D092-48D0-99C9-631741BE9124}</c15:txfldGUID>
                      <c15:f>'Figure 1.10'!$A$99</c15:f>
                      <c15:dlblFieldTableCache>
                        <c:ptCount val="1"/>
                        <c:pt idx="0">
                          <c:v>Qatar</c:v>
                        </c:pt>
                      </c15:dlblFieldTableCache>
                    </c15:dlblFTEntry>
                  </c15:dlblFieldTable>
                  <c15:showDataLabelsRange val="0"/>
                </c:ext>
              </c:extLst>
            </c:dLbl>
            <c:dLbl>
              <c:idx val="46"/>
              <c:layout>
                <c:manualLayout>
                  <c:x val="-6.3886117972292114E-2"/>
                  <c:y val="7.117436392815985E-3"/>
                </c:manualLayout>
              </c:layout>
              <c:tx>
                <c:strRef>
                  <c:f>'Figure 1.10'!$A$100</c:f>
                  <c:strCache>
                    <c:ptCount val="1"/>
                    <c:pt idx="0">
                      <c:v>Romania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{735A5EDB-E390-42B8-97FD-FC43D1D7EE59}</c15:txfldGUID>
                      <c15:f>'Figure 1.10'!$A$100</c15:f>
                      <c15:dlblFieldTableCache>
                        <c:ptCount val="1"/>
                        <c:pt idx="0">
                          <c:v>Romania</c:v>
                        </c:pt>
                      </c15:dlblFieldTableCache>
                    </c15:dlblFTEntry>
                  </c15:dlblFieldTable>
                  <c15:showDataLabelsRange val="0"/>
                </c:ext>
              </c:extLst>
            </c:dLbl>
            <c:dLbl>
              <c:idx val="47"/>
              <c:layout>
                <c:manualLayout>
                  <c:x val="0.34628065148330295"/>
                  <c:y val="-0.39834304821732691"/>
                </c:manualLayout>
              </c:layout>
              <c:tx>
                <c:strRef>
                  <c:f>'Figure 1.10'!$A$101</c:f>
                  <c:strCache>
                    <c:ptCount val="1"/>
                    <c:pt idx="0">
                      <c:v>Russian Federation</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{2876BF71-B393-4D12-B017-8F6075D0638B}</c15:txfldGUID>
                      <c15:f>'Figure 1.10'!$A$101</c15:f>
                      <c15:dlblFieldTableCache>
                        <c:ptCount val="1"/>
                        <c:pt idx="0">
                          <c:v>Russian Federation</c:v>
                        </c:pt>
                      </c15:dlblFieldTableCache>
                    </c15:dlblFTEntry>
                  </c15:dlblFieldTable>
                  <c15:showDataLabelsRange val="0"/>
                </c:ext>
              </c:extLst>
            </c:dLbl>
            <c:dLbl>
              <c:idx val="48"/>
              <c:layout>
                <c:manualLayout>
                  <c:x val="-3.9254174799973705E-3"/>
                  <c:y val="-7.117436392815985E-3"/>
                </c:manualLayout>
              </c:layout>
              <c:tx>
                <c:strRef>
                  <c:f>'Figure 1.10'!$A$102</c:f>
                  <c:strCache>
                    <c:ptCount val="1"/>
                    <c:pt idx="0">
                      <c:v>Serbia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{43D353DF-D2A2-4D5B-B86D-18200DF82F48}</c15:txfldGUID>
                      <c15:f>'Figure 1.10'!$A$102</c15:f>
                      <c15:dlblFieldTableCache>
                        <c:ptCount val="1"/>
                        <c:pt idx="0">
                          <c:v>Serbia</c:v>
                        </c:pt>
                      </c15:dlblFieldTableCache>
                    </c15:dlblFTEntry>
                  </c15:dlblFieldTable>
                  <c15:showDataLabelsRange val="0"/>
                </c:ext>
              </c:extLst>
            </c:dLbl>
            <c:dLbl>
              <c:idx val="49"/>
              <c:layout>
                <c:manualLayout>
                  <c:x val="-3.5279715358808916E-2"/>
                  <c:y val="-3.5830407743173004E-2"/>
                </c:manualLayout>
              </c:layout>
              <c:tx>
                <c:strRef>
                  <c:f>'Figure 1.10'!$A$103</c:f>
                  <c:strCache>
                    <c:ptCount val="1"/>
                    <c:pt idx="0">
                      <c:v>Shanghai-China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{2DA5C647-9EA7-4198-AD6B-0E6FA3573940}</c15:txfldGUID>
                      <c15:f>'Figure 1.10'!$A$103</c15:f>
                      <c15:dlblFieldTableCache>
                        <c:ptCount val="1"/>
                        <c:pt idx="0">
                          <c:v>Shanghai-China</c:v>
                        </c:pt>
                      </c15:dlblFieldTableCache>
                    </c15:dlblFTEntry>
                  </c15:dlblFieldTable>
                  <c15:showDataLabelsRange val="0"/>
                </c:ext>
              </c:extLst>
            </c:dLbl>
            <c:dLbl>
              <c:idx val="50"/>
              <c:layout>
                <c:manualLayout>
                  <c:x val="-2.093555989331931E-2"/>
                  <c:y val="-2.3724787976053284E-2"/>
                </c:manualLayout>
              </c:layout>
              <c:tx>
                <c:strRef>
                  <c:f>'Figure 1.10'!$A$104</c:f>
                  <c:strCache>
                    <c:ptCount val="1"/>
                    <c:pt idx="0">
                      <c:v>Singapore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{9484E309-50E9-4F41-A318-CD8E6A4001AC}</c15:txfldGUID>
                      <c15:f>'Figure 1.10'!$A$104</c15:f>
                      <c15:dlblFieldTableCache>
                        <c:ptCount val="1"/>
                        <c:pt idx="0">
                          <c:v>Singapore</c:v>
                        </c:pt>
                      </c15:dlblFieldTableCache>
                    </c15:dlblFTEntry>
                  </c15:dlblFieldTable>
                  <c15:showDataLabelsRange val="0"/>
                </c:ext>
              </c:extLst>
            </c:dLbl>
            <c:dLbl>
              <c:idx val="51"/>
              <c:layout>
                <c:manualLayout>
                  <c:x val="0.34657181237040191"/>
                  <c:y val="-0.57374227999149585"/>
                </c:manualLayout>
              </c:layout>
              <c:tx>
                <c:strRef>
                  <c:f>'Figure 1.10'!$A$105</c:f>
                  <c:strCache>
                    <c:ptCount val="1"/>
                    <c:pt idx="0">
                      <c:v>Slovak Republic</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{4177D2CF-2371-41A9-B9BC-6D399D32E421}</c15:txfldGUID>
                      <c15:f>'Figure 1.10'!$A$105</c15:f>
                      <c15:dlblFieldTableCache>
                        <c:ptCount val="1"/>
                        <c:pt idx="0">
                          <c:v>Slovak Republic</c:v>
                        </c:pt>
                      </c15:dlblFieldTableCache>
                    </c15:dlblFTEntry>
                  </c15:dlblFieldTable>
                  <c15:showDataLabelsRange val="0"/>
                </c:ext>
              </c:extLst>
            </c:dLbl>
            <c:dLbl>
              <c:idx val="52"/>
              <c:layout>
                <c:manualLayout>
                  <c:x val="0.29637221364903721"/>
                  <c:y val="-0.28344685937170155"/>
                </c:manualLayout>
              </c:layout>
              <c:tx>
                <c:strRef>
                  <c:f>'Figure 1.10'!$A$106</c:f>
                  <c:strCache>
                    <c:ptCount val="1"/>
                    <c:pt idx="0">
                      <c:v>Slovenia</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{B447DB19-4BEE-4AE8-835A-B08EC4AC8C66}</c15:txfldGUID>
                      <c15:f>'Figure 1.10'!$A$106</c15:f>
                      <c15:dlblFieldTableCache>
                        <c:ptCount val="1"/>
                        <c:pt idx="0">
                          <c:v>Slovenia</c:v>
                        </c:pt>
                      </c15:dlblFieldTableCache>
                    </c15:dlblFTEntry>
                  </c15:dlblFieldTable>
                  <c15:showDataLabelsRange val="0"/>
                </c:ext>
              </c:extLst>
            </c:dLbl>
            <c:dLbl>
              <c:idx val="53"/>
              <c:layout>
                <c:manualLayout>
                  <c:x val="0.34518802543670535"/>
                  <c:y val="-0.37455460405869045"/>
                </c:manualLayout>
              </c:layout>
              <c:tx>
                <c:strRef>
                  <c:f>'Figure 1.10'!$A$107</c:f>
                  <c:strCache>
                    <c:ptCount val="1"/>
                    <c:pt idx="0">
                      <c:v>Spain</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{BA682F9D-2B63-40FD-9470-5042E1039710}</c15:txfldGUID>
                      <c15:f>'Figure 1.10'!$A$107</c15:f>
                      <c15:dlblFieldTableCache>
                        <c:ptCount val="1"/>
                        <c:pt idx="0">
                          <c:v>Spain</c:v>
                        </c:pt>
                      </c15:dlblFieldTableCache>
                    </c15:dlblFTEntry>
                  </c15:dlblFieldTable>
                  <c15:showDataLabelsRange val="0"/>
                </c:ext>
              </c:extLst>
            </c:dLbl>
            <c:dLbl>
              <c:idx val="54"/>
              <c:layout>
                <c:manualLayout>
                  <c:x val="0.35904155523186021"/>
                  <c:y val="-0.54764487622819591"/>
                </c:manualLayout>
              </c:layout>
              <c:tx>
                <c:strRef>
                  <c:f>'Figure 1.10'!$A$108</c:f>
                  <c:strCache>
                    <c:ptCount val="1"/>
                    <c:pt idx="0">
                      <c:v>Sweden</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{95185173-2076-43DA-9832-30201BE25338}</c15:txfldGUID>
                      <c15:f>'Figure 1.10'!$A$108</c15:f>
                      <c15:dlblFieldTableCache>
                        <c:ptCount val="1"/>
                        <c:pt idx="0">
                          <c:v>Sweden</c:v>
                        </c:pt>
                      </c15:dlblFieldTableCache>
                    </c15:dlblFTEntry>
                  </c15:dlblFieldTable>
                  <c15:showDataLabelsRange val="0"/>
                </c:ext>
              </c:extLst>
            </c:dLbl>
            <c:dLbl>
              <c:idx val="55"/>
              <c:layout>
                <c:manualLayout>
                  <c:x val="-6.8299070242718557E-2"/>
                  <c:y val="8.8075897046019175E-2"/>
                </c:manualLayout>
              </c:layout>
              <c:tx>
                <c:strRef>
                  <c:f>'Figure 1.10'!$A$109</c:f>
                  <c:strCache>
                    <c:ptCount val="1"/>
                    <c:pt idx="0">
                      <c:v>Switzerland</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{B21C18F6-5DD0-404F-8BF6-538C338F2EFA}</c15:txfldGUID>
                      <c15:f>'Figure 1.10'!$A$109</c15:f>
                      <c15:dlblFieldTableCache>
                        <c:ptCount val="1"/>
                        <c:pt idx="0">
                          <c:v>Switzerland</c:v>
                        </c:pt>
                      </c15:dlblFieldTableCache>
                    </c15:dlblFTEntry>
                  </c15:dlblFieldTable>
                  <c15:showDataLabelsRange val="0"/>
                </c:ext>
              </c:extLst>
            </c:dLbl>
            <c:dLbl>
              <c:idx val="56"/>
              <c:layout>
                <c:manualLayout>
                  <c:x val="-1.3084724933324569E-3"/>
                  <c:y val="-1.423487278563197E-2"/>
                </c:manualLayout>
              </c:layout>
              <c:tx>
                <c:strRef>
                  <c:f>'Figure 1.10'!$A$110</c:f>
                  <c:strCache>
                    <c:ptCount val="1"/>
                    <c:pt idx="0">
                      <c:v>Thailand</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{FAAC1749-5EE7-40DB-922B-B2BDAF4F6AAB}</c15:txfldGUID>
                      <c15:f>'Figure 1.10'!$A$110</c15:f>
                      <c15:dlblFieldTableCache>
                        <c:ptCount val="1"/>
                        <c:pt idx="0">
                          <c:v>Thailand</c:v>
                        </c:pt>
                      </c15:dlblFieldTableCache>
                    </c15:dlblFTEntry>
                  </c15:dlblFieldTable>
                  <c15:showDataLabelsRange val="0"/>
                </c:ext>
              </c:extLst>
            </c:dLbl>
            <c:dLbl>
              <c:idx val="57"/>
              <c:layout>
                <c:manualLayout>
                  <c:x val="-6.4270595642910294E-2"/>
                  <c:y val="1.221328806222664E-2"/>
                </c:manualLayout>
              </c:layout>
              <c:tx>
                <c:strRef>
                  <c:f>'Figure 1.10'!$A$111</c:f>
                  <c:strCache>
                    <c:ptCount val="1"/>
                    <c:pt idx="0">
                      <c:v>Tunisia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{E91239B1-2CB4-42AD-ACF7-EB9E276C30E6}</c15:txfldGUID>
                      <c15:f>'Figure 1.10'!$A$111</c15:f>
                      <c15:dlblFieldTableCache>
                        <c:ptCount val="1"/>
                        <c:pt idx="0">
                          <c:v>Tunisia</c:v>
                        </c:pt>
                      </c15:dlblFieldTableCache>
                    </c15:dlblFTEntry>
                  </c15:dlblFieldTable>
                  <c15:showDataLabelsRange val="0"/>
                </c:ext>
              </c:extLst>
            </c:dLbl>
            <c:dLbl>
              <c:idx val="58"/>
              <c:layout>
                <c:manualLayout>
                  <c:x val="-7.8509379893249246E-3"/>
                  <c:y val="-7.117436392815985E-3"/>
                </c:manualLayout>
              </c:layout>
              <c:tx>
                <c:strRef>
                  <c:f>'Figure 1.10'!$A$112</c:f>
                  <c:strCache>
                    <c:ptCount val="1"/>
                    <c:pt idx="0">
                      <c:v>Turkey</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{4EC5508E-11BE-4B2C-8481-EB014A93C5FE}</c15:txfldGUID>
                      <c15:f>'Figure 1.10'!$A$112</c15:f>
                      <c15:dlblFieldTableCache>
                        <c:ptCount val="1"/>
                        <c:pt idx="0">
                          <c:v>Turkey</c:v>
                        </c:pt>
                      </c15:dlblFieldTableCache>
                    </c15:dlblFTEntry>
                  </c15:dlblFieldTable>
                  <c15:showDataLabelsRange val="0"/>
                </c:ext>
              </c:extLst>
            </c:dLbl>
            <c:dLbl>
              <c:idx val="59"/>
              <c:layout>
                <c:manualLayout>
                  <c:x val="-1.5701669919989482E-2"/>
                  <c:y val="-2.3724787976053284E-2"/>
                </c:manualLayout>
              </c:layout>
              <c:tx>
                <c:strRef>
                  <c:f>'Figure 1.10'!$A$113</c:f>
                  <c:strCache>
                    <c:ptCount val="1"/>
                    <c:pt idx="0">
                      <c:v>United Arab Emirates</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{70B818CF-282A-4B84-8A76-EA257543ACAF}</c15:txfldGUID>
                      <c15:f>'Figure 1.10'!$A$113</c15:f>
                      <c15:dlblFieldTableCache>
                        <c:ptCount val="1"/>
                        <c:pt idx="0">
                          <c:v>United Arab Emirates</c:v>
                        </c:pt>
                      </c15:dlblFieldTableCache>
                    </c15:dlblFTEntry>
                  </c15:dlblFieldTable>
                  <c15:showDataLabelsRange val="0"/>
                </c:ext>
              </c:extLst>
            </c:dLbl>
            <c:dLbl>
              <c:idx val="60"/>
              <c:layout>
                <c:manualLayout>
                  <c:x val="6.2668922601798932E-2"/>
                  <c:y val="-0.14329503880278541"/>
                </c:manualLayout>
              </c:layout>
              <c:tx>
                <c:strRef>
                  <c:f>'Figure 1.10'!$A$114</c:f>
                  <c:strCache>
                    <c:ptCount val="1"/>
                    <c:pt idx="0">
                      <c:v>United Kingdom</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{155702BF-354C-4434-B382-2B037CA3ECEF}</c15:txfldGUID>
                      <c15:f>'Figure 1.10'!$A$114</c15:f>
                      <c15:dlblFieldTableCache>
                        <c:ptCount val="1"/>
                        <c:pt idx="0">
                          <c:v>United Kingdom</c:v>
                        </c:pt>
                      </c15:dlblFieldTableCache>
                    </c15:dlblFTEntry>
                  </c15:dlblFieldTable>
                  <c15:showDataLabelsRange val="0"/>
                </c:ext>
              </c:extLst>
            </c:dLbl>
            <c:dLbl>
              <c:idx val="61"/>
              <c:layout>
                <c:manualLayout>
                  <c:x val="0.34950928160326827"/>
                  <c:y val="-0.49761910843433232"/>
                </c:manualLayout>
              </c:layout>
              <c:tx>
                <c:strRef>
                  <c:f>'Figure 1.10'!$A$115</c:f>
                  <c:strCache>
                    <c:ptCount val="1"/>
                    <c:pt idx="0">
                      <c:v>United States</c:v>
                    </c:pt>
                  </c:strCache>
                </c:strRef>
              </c:tx>
              <c:spPr>
                <a:solidFill>
                  <a:schemeClr val="accent5">
                    <a:lumMod val="20000"/>
                    <a:lumOff val="80000"/>
                  </a:schemeClr>
                </a:solidFill>
              </c:spPr>
              <c:txPr>
                <a:bodyPr/>
                <a:lstStyle/>
                <a:p>
                  <a:pPr>
                    <a:defRPr sz="900">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{74228C11-BC3E-47DF-A660-161C5DF295AA}</c15:txfldGUID>
                      <c15:f>'Figure 1.10'!$A$115</c15:f>
                      <c15:dlblFieldTableCache>
                        <c:ptCount val="1"/>
                        <c:pt idx="0">
                          <c:v>United States</c:v>
                        </c:pt>
                      </c15:dlblFieldTableCache>
                    </c15:dlblFTEntry>
                  </c15:dlblFieldTable>
                  <c15:showDataLabelsRange val="0"/>
                </c:ext>
              </c:extLst>
            </c:dLbl>
            <c:dLbl>
              <c:idx val="62"/>
              <c:layout>
                <c:manualLayout>
                  <c:x val="-6.4274539840836253E-2"/>
                  <c:y val="1.2251406312663143E-2"/>
                </c:manualLayout>
              </c:layout>
              <c:tx>
                <c:strRef>
                  <c:f>'Figure 1.10'!$A$116</c:f>
                  <c:strCache>
                    <c:ptCount val="1"/>
                    <c:pt idx="0">
                      <c:v>Uruguay</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{2B0B457A-997D-44DC-8417-AD5746BE7B9F}</c15:txfldGUID>
                      <c15:f>'Figure 1.10'!$A$116</c15:f>
                      <c15:dlblFieldTableCache>
                        <c:ptCount val="1"/>
                        <c:pt idx="0">
                          <c:v>Uruguay</c:v>
                        </c:pt>
                      </c15:dlblFieldTableCache>
                    </c15:dlblFTEntry>
                  </c15:dlblFieldTable>
                  <c15:showDataLabelsRange val="0"/>
                </c:ext>
              </c:extLst>
            </c:dLbl>
            <c:dLbl>
              <c:idx val="63"/>
              <c:layout>
                <c:manualLayout>
                  <c:x val="-0.15310436644483078"/>
                  <c:y val="4.054859107262386E-2"/>
                </c:manualLayout>
              </c:layout>
              <c:tx>
                <c:strRef>
                  <c:f>'Figure 1.10'!$A$117</c:f>
                  <c:strCache>
                    <c:ptCount val="1"/>
                    <c:pt idx="0">
                      <c:v>Viet Nam</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{E68581BC-99D9-4487-BD27-43DEA7199E97}</c15:txfldGUID>
                      <c15:f>'Figure 1.10'!$A$117</c15:f>
                      <c15:dlblFieldTableCache>
                        <c:ptCount val="1"/>
                        <c:pt idx="0">
                          <c:v>Viet Nam</c:v>
                        </c:pt>
                      </c15:dlblFieldTableCache>
                    </c15:dlblFTEntry>
                  </c15:dlblFieldTable>
                  <c15:showDataLabelsRange val="0"/>
                </c:ext>
              </c:extLst>
            </c:dLbl>
            <c:dLbl>
              <c:idx val="64"/>
              <c:layout>
                <c:manualLayout>
                  <c:x val="5.8033503989282302E-2"/>
                  <c:y val="-0.21359868135598201"/>
                </c:manualLayout>
              </c:layout>
              <c:tx>
                <c:strRef>
                  <c:f>'Figure 1.10'!$A$118</c:f>
                  <c:strCache>
                    <c:ptCount val="1"/>
                    <c:pt idx="0">
                      <c:v>OECD average</c:v>
                    </c:pt>
                  </c:strCache>
                </c:strRef>
              </c:tx>
              <c:spPr/>
              <c:txPr>
                <a:bodyPr/>
                <a:lstStyle/>
                <a:p>
                  <a:pPr>
                    <a:defRPr sz="900" b="1">
                      <a:solidFill>
                        <a:srgbClr val="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{38EDFC44-B625-4028-8CC5-3F41A70988F0}</c15:txfldGUID>
                      <c15:f>'Figure 1.10'!$A$118</c15:f>
                      <c15:dlblFieldTableCache>
                        <c:ptCount val="1"/>
                        <c:pt idx="0">
                          <c:v>OECD average</c:v>
                        </c:pt>
                      </c15:dlblFieldTableCache>
                    </c15:dlblFTEntry>
                  </c15:dlblFieldTable>
                  <c15:showDataLabelsRange val="0"/>
                </c:ext>
              </c:extLst>
            </c:dLbl>
            <c:spPr>
              <a:noFill/>
              <a:ln>
                <a:noFill/>
              </a:ln>
              <a:effectLst/>
            </c:spPr>
            <c:txPr>
              <a:bodyPr/>
              <a:lstStyle/>
              <a:p>
                <a:pPr>
                  <a:defRPr sz="9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a:solidFill>
                  <a:srgbClr val="000000"/>
                </a:solidFill>
              </a:ln>
            </c:spPr>
            <c:trendlineType val="exp"/>
            <c:dispRSqr val="1"/>
            <c:dispEq val="0"/>
            <c:trendlineLbl>
              <c:layout>
                <c:manualLayout>
                  <c:x val="-0.68109597307804459"/>
                  <c:y val="-0.77263205917396949"/>
                </c:manualLayout>
              </c:layout>
              <c:numFmt formatCode="#,##0.00" sourceLinked="0"/>
              <c:txPr>
                <a:bodyPr/>
                <a:lstStyle/>
                <a:p>
                  <a:pPr>
                    <a:defRPr>
                      <a:solidFill>
                        <a:schemeClr val="bg2">
                          <a:lumMod val="10000"/>
                        </a:schemeClr>
                      </a:solidFill>
                    </a:defRPr>
                  </a:pPr>
                  <a:endParaRPr lang="en-US"/>
                </a:p>
              </c:txPr>
            </c:trendlineLbl>
          </c:trendline>
          <c:xVal>
            <c:numRef>
              <c:f>'Figure 1.10'!$B$54:$B$118</c:f>
              <c:numCache>
                <c:formatCode>0</c:formatCode>
                <c:ptCount val="65"/>
                <c:pt idx="0">
                  <c:v>394.33</c:v>
                </c:pt>
                <c:pt idx="1">
                  <c:v>388.43</c:v>
                </c:pt>
                <c:pt idx="2">
                  <c:v>504.15</c:v>
                </c:pt>
                <c:pt idx="3">
                  <c:v>505.54</c:v>
                </c:pt>
                <c:pt idx="4">
                  <c:v>514.75</c:v>
                </c:pt>
                <c:pt idx="5">
                  <c:v>391.46</c:v>
                </c:pt>
                <c:pt idx="6">
                  <c:v>438.74</c:v>
                </c:pt>
                <c:pt idx="7">
                  <c:v>518.07000000000005</c:v>
                </c:pt>
                <c:pt idx="8">
                  <c:v>422.63</c:v>
                </c:pt>
                <c:pt idx="9">
                  <c:v>559.82000000000005</c:v>
                </c:pt>
                <c:pt idx="10">
                  <c:v>376.49</c:v>
                </c:pt>
                <c:pt idx="11">
                  <c:v>407</c:v>
                </c:pt>
                <c:pt idx="12">
                  <c:v>471.13</c:v>
                </c:pt>
                <c:pt idx="13">
                  <c:v>498.96</c:v>
                </c:pt>
                <c:pt idx="14">
                  <c:v>500.03</c:v>
                </c:pt>
                <c:pt idx="15">
                  <c:v>520.54999999999995</c:v>
                </c:pt>
                <c:pt idx="16">
                  <c:v>518.75</c:v>
                </c:pt>
                <c:pt idx="17">
                  <c:v>494.98</c:v>
                </c:pt>
                <c:pt idx="18">
                  <c:v>513.53</c:v>
                </c:pt>
                <c:pt idx="19">
                  <c:v>452.97</c:v>
                </c:pt>
                <c:pt idx="20">
                  <c:v>561.24</c:v>
                </c:pt>
                <c:pt idx="21">
                  <c:v>477.04</c:v>
                </c:pt>
                <c:pt idx="22">
                  <c:v>492.8</c:v>
                </c:pt>
                <c:pt idx="23">
                  <c:v>375.11</c:v>
                </c:pt>
                <c:pt idx="24">
                  <c:v>501.5</c:v>
                </c:pt>
                <c:pt idx="25">
                  <c:v>466.48</c:v>
                </c:pt>
                <c:pt idx="26">
                  <c:v>485.32</c:v>
                </c:pt>
                <c:pt idx="27">
                  <c:v>536.41</c:v>
                </c:pt>
                <c:pt idx="28">
                  <c:v>385.6</c:v>
                </c:pt>
                <c:pt idx="29">
                  <c:v>431.8</c:v>
                </c:pt>
                <c:pt idx="30">
                  <c:v>553.77</c:v>
                </c:pt>
                <c:pt idx="31">
                  <c:v>490.57</c:v>
                </c:pt>
                <c:pt idx="32">
                  <c:v>534.97</c:v>
                </c:pt>
                <c:pt idx="33">
                  <c:v>478.82</c:v>
                </c:pt>
                <c:pt idx="34">
                  <c:v>489.85</c:v>
                </c:pt>
                <c:pt idx="35">
                  <c:v>538.13</c:v>
                </c:pt>
                <c:pt idx="36">
                  <c:v>420.51</c:v>
                </c:pt>
                <c:pt idx="37">
                  <c:v>413.28</c:v>
                </c:pt>
                <c:pt idx="38">
                  <c:v>409.63</c:v>
                </c:pt>
                <c:pt idx="39">
                  <c:v>522.97</c:v>
                </c:pt>
                <c:pt idx="40">
                  <c:v>499.75</c:v>
                </c:pt>
                <c:pt idx="41">
                  <c:v>489.37</c:v>
                </c:pt>
                <c:pt idx="42">
                  <c:v>368.1</c:v>
                </c:pt>
                <c:pt idx="43">
                  <c:v>517.5</c:v>
                </c:pt>
                <c:pt idx="44">
                  <c:v>487.06</c:v>
                </c:pt>
                <c:pt idx="45">
                  <c:v>376.45</c:v>
                </c:pt>
                <c:pt idx="46">
                  <c:v>444.55</c:v>
                </c:pt>
                <c:pt idx="47">
                  <c:v>482.17</c:v>
                </c:pt>
                <c:pt idx="48">
                  <c:v>448.86</c:v>
                </c:pt>
                <c:pt idx="49">
                  <c:v>612.67999999999995</c:v>
                </c:pt>
                <c:pt idx="50">
                  <c:v>573.47</c:v>
                </c:pt>
                <c:pt idx="51">
                  <c:v>481.64</c:v>
                </c:pt>
                <c:pt idx="52">
                  <c:v>501.13</c:v>
                </c:pt>
                <c:pt idx="53">
                  <c:v>484.32</c:v>
                </c:pt>
                <c:pt idx="54">
                  <c:v>478.26</c:v>
                </c:pt>
                <c:pt idx="55">
                  <c:v>530.92999999999995</c:v>
                </c:pt>
                <c:pt idx="56">
                  <c:v>426.74</c:v>
                </c:pt>
                <c:pt idx="57">
                  <c:v>387.82</c:v>
                </c:pt>
                <c:pt idx="58">
                  <c:v>447.98</c:v>
                </c:pt>
                <c:pt idx="59">
                  <c:v>434.01</c:v>
                </c:pt>
                <c:pt idx="60">
                  <c:v>493.93</c:v>
                </c:pt>
                <c:pt idx="61">
                  <c:v>481.37</c:v>
                </c:pt>
                <c:pt idx="62">
                  <c:v>409.29</c:v>
                </c:pt>
                <c:pt idx="63">
                  <c:v>511.34</c:v>
                </c:pt>
                <c:pt idx="64">
                  <c:v>494.04617647058825</c:v>
                </c:pt>
              </c:numCache>
            </c:numRef>
          </c:xVal>
          <c:yVal>
            <c:numRef>
              <c:f>'Figure 1.10'!$C$54:$C$118</c:f>
              <c:numCache>
                <c:formatCode>0.0</c:formatCode>
                <c:ptCount val="65"/>
                <c:pt idx="0">
                  <c:v>60.66</c:v>
                </c:pt>
                <c:pt idx="1">
                  <c:v>66.48</c:v>
                </c:pt>
                <c:pt idx="2">
                  <c:v>19.670000000000002</c:v>
                </c:pt>
                <c:pt idx="3">
                  <c:v>18.649999999999999</c:v>
                </c:pt>
                <c:pt idx="4">
                  <c:v>18.96</c:v>
                </c:pt>
                <c:pt idx="5">
                  <c:v>67.09</c:v>
                </c:pt>
                <c:pt idx="6">
                  <c:v>43.76</c:v>
                </c:pt>
                <c:pt idx="7">
                  <c:v>13.83</c:v>
                </c:pt>
                <c:pt idx="8">
                  <c:v>51.54</c:v>
                </c:pt>
                <c:pt idx="9">
                  <c:v>12.84</c:v>
                </c:pt>
                <c:pt idx="10">
                  <c:v>73.819999999999993</c:v>
                </c:pt>
                <c:pt idx="11">
                  <c:v>59.87</c:v>
                </c:pt>
                <c:pt idx="12">
                  <c:v>29.87</c:v>
                </c:pt>
                <c:pt idx="13">
                  <c:v>20.96</c:v>
                </c:pt>
                <c:pt idx="14">
                  <c:v>16.84</c:v>
                </c:pt>
                <c:pt idx="15">
                  <c:v>10.54</c:v>
                </c:pt>
                <c:pt idx="16">
                  <c:v>12.27</c:v>
                </c:pt>
                <c:pt idx="17">
                  <c:v>22.35</c:v>
                </c:pt>
                <c:pt idx="18">
                  <c:v>17.739999999999998</c:v>
                </c:pt>
                <c:pt idx="19">
                  <c:v>35.69</c:v>
                </c:pt>
                <c:pt idx="20">
                  <c:v>8.52</c:v>
                </c:pt>
                <c:pt idx="21">
                  <c:v>28.06</c:v>
                </c:pt>
                <c:pt idx="22">
                  <c:v>21.48</c:v>
                </c:pt>
                <c:pt idx="23">
                  <c:v>75.69</c:v>
                </c:pt>
                <c:pt idx="24">
                  <c:v>16.899999999999999</c:v>
                </c:pt>
                <c:pt idx="25">
                  <c:v>33.5</c:v>
                </c:pt>
                <c:pt idx="26">
                  <c:v>24.67</c:v>
                </c:pt>
                <c:pt idx="27">
                  <c:v>11.06</c:v>
                </c:pt>
                <c:pt idx="28">
                  <c:v>68.56</c:v>
                </c:pt>
                <c:pt idx="29">
                  <c:v>45.24</c:v>
                </c:pt>
                <c:pt idx="30">
                  <c:v>9.1300000000000008</c:v>
                </c:pt>
                <c:pt idx="31">
                  <c:v>19.940000000000001</c:v>
                </c:pt>
                <c:pt idx="32">
                  <c:v>14.08</c:v>
                </c:pt>
                <c:pt idx="33">
                  <c:v>26.02</c:v>
                </c:pt>
                <c:pt idx="34">
                  <c:v>24.33</c:v>
                </c:pt>
                <c:pt idx="35">
                  <c:v>10.78</c:v>
                </c:pt>
                <c:pt idx="36">
                  <c:v>51.75</c:v>
                </c:pt>
                <c:pt idx="37">
                  <c:v>54.71</c:v>
                </c:pt>
                <c:pt idx="38">
                  <c:v>56.65</c:v>
                </c:pt>
                <c:pt idx="39">
                  <c:v>14.79</c:v>
                </c:pt>
                <c:pt idx="40">
                  <c:v>22.64</c:v>
                </c:pt>
                <c:pt idx="41">
                  <c:v>22.31</c:v>
                </c:pt>
                <c:pt idx="42">
                  <c:v>74.58</c:v>
                </c:pt>
                <c:pt idx="43">
                  <c:v>14.39</c:v>
                </c:pt>
                <c:pt idx="44">
                  <c:v>24.91</c:v>
                </c:pt>
                <c:pt idx="45">
                  <c:v>69.56</c:v>
                </c:pt>
                <c:pt idx="46">
                  <c:v>40.82</c:v>
                </c:pt>
                <c:pt idx="47">
                  <c:v>23.95</c:v>
                </c:pt>
                <c:pt idx="48">
                  <c:v>38.909999999999997</c:v>
                </c:pt>
                <c:pt idx="49">
                  <c:v>3.79</c:v>
                </c:pt>
                <c:pt idx="50">
                  <c:v>8.25</c:v>
                </c:pt>
                <c:pt idx="51">
                  <c:v>27.46</c:v>
                </c:pt>
                <c:pt idx="52">
                  <c:v>20.09</c:v>
                </c:pt>
                <c:pt idx="53">
                  <c:v>23.61</c:v>
                </c:pt>
                <c:pt idx="54">
                  <c:v>27.07</c:v>
                </c:pt>
                <c:pt idx="55">
                  <c:v>12.44</c:v>
                </c:pt>
                <c:pt idx="56">
                  <c:v>49.74</c:v>
                </c:pt>
                <c:pt idx="57">
                  <c:v>67.75</c:v>
                </c:pt>
                <c:pt idx="58">
                  <c:v>41.98</c:v>
                </c:pt>
                <c:pt idx="59">
                  <c:v>46.28</c:v>
                </c:pt>
                <c:pt idx="60">
                  <c:v>21.81</c:v>
                </c:pt>
                <c:pt idx="61">
                  <c:v>25.85</c:v>
                </c:pt>
                <c:pt idx="62">
                  <c:v>55.78</c:v>
                </c:pt>
                <c:pt idx="63">
                  <c:v>14.25</c:v>
                </c:pt>
                <c:pt idx="64">
                  <c:v>23.006764705882357</c:v>
                </c:pt>
              </c:numCache>
            </c:numRef>
          </c:yVal>
          <c:smooth val="0"/>
        </c:ser>
        <c:dLbls>
          <c:showLegendKey val="0"/>
          <c:showVal val="0"/>
          <c:showCatName val="0"/>
          <c:showSerName val="0"/>
          <c:showPercent val="0"/>
          <c:showBubbleSize val="0"/>
        </c:dLbls>
        <c:axId val="75454720"/>
        <c:axId val="75501568"/>
      </c:scatterChart>
      <c:valAx>
        <c:axId val="75454720"/>
        <c:scaling>
          <c:orientation val="minMax"/>
          <c:max val="650"/>
          <c:min val="350"/>
        </c:scaling>
        <c:delete val="0"/>
        <c:axPos val="b"/>
        <c:numFmt formatCode="0" sourceLinked="1"/>
        <c:majorTickMark val="none"/>
        <c:minorTickMark val="none"/>
        <c:tickLblPos val="low"/>
        <c:spPr>
          <a:ln>
            <a:solidFill>
              <a:schemeClr val="tx1"/>
            </a:solidFill>
          </a:ln>
        </c:spPr>
        <c:txPr>
          <a:bodyPr/>
          <a:lstStyle/>
          <a:p>
            <a:pPr>
              <a:defRPr sz="1200">
                <a:solidFill>
                  <a:schemeClr val="bg2">
                    <a:lumMod val="10000"/>
                  </a:schemeClr>
                </a:solidFill>
              </a:defRPr>
            </a:pPr>
            <a:endParaRPr lang="en-US"/>
          </a:p>
        </c:txPr>
        <c:crossAx val="75501568"/>
        <c:crossesAt val="350"/>
        <c:crossBetween val="midCat"/>
      </c:valAx>
      <c:valAx>
        <c:axId val="75501568"/>
        <c:scaling>
          <c:orientation val="minMax"/>
          <c:max val="100"/>
          <c:min val="0"/>
        </c:scaling>
        <c:delete val="0"/>
        <c:axPos val="l"/>
        <c:majorGridlines>
          <c:spPr>
            <a:ln>
              <a:solidFill>
                <a:schemeClr val="bg1">
                  <a:lumMod val="75000"/>
                </a:schemeClr>
              </a:solidFill>
            </a:ln>
          </c:spPr>
        </c:majorGridlines>
        <c:numFmt formatCode="0" sourceLinked="0"/>
        <c:majorTickMark val="out"/>
        <c:minorTickMark val="none"/>
        <c:tickLblPos val="nextTo"/>
        <c:spPr>
          <a:ln>
            <a:solidFill>
              <a:schemeClr val="tx1"/>
            </a:solidFill>
          </a:ln>
        </c:spPr>
        <c:txPr>
          <a:bodyPr/>
          <a:lstStyle/>
          <a:p>
            <a:pPr>
              <a:defRPr sz="1200">
                <a:solidFill>
                  <a:schemeClr val="bg2">
                    <a:lumMod val="10000"/>
                  </a:schemeClr>
                </a:solidFill>
              </a:defRPr>
            </a:pPr>
            <a:endParaRPr lang="en-US"/>
          </a:p>
        </c:txPr>
        <c:crossAx val="75454720"/>
        <c:crossesAt val="0"/>
        <c:crossBetween val="midCat"/>
      </c:valAx>
      <c:spPr>
        <a:solidFill>
          <a:schemeClr val="accent5">
            <a:lumMod val="20000"/>
            <a:lumOff val="80000"/>
          </a:schemeClr>
        </a:solidFill>
        <a:ln>
          <a:solidFill>
            <a:schemeClr val="tx1"/>
          </a:solidFill>
        </a:ln>
      </c:spPr>
    </c:plotArea>
    <c:plotVisOnly val="1"/>
    <c:dispBlanksAs val="gap"/>
    <c:showDLblsOverMax val="0"/>
  </c:chart>
  <c:spPr>
    <a:solidFill>
      <a:schemeClr val="bg1"/>
    </a:solidFill>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5593267414731E-2"/>
          <c:y val="0.26031827432079091"/>
          <c:w val="0.90541939305594388"/>
          <c:h val="0.57490448833339391"/>
        </c:manualLayout>
      </c:layout>
      <c:barChart>
        <c:barDir val="col"/>
        <c:grouping val="clustered"/>
        <c:varyColors val="0"/>
        <c:ser>
          <c:idx val="0"/>
          <c:order val="0"/>
          <c:tx>
            <c:strRef>
              <c:f>Sheet1!$B$1</c:f>
              <c:strCache>
                <c:ptCount val="1"/>
                <c:pt idx="0">
                  <c:v>Boys</c:v>
                </c:pt>
              </c:strCache>
            </c:strRef>
          </c:tx>
          <c:spPr>
            <a:solidFill>
              <a:srgbClr val="0076B8"/>
            </a:solidFill>
            <a:ln>
              <a:solidFill>
                <a:schemeClr val="bg1"/>
              </a:solidFill>
            </a:ln>
          </c:spPr>
          <c:invertIfNegative val="0"/>
          <c:cat>
            <c:strRef>
              <c:f>Sheet1!$A$2:$A$5</c:f>
              <c:strCache>
                <c:ptCount val="4"/>
                <c:pt idx="0">
                  <c:v>Mathematics </c:v>
                </c:pt>
                <c:pt idx="1">
                  <c:v>Reading</c:v>
                </c:pt>
                <c:pt idx="2">
                  <c:v>Science</c:v>
                </c:pt>
                <c:pt idx="3">
                  <c:v>Low-performers in all subjects</c:v>
                </c:pt>
              </c:strCache>
            </c:strRef>
          </c:cat>
          <c:val>
            <c:numRef>
              <c:f>Sheet1!$B$2:$B$5</c:f>
              <c:numCache>
                <c:formatCode>General</c:formatCode>
                <c:ptCount val="4"/>
                <c:pt idx="0">
                  <c:v>22.113721738543497</c:v>
                </c:pt>
                <c:pt idx="1">
                  <c:v>24.359982428881096</c:v>
                </c:pt>
                <c:pt idx="2">
                  <c:v>18.758358510150067</c:v>
                </c:pt>
                <c:pt idx="3">
                  <c:v>14.078095048053056</c:v>
                </c:pt>
              </c:numCache>
            </c:numRef>
          </c:val>
        </c:ser>
        <c:ser>
          <c:idx val="1"/>
          <c:order val="1"/>
          <c:tx>
            <c:strRef>
              <c:f>Sheet1!$C$1</c:f>
              <c:strCache>
                <c:ptCount val="1"/>
                <c:pt idx="0">
                  <c:v>Girls</c:v>
                </c:pt>
              </c:strCache>
            </c:strRef>
          </c:tx>
          <c:spPr>
            <a:solidFill>
              <a:schemeClr val="accent6"/>
            </a:solidFill>
            <a:ln>
              <a:solidFill>
                <a:schemeClr val="bg1"/>
              </a:solidFill>
            </a:ln>
          </c:spPr>
          <c:invertIfNegative val="0"/>
          <c:cat>
            <c:strRef>
              <c:f>Sheet1!$A$2:$A$5</c:f>
              <c:strCache>
                <c:ptCount val="4"/>
                <c:pt idx="0">
                  <c:v>Mathematics </c:v>
                </c:pt>
                <c:pt idx="1">
                  <c:v>Reading</c:v>
                </c:pt>
                <c:pt idx="2">
                  <c:v>Science</c:v>
                </c:pt>
                <c:pt idx="3">
                  <c:v>Low-performers in all subjects</c:v>
                </c:pt>
              </c:strCache>
            </c:strRef>
          </c:cat>
          <c:val>
            <c:numRef>
              <c:f>Sheet1!$C$2:$C$5</c:f>
              <c:numCache>
                <c:formatCode>General</c:formatCode>
                <c:ptCount val="4"/>
                <c:pt idx="0">
                  <c:v>23.896106879773768</c:v>
                </c:pt>
                <c:pt idx="1">
                  <c:v>12.780234567031577</c:v>
                </c:pt>
                <c:pt idx="2">
                  <c:v>17.206302897497665</c:v>
                </c:pt>
                <c:pt idx="3">
                  <c:v>9.6613196744650942</c:v>
                </c:pt>
              </c:numCache>
            </c:numRef>
          </c:val>
        </c:ser>
        <c:dLbls>
          <c:showLegendKey val="0"/>
          <c:showVal val="0"/>
          <c:showCatName val="0"/>
          <c:showSerName val="0"/>
          <c:showPercent val="0"/>
          <c:showBubbleSize val="0"/>
        </c:dLbls>
        <c:gapWidth val="150"/>
        <c:axId val="80446592"/>
        <c:axId val="80448128"/>
      </c:barChart>
      <c:catAx>
        <c:axId val="80446592"/>
        <c:scaling>
          <c:orientation val="minMax"/>
        </c:scaling>
        <c:delete val="0"/>
        <c:axPos val="b"/>
        <c:numFmt formatCode="General" sourceLinked="0"/>
        <c:majorTickMark val="out"/>
        <c:minorTickMark val="none"/>
        <c:tickLblPos val="nextTo"/>
        <c:txPr>
          <a:bodyPr rot="0" vert="horz" anchor="t" anchorCtr="0"/>
          <a:lstStyle/>
          <a:p>
            <a:pPr>
              <a:defRPr>
                <a:solidFill>
                  <a:schemeClr val="bg2">
                    <a:lumMod val="10000"/>
                  </a:schemeClr>
                </a:solidFill>
              </a:defRPr>
            </a:pPr>
            <a:endParaRPr lang="en-US"/>
          </a:p>
        </c:txPr>
        <c:crossAx val="80448128"/>
        <c:crosses val="autoZero"/>
        <c:auto val="1"/>
        <c:lblAlgn val="ctr"/>
        <c:lblOffset val="100"/>
        <c:tickLblSkip val="1"/>
        <c:noMultiLvlLbl val="0"/>
      </c:catAx>
      <c:valAx>
        <c:axId val="80448128"/>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0446592"/>
        <c:crosses val="autoZero"/>
        <c:crossBetween val="between"/>
      </c:valAx>
      <c:spPr>
        <a:ln>
          <a:solidFill>
            <a:schemeClr val="bg1">
              <a:lumMod val="50000"/>
            </a:schemeClr>
          </a:solidFill>
        </a:ln>
      </c:spPr>
    </c:plotArea>
    <c:legend>
      <c:legendPos val="t"/>
      <c:layout>
        <c:manualLayout>
          <c:xMode val="edge"/>
          <c:yMode val="edge"/>
          <c:x val="0.24892744197004935"/>
          <c:y val="1.6928175882414492E-2"/>
          <c:w val="0.46565479793432918"/>
          <c:h val="7.4048106676832454E-2"/>
        </c:manualLayout>
      </c:layout>
      <c:overlay val="0"/>
      <c:txPr>
        <a:bodyPr/>
        <a:lstStyle/>
        <a:p>
          <a:pPr>
            <a:defRPr sz="2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17528060098061E-2"/>
          <c:y val="0.17507676280735315"/>
          <c:w val="0.92302856889446694"/>
          <c:h val="0.53197410432657244"/>
        </c:manualLayout>
      </c:layout>
      <c:barChart>
        <c:barDir val="col"/>
        <c:grouping val="clustered"/>
        <c:varyColors val="0"/>
        <c:ser>
          <c:idx val="2"/>
          <c:order val="2"/>
          <c:tx>
            <c:strRef>
              <c:f>Sheet1!$D$1</c:f>
              <c:strCache>
                <c:ptCount val="1"/>
                <c:pt idx="0">
                  <c:v>After accounting for other student characteristics</c:v>
                </c:pt>
              </c:strCache>
            </c:strRef>
          </c:tx>
          <c:spPr>
            <a:solidFill>
              <a:srgbClr val="509DFA"/>
            </a:solidFill>
            <a:ln>
              <a:noFill/>
            </a:ln>
          </c:spPr>
          <c:invertIfNegative val="0"/>
          <c:cat>
            <c:strRef>
              <c:f>Sheet1!$A$2:$A$49</c:f>
              <c:strCache>
                <c:ptCount val="48"/>
                <c:pt idx="0">
                  <c:v>Qatar</c:v>
                </c:pt>
                <c:pt idx="1">
                  <c:v>United Arab Emirates</c:v>
                </c:pt>
                <c:pt idx="2">
                  <c:v>Hong Kong-China</c:v>
                </c:pt>
                <c:pt idx="3">
                  <c:v>Singapore</c:v>
                </c:pt>
                <c:pt idx="4">
                  <c:v>Montenegro</c:v>
                </c:pt>
                <c:pt idx="5">
                  <c:v>Macao-China</c:v>
                </c:pt>
                <c:pt idx="6">
                  <c:v>Israel</c:v>
                </c:pt>
                <c:pt idx="7">
                  <c:v>Serbia</c:v>
                </c:pt>
                <c:pt idx="8">
                  <c:v>Hungary</c:v>
                </c:pt>
                <c:pt idx="9">
                  <c:v>Australia</c:v>
                </c:pt>
                <c:pt idx="10">
                  <c:v>New Zealand</c:v>
                </c:pt>
                <c:pt idx="11">
                  <c:v>United States</c:v>
                </c:pt>
                <c:pt idx="12">
                  <c:v>Ireland</c:v>
                </c:pt>
                <c:pt idx="13">
                  <c:v>Lithuania</c:v>
                </c:pt>
                <c:pt idx="14">
                  <c:v>Kazakhstan</c:v>
                </c:pt>
                <c:pt idx="15">
                  <c:v>Italy</c:v>
                </c:pt>
                <c:pt idx="16">
                  <c:v>Croatia</c:v>
                </c:pt>
                <c:pt idx="17">
                  <c:v>Slovenia</c:v>
                </c:pt>
                <c:pt idx="18">
                  <c:v>Turkey</c:v>
                </c:pt>
                <c:pt idx="19">
                  <c:v>Chile</c:v>
                </c:pt>
                <c:pt idx="20">
                  <c:v>United Kingdom</c:v>
                </c:pt>
                <c:pt idx="21">
                  <c:v>Russian Federation</c:v>
                </c:pt>
                <c:pt idx="22">
                  <c:v>Sweden</c:v>
                </c:pt>
                <c:pt idx="23">
                  <c:v>Malaysia</c:v>
                </c:pt>
                <c:pt idx="24">
                  <c:v>Latvia</c:v>
                </c:pt>
                <c:pt idx="25">
                  <c:v>Germany</c:v>
                </c:pt>
                <c:pt idx="26">
                  <c:v>Czech Republic</c:v>
                </c:pt>
                <c:pt idx="27">
                  <c:v>Austria</c:v>
                </c:pt>
                <c:pt idx="28">
                  <c:v>Costa Rica</c:v>
                </c:pt>
                <c:pt idx="29">
                  <c:v>Canada</c:v>
                </c:pt>
                <c:pt idx="30">
                  <c:v>Spain</c:v>
                </c:pt>
                <c:pt idx="31">
                  <c:v>Greece</c:v>
                </c:pt>
                <c:pt idx="32">
                  <c:v>Shanghai-China</c:v>
                </c:pt>
                <c:pt idx="33">
                  <c:v>OECD average</c:v>
                </c:pt>
                <c:pt idx="34">
                  <c:v>Norway</c:v>
                </c:pt>
                <c:pt idx="35">
                  <c:v>Luxembourg</c:v>
                </c:pt>
                <c:pt idx="36">
                  <c:v>Netherlands</c:v>
                </c:pt>
                <c:pt idx="37">
                  <c:v>Portugal</c:v>
                </c:pt>
                <c:pt idx="38">
                  <c:v>Brazil</c:v>
                </c:pt>
                <c:pt idx="39">
                  <c:v>France</c:v>
                </c:pt>
                <c:pt idx="40">
                  <c:v>Switzerland</c:v>
                </c:pt>
                <c:pt idx="41">
                  <c:v>Liechtenstein</c:v>
                </c:pt>
                <c:pt idx="42">
                  <c:v>Iceland</c:v>
                </c:pt>
                <c:pt idx="43">
                  <c:v>Denmark</c:v>
                </c:pt>
                <c:pt idx="44">
                  <c:v>Estonia</c:v>
                </c:pt>
                <c:pt idx="45">
                  <c:v>Belgium</c:v>
                </c:pt>
                <c:pt idx="46">
                  <c:v>Finland</c:v>
                </c:pt>
                <c:pt idx="47">
                  <c:v>Mexico</c:v>
                </c:pt>
              </c:strCache>
            </c:strRef>
          </c:cat>
          <c:val>
            <c:numRef>
              <c:f>Sheet1!$D$2:$D$49</c:f>
              <c:numCache>
                <c:formatCode>0.00</c:formatCode>
                <c:ptCount val="48"/>
                <c:pt idx="0">
                  <c:v>0.17796763534038923</c:v>
                </c:pt>
                <c:pt idx="1">
                  <c:v>0.2606262057697955</c:v>
                </c:pt>
                <c:pt idx="2">
                  <c:v>0.53347997822820192</c:v>
                </c:pt>
                <c:pt idx="3">
                  <c:v>0.55087965570043451</c:v>
                </c:pt>
                <c:pt idx="4">
                  <c:v>0.64351625955090952</c:v>
                </c:pt>
                <c:pt idx="5">
                  <c:v>0.6693181098179326</c:v>
                </c:pt>
                <c:pt idx="9">
                  <c:v>0.75671190751135853</c:v>
                </c:pt>
                <c:pt idx="21">
                  <c:v>1.3403420879511794</c:v>
                </c:pt>
                <c:pt idx="29">
                  <c:v>1.4897698764054474</c:v>
                </c:pt>
                <c:pt idx="30">
                  <c:v>1.5020656226858353</c:v>
                </c:pt>
                <c:pt idx="31">
                  <c:v>1.5319292100936508</c:v>
                </c:pt>
                <c:pt idx="33">
                  <c:v>1.6446759097214503</c:v>
                </c:pt>
                <c:pt idx="34">
                  <c:v>1.6604873119001049</c:v>
                </c:pt>
                <c:pt idx="35">
                  <c:v>1.8108816859408208</c:v>
                </c:pt>
                <c:pt idx="37">
                  <c:v>2.0191059810730807</c:v>
                </c:pt>
                <c:pt idx="39">
                  <c:v>2.0640601526949887</c:v>
                </c:pt>
                <c:pt idx="40">
                  <c:v>2.0985678897241691</c:v>
                </c:pt>
                <c:pt idx="42">
                  <c:v>2.2887897693706907</c:v>
                </c:pt>
                <c:pt idx="43">
                  <c:v>2.3336813311292648</c:v>
                </c:pt>
                <c:pt idx="44">
                  <c:v>2.4707399275425339</c:v>
                </c:pt>
                <c:pt idx="45">
                  <c:v>2.5462057672563763</c:v>
                </c:pt>
                <c:pt idx="46">
                  <c:v>3.0918277441705908</c:v>
                </c:pt>
                <c:pt idx="47">
                  <c:v>3.9259597646477289</c:v>
                </c:pt>
              </c:numCache>
            </c:numRef>
          </c:val>
        </c:ser>
        <c:dLbls>
          <c:showLegendKey val="0"/>
          <c:showVal val="0"/>
          <c:showCatName val="0"/>
          <c:showSerName val="0"/>
          <c:showPercent val="0"/>
          <c:showBubbleSize val="0"/>
        </c:dLbls>
        <c:gapWidth val="150"/>
        <c:axId val="80538240"/>
        <c:axId val="80544896"/>
      </c:barChart>
      <c:barChart>
        <c:barDir val="col"/>
        <c:grouping val="clustered"/>
        <c:varyColors val="0"/>
        <c:ser>
          <c:idx val="3"/>
          <c:order val="3"/>
          <c:tx>
            <c:strRef>
              <c:f>Sheet1!$E$1</c:f>
              <c:strCache>
                <c:ptCount val="1"/>
                <c:pt idx="0">
                  <c:v>After accounting for other student characteristics NS</c:v>
                </c:pt>
              </c:strCache>
            </c:strRef>
          </c:tx>
          <c:spPr>
            <a:solidFill>
              <a:schemeClr val="accent5">
                <a:lumMod val="40000"/>
                <a:lumOff val="60000"/>
              </a:schemeClr>
            </a:solidFill>
            <a:ln>
              <a:noFill/>
            </a:ln>
          </c:spPr>
          <c:invertIfNegative val="0"/>
          <c:cat>
            <c:strRef>
              <c:f>Sheet1!$A$2:$A$49</c:f>
              <c:strCache>
                <c:ptCount val="48"/>
                <c:pt idx="0">
                  <c:v>Qatar</c:v>
                </c:pt>
                <c:pt idx="1">
                  <c:v>United Arab Emirates</c:v>
                </c:pt>
                <c:pt idx="2">
                  <c:v>Hong Kong-China</c:v>
                </c:pt>
                <c:pt idx="3">
                  <c:v>Singapore</c:v>
                </c:pt>
                <c:pt idx="4">
                  <c:v>Montenegro</c:v>
                </c:pt>
                <c:pt idx="5">
                  <c:v>Macao-China</c:v>
                </c:pt>
                <c:pt idx="6">
                  <c:v>Israel</c:v>
                </c:pt>
                <c:pt idx="7">
                  <c:v>Serbia</c:v>
                </c:pt>
                <c:pt idx="8">
                  <c:v>Hungary</c:v>
                </c:pt>
                <c:pt idx="9">
                  <c:v>Australia</c:v>
                </c:pt>
                <c:pt idx="10">
                  <c:v>New Zealand</c:v>
                </c:pt>
                <c:pt idx="11">
                  <c:v>United States</c:v>
                </c:pt>
                <c:pt idx="12">
                  <c:v>Ireland</c:v>
                </c:pt>
                <c:pt idx="13">
                  <c:v>Lithuania</c:v>
                </c:pt>
                <c:pt idx="14">
                  <c:v>Kazakhstan</c:v>
                </c:pt>
                <c:pt idx="15">
                  <c:v>Italy</c:v>
                </c:pt>
                <c:pt idx="16">
                  <c:v>Croatia</c:v>
                </c:pt>
                <c:pt idx="17">
                  <c:v>Slovenia</c:v>
                </c:pt>
                <c:pt idx="18">
                  <c:v>Turkey</c:v>
                </c:pt>
                <c:pt idx="19">
                  <c:v>Chile</c:v>
                </c:pt>
                <c:pt idx="20">
                  <c:v>United Kingdom</c:v>
                </c:pt>
                <c:pt idx="21">
                  <c:v>Russian Federation</c:v>
                </c:pt>
                <c:pt idx="22">
                  <c:v>Sweden</c:v>
                </c:pt>
                <c:pt idx="23">
                  <c:v>Malaysia</c:v>
                </c:pt>
                <c:pt idx="24">
                  <c:v>Latvia</c:v>
                </c:pt>
                <c:pt idx="25">
                  <c:v>Germany</c:v>
                </c:pt>
                <c:pt idx="26">
                  <c:v>Czech Republic</c:v>
                </c:pt>
                <c:pt idx="27">
                  <c:v>Austria</c:v>
                </c:pt>
                <c:pt idx="28">
                  <c:v>Costa Rica</c:v>
                </c:pt>
                <c:pt idx="29">
                  <c:v>Canada</c:v>
                </c:pt>
                <c:pt idx="30">
                  <c:v>Spain</c:v>
                </c:pt>
                <c:pt idx="31">
                  <c:v>Greece</c:v>
                </c:pt>
                <c:pt idx="32">
                  <c:v>Shanghai-China</c:v>
                </c:pt>
                <c:pt idx="33">
                  <c:v>OECD average</c:v>
                </c:pt>
                <c:pt idx="34">
                  <c:v>Norway</c:v>
                </c:pt>
                <c:pt idx="35">
                  <c:v>Luxembourg</c:v>
                </c:pt>
                <c:pt idx="36">
                  <c:v>Netherlands</c:v>
                </c:pt>
                <c:pt idx="37">
                  <c:v>Portugal</c:v>
                </c:pt>
                <c:pt idx="38">
                  <c:v>Brazil</c:v>
                </c:pt>
                <c:pt idx="39">
                  <c:v>France</c:v>
                </c:pt>
                <c:pt idx="40">
                  <c:v>Switzerland</c:v>
                </c:pt>
                <c:pt idx="41">
                  <c:v>Liechtenstein</c:v>
                </c:pt>
                <c:pt idx="42">
                  <c:v>Iceland</c:v>
                </c:pt>
                <c:pt idx="43">
                  <c:v>Denmark</c:v>
                </c:pt>
                <c:pt idx="44">
                  <c:v>Estonia</c:v>
                </c:pt>
                <c:pt idx="45">
                  <c:v>Belgium</c:v>
                </c:pt>
                <c:pt idx="46">
                  <c:v>Finland</c:v>
                </c:pt>
                <c:pt idx="47">
                  <c:v>Mexico</c:v>
                </c:pt>
              </c:strCache>
            </c:strRef>
          </c:cat>
          <c:val>
            <c:numRef>
              <c:f>Sheet1!$E$2:$E$49</c:f>
              <c:numCache>
                <c:formatCode>General</c:formatCode>
                <c:ptCount val="48"/>
                <c:pt idx="6" formatCode="0.00">
                  <c:v>0.71078161634462445</c:v>
                </c:pt>
                <c:pt idx="7" formatCode="0.00">
                  <c:v>0.71328144899889789</c:v>
                </c:pt>
                <c:pt idx="8" formatCode="0.00">
                  <c:v>0.75292623192220032</c:v>
                </c:pt>
                <c:pt idx="10" formatCode="0.00">
                  <c:v>0.82801891552623585</c:v>
                </c:pt>
                <c:pt idx="11" formatCode="0.00">
                  <c:v>0.8675330430208773</c:v>
                </c:pt>
                <c:pt idx="12" formatCode="0.00">
                  <c:v>0.96442433095972024</c:v>
                </c:pt>
                <c:pt idx="13" formatCode="0.00">
                  <c:v>1.0113345548559713</c:v>
                </c:pt>
                <c:pt idx="14" formatCode="0.00">
                  <c:v>1.0755030540195401</c:v>
                </c:pt>
                <c:pt idx="15" formatCode="0.00">
                  <c:v>1.1555028438004087</c:v>
                </c:pt>
                <c:pt idx="16" formatCode="0.00">
                  <c:v>1.1849209732695303</c:v>
                </c:pt>
                <c:pt idx="17" formatCode="0.00">
                  <c:v>1.2375523936909465</c:v>
                </c:pt>
                <c:pt idx="18" formatCode="0.00">
                  <c:v>1.283541336714469</c:v>
                </c:pt>
                <c:pt idx="19" formatCode="0.00">
                  <c:v>1.2940159839661334</c:v>
                </c:pt>
                <c:pt idx="20" formatCode="0.00">
                  <c:v>1.2976930593349092</c:v>
                </c:pt>
                <c:pt idx="22" formatCode="0.00">
                  <c:v>1.3496207625931411</c:v>
                </c:pt>
                <c:pt idx="23" formatCode="0.00">
                  <c:v>1.3542549529490779</c:v>
                </c:pt>
                <c:pt idx="24" formatCode="0.00">
                  <c:v>1.3721010398771352</c:v>
                </c:pt>
                <c:pt idx="25" formatCode="0.00">
                  <c:v>1.3797704410647531</c:v>
                </c:pt>
                <c:pt idx="26" formatCode="0.00">
                  <c:v>1.4027374606308309</c:v>
                </c:pt>
                <c:pt idx="27" formatCode="0.00">
                  <c:v>1.4095961817102787</c:v>
                </c:pt>
                <c:pt idx="28" formatCode="0.00">
                  <c:v>1.4752097237881225</c:v>
                </c:pt>
                <c:pt idx="32" formatCode="0.00">
                  <c:v>1.6056475015999874</c:v>
                </c:pt>
                <c:pt idx="36" formatCode="0.00">
                  <c:v>1.8157787482173235</c:v>
                </c:pt>
                <c:pt idx="38" formatCode="0.00">
                  <c:v>2.0203922672071166</c:v>
                </c:pt>
                <c:pt idx="41" formatCode="0.00">
                  <c:v>2.1326249493884122</c:v>
                </c:pt>
              </c:numCache>
            </c:numRef>
          </c:val>
        </c:ser>
        <c:dLbls>
          <c:showLegendKey val="0"/>
          <c:showVal val="0"/>
          <c:showCatName val="0"/>
          <c:showSerName val="0"/>
          <c:showPercent val="0"/>
          <c:showBubbleSize val="0"/>
        </c:dLbls>
        <c:gapWidth val="150"/>
        <c:axId val="80552320"/>
        <c:axId val="80546432"/>
      </c:barChart>
      <c:lineChart>
        <c:grouping val="standard"/>
        <c:varyColors val="0"/>
        <c:ser>
          <c:idx val="0"/>
          <c:order val="0"/>
          <c:tx>
            <c:strRef>
              <c:f>Sheet1!$B$1</c:f>
              <c:strCache>
                <c:ptCount val="1"/>
                <c:pt idx="0">
                  <c:v>Before accounting for other student characteristics</c:v>
                </c:pt>
              </c:strCache>
            </c:strRef>
          </c:tx>
          <c:spPr>
            <a:ln>
              <a:noFill/>
            </a:ln>
          </c:spPr>
          <c:marker>
            <c:spPr>
              <a:solidFill>
                <a:schemeClr val="tx2">
                  <a:lumMod val="50000"/>
                </a:schemeClr>
              </a:solidFill>
              <a:ln>
                <a:noFill/>
              </a:ln>
            </c:spPr>
          </c:marker>
          <c:cat>
            <c:strRef>
              <c:f>Sheet1!$A$2:$A$49</c:f>
              <c:strCache>
                <c:ptCount val="48"/>
                <c:pt idx="0">
                  <c:v>Qatar</c:v>
                </c:pt>
                <c:pt idx="1">
                  <c:v>United Arab Emirates</c:v>
                </c:pt>
                <c:pt idx="2">
                  <c:v>Hong Kong-China</c:v>
                </c:pt>
                <c:pt idx="3">
                  <c:v>Singapore</c:v>
                </c:pt>
                <c:pt idx="4">
                  <c:v>Montenegro</c:v>
                </c:pt>
                <c:pt idx="5">
                  <c:v>Macao-China</c:v>
                </c:pt>
                <c:pt idx="6">
                  <c:v>Israel</c:v>
                </c:pt>
                <c:pt idx="7">
                  <c:v>Serbia</c:v>
                </c:pt>
                <c:pt idx="8">
                  <c:v>Hungary</c:v>
                </c:pt>
                <c:pt idx="9">
                  <c:v>Australia</c:v>
                </c:pt>
                <c:pt idx="10">
                  <c:v>New Zealand</c:v>
                </c:pt>
                <c:pt idx="11">
                  <c:v>United States</c:v>
                </c:pt>
                <c:pt idx="12">
                  <c:v>Ireland</c:v>
                </c:pt>
                <c:pt idx="13">
                  <c:v>Lithuania</c:v>
                </c:pt>
                <c:pt idx="14">
                  <c:v>Kazakhstan</c:v>
                </c:pt>
                <c:pt idx="15">
                  <c:v>Italy</c:v>
                </c:pt>
                <c:pt idx="16">
                  <c:v>Croatia</c:v>
                </c:pt>
                <c:pt idx="17">
                  <c:v>Slovenia</c:v>
                </c:pt>
                <c:pt idx="18">
                  <c:v>Turkey</c:v>
                </c:pt>
                <c:pt idx="19">
                  <c:v>Chile</c:v>
                </c:pt>
                <c:pt idx="20">
                  <c:v>United Kingdom</c:v>
                </c:pt>
                <c:pt idx="21">
                  <c:v>Russian Federation</c:v>
                </c:pt>
                <c:pt idx="22">
                  <c:v>Sweden</c:v>
                </c:pt>
                <c:pt idx="23">
                  <c:v>Malaysia</c:v>
                </c:pt>
                <c:pt idx="24">
                  <c:v>Latvia</c:v>
                </c:pt>
                <c:pt idx="25">
                  <c:v>Germany</c:v>
                </c:pt>
                <c:pt idx="26">
                  <c:v>Czech Republic</c:v>
                </c:pt>
                <c:pt idx="27">
                  <c:v>Austria</c:v>
                </c:pt>
                <c:pt idx="28">
                  <c:v>Costa Rica</c:v>
                </c:pt>
                <c:pt idx="29">
                  <c:v>Canada</c:v>
                </c:pt>
                <c:pt idx="30">
                  <c:v>Spain</c:v>
                </c:pt>
                <c:pt idx="31">
                  <c:v>Greece</c:v>
                </c:pt>
                <c:pt idx="32">
                  <c:v>Shanghai-China</c:v>
                </c:pt>
                <c:pt idx="33">
                  <c:v>OECD average</c:v>
                </c:pt>
                <c:pt idx="34">
                  <c:v>Norway</c:v>
                </c:pt>
                <c:pt idx="35">
                  <c:v>Luxembourg</c:v>
                </c:pt>
                <c:pt idx="36">
                  <c:v>Netherlands</c:v>
                </c:pt>
                <c:pt idx="37">
                  <c:v>Portugal</c:v>
                </c:pt>
                <c:pt idx="38">
                  <c:v>Brazil</c:v>
                </c:pt>
                <c:pt idx="39">
                  <c:v>France</c:v>
                </c:pt>
                <c:pt idx="40">
                  <c:v>Switzerland</c:v>
                </c:pt>
                <c:pt idx="41">
                  <c:v>Liechtenstein</c:v>
                </c:pt>
                <c:pt idx="42">
                  <c:v>Iceland</c:v>
                </c:pt>
                <c:pt idx="43">
                  <c:v>Denmark</c:v>
                </c:pt>
                <c:pt idx="44">
                  <c:v>Estonia</c:v>
                </c:pt>
                <c:pt idx="45">
                  <c:v>Belgium</c:v>
                </c:pt>
                <c:pt idx="46">
                  <c:v>Finland</c:v>
                </c:pt>
                <c:pt idx="47">
                  <c:v>Mexico</c:v>
                </c:pt>
              </c:strCache>
            </c:strRef>
          </c:cat>
          <c:val>
            <c:numRef>
              <c:f>Sheet1!$B$2:$B$49</c:f>
              <c:numCache>
                <c:formatCode>0.00</c:formatCode>
                <c:ptCount val="48"/>
                <c:pt idx="0">
                  <c:v>0.15464696035731579</c:v>
                </c:pt>
                <c:pt idx="1">
                  <c:v>0.27114997369700894</c:v>
                </c:pt>
                <c:pt idx="3">
                  <c:v>0.51055647339501709</c:v>
                </c:pt>
                <c:pt idx="4">
                  <c:v>0.64025229784291393</c:v>
                </c:pt>
                <c:pt idx="5">
                  <c:v>0.68725503526261489</c:v>
                </c:pt>
                <c:pt idx="9">
                  <c:v>0.77623786629220559</c:v>
                </c:pt>
                <c:pt idx="11">
                  <c:v>1.3815508436184398</c:v>
                </c:pt>
                <c:pt idx="15">
                  <c:v>2.5115824306564556</c:v>
                </c:pt>
                <c:pt idx="16">
                  <c:v>1.3562006516476544</c:v>
                </c:pt>
                <c:pt idx="17">
                  <c:v>2.6535714908528298</c:v>
                </c:pt>
                <c:pt idx="20">
                  <c:v>1.5125043356812977</c:v>
                </c:pt>
                <c:pt idx="21">
                  <c:v>1.4322403000678212</c:v>
                </c:pt>
                <c:pt idx="22">
                  <c:v>3.1472594559066884</c:v>
                </c:pt>
                <c:pt idx="23">
                  <c:v>1.7780436913431268</c:v>
                </c:pt>
                <c:pt idx="25">
                  <c:v>2.8521757398195597</c:v>
                </c:pt>
                <c:pt idx="26">
                  <c:v>1.6912435633495482</c:v>
                </c:pt>
                <c:pt idx="27">
                  <c:v>3.3890352255121026</c:v>
                </c:pt>
                <c:pt idx="28">
                  <c:v>2.3164321331900348</c:v>
                </c:pt>
                <c:pt idx="30">
                  <c:v>2.870289121886243</c:v>
                </c:pt>
                <c:pt idx="31">
                  <c:v>2.8203723253900641</c:v>
                </c:pt>
                <c:pt idx="32">
                  <c:v>7.3085961095962348</c:v>
                </c:pt>
                <c:pt idx="33">
                  <c:v>2.5394927605601416</c:v>
                </c:pt>
                <c:pt idx="34">
                  <c:v>2.8532340774237803</c:v>
                </c:pt>
                <c:pt idx="35">
                  <c:v>2.5515486907114262</c:v>
                </c:pt>
                <c:pt idx="36">
                  <c:v>2.876186734844699</c:v>
                </c:pt>
                <c:pt idx="37">
                  <c:v>2.5427964440123567</c:v>
                </c:pt>
                <c:pt idx="38">
                  <c:v>2.6388516678428182</c:v>
                </c:pt>
                <c:pt idx="39">
                  <c:v>3.5605424597961104</c:v>
                </c:pt>
                <c:pt idx="40">
                  <c:v>3.7269961513306047</c:v>
                </c:pt>
                <c:pt idx="41">
                  <c:v>2.6740764026681614</c:v>
                </c:pt>
                <c:pt idx="42">
                  <c:v>2.6306382392841599</c:v>
                </c:pt>
                <c:pt idx="43">
                  <c:v>4.6452664156061996</c:v>
                </c:pt>
                <c:pt idx="44">
                  <c:v>2.2971172030007798</c:v>
                </c:pt>
                <c:pt idx="45">
                  <c:v>3.7661734651157746</c:v>
                </c:pt>
                <c:pt idx="46">
                  <c:v>6.9668245855855977</c:v>
                </c:pt>
                <c:pt idx="47">
                  <c:v>6.1907675200209553</c:v>
                </c:pt>
              </c:numCache>
            </c:numRef>
          </c:val>
          <c:smooth val="0"/>
        </c:ser>
        <c:ser>
          <c:idx val="1"/>
          <c:order val="1"/>
          <c:tx>
            <c:strRef>
              <c:f>Sheet1!$C$1</c:f>
              <c:strCache>
                <c:ptCount val="1"/>
                <c:pt idx="0">
                  <c:v>Before accounting for other student characteristics NS</c:v>
                </c:pt>
              </c:strCache>
            </c:strRef>
          </c:tx>
          <c:spPr>
            <a:ln>
              <a:noFill/>
            </a:ln>
          </c:spPr>
          <c:marker>
            <c:symbol val="diamond"/>
            <c:size val="7"/>
            <c:spPr>
              <a:solidFill>
                <a:schemeClr val="accent1">
                  <a:lumMod val="60000"/>
                  <a:lumOff val="40000"/>
                </a:schemeClr>
              </a:solidFill>
              <a:ln>
                <a:noFill/>
              </a:ln>
            </c:spPr>
          </c:marker>
          <c:cat>
            <c:strRef>
              <c:f>Sheet1!$A$2:$A$49</c:f>
              <c:strCache>
                <c:ptCount val="48"/>
                <c:pt idx="0">
                  <c:v>Qatar</c:v>
                </c:pt>
                <c:pt idx="1">
                  <c:v>United Arab Emirates</c:v>
                </c:pt>
                <c:pt idx="2">
                  <c:v>Hong Kong-China</c:v>
                </c:pt>
                <c:pt idx="3">
                  <c:v>Singapore</c:v>
                </c:pt>
                <c:pt idx="4">
                  <c:v>Montenegro</c:v>
                </c:pt>
                <c:pt idx="5">
                  <c:v>Macao-China</c:v>
                </c:pt>
                <c:pt idx="6">
                  <c:v>Israel</c:v>
                </c:pt>
                <c:pt idx="7">
                  <c:v>Serbia</c:v>
                </c:pt>
                <c:pt idx="8">
                  <c:v>Hungary</c:v>
                </c:pt>
                <c:pt idx="9">
                  <c:v>Australia</c:v>
                </c:pt>
                <c:pt idx="10">
                  <c:v>New Zealand</c:v>
                </c:pt>
                <c:pt idx="11">
                  <c:v>United States</c:v>
                </c:pt>
                <c:pt idx="12">
                  <c:v>Ireland</c:v>
                </c:pt>
                <c:pt idx="13">
                  <c:v>Lithuania</c:v>
                </c:pt>
                <c:pt idx="14">
                  <c:v>Kazakhstan</c:v>
                </c:pt>
                <c:pt idx="15">
                  <c:v>Italy</c:v>
                </c:pt>
                <c:pt idx="16">
                  <c:v>Croatia</c:v>
                </c:pt>
                <c:pt idx="17">
                  <c:v>Slovenia</c:v>
                </c:pt>
                <c:pt idx="18">
                  <c:v>Turkey</c:v>
                </c:pt>
                <c:pt idx="19">
                  <c:v>Chile</c:v>
                </c:pt>
                <c:pt idx="20">
                  <c:v>United Kingdom</c:v>
                </c:pt>
                <c:pt idx="21">
                  <c:v>Russian Federation</c:v>
                </c:pt>
                <c:pt idx="22">
                  <c:v>Sweden</c:v>
                </c:pt>
                <c:pt idx="23">
                  <c:v>Malaysia</c:v>
                </c:pt>
                <c:pt idx="24">
                  <c:v>Latvia</c:v>
                </c:pt>
                <c:pt idx="25">
                  <c:v>Germany</c:v>
                </c:pt>
                <c:pt idx="26">
                  <c:v>Czech Republic</c:v>
                </c:pt>
                <c:pt idx="27">
                  <c:v>Austria</c:v>
                </c:pt>
                <c:pt idx="28">
                  <c:v>Costa Rica</c:v>
                </c:pt>
                <c:pt idx="29">
                  <c:v>Canada</c:v>
                </c:pt>
                <c:pt idx="30">
                  <c:v>Spain</c:v>
                </c:pt>
                <c:pt idx="31">
                  <c:v>Greece</c:v>
                </c:pt>
                <c:pt idx="32">
                  <c:v>Shanghai-China</c:v>
                </c:pt>
                <c:pt idx="33">
                  <c:v>OECD average</c:v>
                </c:pt>
                <c:pt idx="34">
                  <c:v>Norway</c:v>
                </c:pt>
                <c:pt idx="35">
                  <c:v>Luxembourg</c:v>
                </c:pt>
                <c:pt idx="36">
                  <c:v>Netherlands</c:v>
                </c:pt>
                <c:pt idx="37">
                  <c:v>Portugal</c:v>
                </c:pt>
                <c:pt idx="38">
                  <c:v>Brazil</c:v>
                </c:pt>
                <c:pt idx="39">
                  <c:v>France</c:v>
                </c:pt>
                <c:pt idx="40">
                  <c:v>Switzerland</c:v>
                </c:pt>
                <c:pt idx="41">
                  <c:v>Liechtenstein</c:v>
                </c:pt>
                <c:pt idx="42">
                  <c:v>Iceland</c:v>
                </c:pt>
                <c:pt idx="43">
                  <c:v>Denmark</c:v>
                </c:pt>
                <c:pt idx="44">
                  <c:v>Estonia</c:v>
                </c:pt>
                <c:pt idx="45">
                  <c:v>Belgium</c:v>
                </c:pt>
                <c:pt idx="46">
                  <c:v>Finland</c:v>
                </c:pt>
                <c:pt idx="47">
                  <c:v>Mexico</c:v>
                </c:pt>
              </c:strCache>
            </c:strRef>
          </c:cat>
          <c:val>
            <c:numRef>
              <c:f>Sheet1!$C$2:$C$49</c:f>
              <c:numCache>
                <c:formatCode>General</c:formatCode>
                <c:ptCount val="48"/>
                <c:pt idx="2" formatCode="0.00">
                  <c:v>0.98469731606804245</c:v>
                </c:pt>
                <c:pt idx="6" formatCode="0.00">
                  <c:v>0.77714264987998016</c:v>
                </c:pt>
                <c:pt idx="7" formatCode="0.00">
                  <c:v>0.79682954934993588</c:v>
                </c:pt>
                <c:pt idx="8" formatCode="0.00">
                  <c:v>0.53515205642052421</c:v>
                </c:pt>
                <c:pt idx="10" formatCode="0.00">
                  <c:v>1.2493015919491051</c:v>
                </c:pt>
                <c:pt idx="12" formatCode="0.00">
                  <c:v>1.0889000438277077</c:v>
                </c:pt>
                <c:pt idx="13" formatCode="0.00">
                  <c:v>1.0397204172544077</c:v>
                </c:pt>
                <c:pt idx="14" formatCode="0.00">
                  <c:v>1.1742701971780332</c:v>
                </c:pt>
                <c:pt idx="18" formatCode="0.00">
                  <c:v>1.3715720876240074</c:v>
                </c:pt>
                <c:pt idx="19" formatCode="0.00">
                  <c:v>1.0404495144873973</c:v>
                </c:pt>
                <c:pt idx="24" formatCode="0.00">
                  <c:v>1.1841896171793</c:v>
                </c:pt>
                <c:pt idx="29" formatCode="0.00">
                  <c:v>1.1768797749612423</c:v>
                </c:pt>
              </c:numCache>
            </c:numRef>
          </c:val>
          <c:smooth val="0"/>
        </c:ser>
        <c:dLbls>
          <c:showLegendKey val="0"/>
          <c:showVal val="0"/>
          <c:showCatName val="0"/>
          <c:showSerName val="0"/>
          <c:showPercent val="0"/>
          <c:showBubbleSize val="0"/>
        </c:dLbls>
        <c:marker val="1"/>
        <c:smooth val="0"/>
        <c:axId val="80538240"/>
        <c:axId val="80544896"/>
      </c:lineChart>
      <c:catAx>
        <c:axId val="80538240"/>
        <c:scaling>
          <c:orientation val="minMax"/>
        </c:scaling>
        <c:delete val="0"/>
        <c:axPos val="b"/>
        <c:numFmt formatCode="General" sourceLinked="0"/>
        <c:majorTickMark val="none"/>
        <c:minorTickMark val="none"/>
        <c:tickLblPos val="low"/>
        <c:spPr>
          <a:ln>
            <a:solidFill>
              <a:schemeClr val="bg2">
                <a:lumMod val="10000"/>
              </a:schemeClr>
            </a:solidFill>
          </a:ln>
        </c:spPr>
        <c:txPr>
          <a:bodyPr/>
          <a:lstStyle/>
          <a:p>
            <a:pPr>
              <a:defRPr sz="1200">
                <a:solidFill>
                  <a:schemeClr val="bg2">
                    <a:lumMod val="10000"/>
                  </a:schemeClr>
                </a:solidFill>
              </a:defRPr>
            </a:pPr>
            <a:endParaRPr lang="en-US"/>
          </a:p>
        </c:txPr>
        <c:crossAx val="80544896"/>
        <c:crossesAt val="1"/>
        <c:auto val="1"/>
        <c:lblAlgn val="ctr"/>
        <c:lblOffset val="100"/>
        <c:tickLblSkip val="1"/>
        <c:noMultiLvlLbl val="0"/>
      </c:catAx>
      <c:valAx>
        <c:axId val="80544896"/>
        <c:scaling>
          <c:orientation val="minMax"/>
        </c:scaling>
        <c:delete val="0"/>
        <c:axPos val="l"/>
        <c:majorGridlines>
          <c:spPr>
            <a:ln>
              <a:solidFill>
                <a:schemeClr val="bg1">
                  <a:lumMod val="75000"/>
                </a:schemeClr>
              </a:solidFill>
            </a:ln>
          </c:spPr>
        </c:majorGridlines>
        <c:numFmt formatCode="0.0" sourceLinked="0"/>
        <c:majorTickMark val="out"/>
        <c:minorTickMark val="none"/>
        <c:tickLblPos val="nextTo"/>
        <c:txPr>
          <a:bodyPr/>
          <a:lstStyle/>
          <a:p>
            <a:pPr>
              <a:defRPr sz="1200">
                <a:solidFill>
                  <a:srgbClr val="000000"/>
                </a:solidFill>
              </a:defRPr>
            </a:pPr>
            <a:endParaRPr lang="en-US"/>
          </a:p>
        </c:txPr>
        <c:crossAx val="80538240"/>
        <c:crosses val="autoZero"/>
        <c:crossBetween val="between"/>
      </c:valAx>
      <c:valAx>
        <c:axId val="80546432"/>
        <c:scaling>
          <c:orientation val="minMax"/>
        </c:scaling>
        <c:delete val="1"/>
        <c:axPos val="r"/>
        <c:numFmt formatCode="General" sourceLinked="1"/>
        <c:majorTickMark val="out"/>
        <c:minorTickMark val="none"/>
        <c:tickLblPos val="nextTo"/>
        <c:crossAx val="80552320"/>
        <c:crosses val="max"/>
        <c:crossBetween val="between"/>
      </c:valAx>
      <c:catAx>
        <c:axId val="80552320"/>
        <c:scaling>
          <c:orientation val="minMax"/>
        </c:scaling>
        <c:delete val="1"/>
        <c:axPos val="b"/>
        <c:numFmt formatCode="General" sourceLinked="1"/>
        <c:majorTickMark val="out"/>
        <c:minorTickMark val="none"/>
        <c:tickLblPos val="nextTo"/>
        <c:crossAx val="80546432"/>
        <c:crosses val="autoZero"/>
        <c:auto val="1"/>
        <c:lblAlgn val="ctr"/>
        <c:lblOffset val="100"/>
        <c:noMultiLvlLbl val="0"/>
      </c:catAx>
      <c:spPr>
        <a:ln>
          <a:solidFill>
            <a:schemeClr val="bg1">
              <a:lumMod val="50000"/>
            </a:schemeClr>
          </a:solidFill>
        </a:ln>
      </c:spPr>
    </c:plotArea>
    <c:legend>
      <c:legendPos val="t"/>
      <c:legendEntry>
        <c:idx val="1"/>
        <c:delete val="1"/>
      </c:legendEntry>
      <c:legendEntry>
        <c:idx val="3"/>
        <c:delete val="1"/>
      </c:legendEntry>
      <c:layout>
        <c:manualLayout>
          <c:xMode val="edge"/>
          <c:yMode val="edge"/>
          <c:x val="0.11964357071125638"/>
          <c:y val="1.5336460200074387E-2"/>
          <c:w val="0.83035633391922015"/>
          <c:h val="0.11629786706469007"/>
        </c:manualLayou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30484954165293E-2"/>
          <c:y val="0.13159326902485874"/>
          <c:w val="0.93432469620620429"/>
          <c:h val="0.57545759810906683"/>
        </c:manualLayout>
      </c:layout>
      <c:barChart>
        <c:barDir val="col"/>
        <c:grouping val="clustered"/>
        <c:varyColors val="0"/>
        <c:ser>
          <c:idx val="3"/>
          <c:order val="3"/>
          <c:tx>
            <c:strRef>
              <c:f>Sheet1!$E$1</c:f>
              <c:strCache>
                <c:ptCount val="1"/>
                <c:pt idx="0">
                  <c:v>After accounting for other student characteristics NS</c:v>
                </c:pt>
              </c:strCache>
            </c:strRef>
          </c:tx>
          <c:spPr>
            <a:solidFill>
              <a:schemeClr val="accent5">
                <a:lumMod val="40000"/>
                <a:lumOff val="60000"/>
              </a:schemeClr>
            </a:solidFill>
            <a:ln>
              <a:noFill/>
            </a:ln>
          </c:spPr>
          <c:invertIfNegative val="0"/>
          <c:cat>
            <c:strRef>
              <c:f>Sheet1!$A$2:$A$64</c:f>
              <c:strCache>
                <c:ptCount val="63"/>
                <c:pt idx="0">
                  <c:v>Liechtenstein</c:v>
                </c:pt>
                <c:pt idx="1">
                  <c:v>Latvia</c:v>
                </c:pt>
                <c:pt idx="2">
                  <c:v>Peru</c:v>
                </c:pt>
                <c:pt idx="3">
                  <c:v>Spain</c:v>
                </c:pt>
                <c:pt idx="4">
                  <c:v>Portugal</c:v>
                </c:pt>
                <c:pt idx="5">
                  <c:v>Estonia</c:v>
                </c:pt>
                <c:pt idx="6">
                  <c:v>Luxembourg</c:v>
                </c:pt>
                <c:pt idx="7">
                  <c:v>Uruguay</c:v>
                </c:pt>
                <c:pt idx="8">
                  <c:v>Croatia</c:v>
                </c:pt>
                <c:pt idx="9">
                  <c:v>Kazakhstan</c:v>
                </c:pt>
                <c:pt idx="10">
                  <c:v>Costa Rica</c:v>
                </c:pt>
                <c:pt idx="11">
                  <c:v>France</c:v>
                </c:pt>
                <c:pt idx="12">
                  <c:v>Hong Kong-China</c:v>
                </c:pt>
                <c:pt idx="13">
                  <c:v>Macao-China</c:v>
                </c:pt>
                <c:pt idx="14">
                  <c:v>Italy</c:v>
                </c:pt>
                <c:pt idx="15">
                  <c:v>Russian Federation</c:v>
                </c:pt>
                <c:pt idx="16">
                  <c:v>Argentina</c:v>
                </c:pt>
                <c:pt idx="17">
                  <c:v>Mexico</c:v>
                </c:pt>
                <c:pt idx="18">
                  <c:v>Singapore</c:v>
                </c:pt>
                <c:pt idx="19">
                  <c:v>Montenegro</c:v>
                </c:pt>
                <c:pt idx="20">
                  <c:v>Norway</c:v>
                </c:pt>
                <c:pt idx="21">
                  <c:v>Germany</c:v>
                </c:pt>
                <c:pt idx="22">
                  <c:v>Czech Republic</c:v>
                </c:pt>
                <c:pt idx="23">
                  <c:v>Austria</c:v>
                </c:pt>
                <c:pt idx="24">
                  <c:v>Netherlands</c:v>
                </c:pt>
                <c:pt idx="25">
                  <c:v>Australia</c:v>
                </c:pt>
                <c:pt idx="26">
                  <c:v>Hungary</c:v>
                </c:pt>
                <c:pt idx="27">
                  <c:v>Chile</c:v>
                </c:pt>
                <c:pt idx="28">
                  <c:v>Belgium</c:v>
                </c:pt>
                <c:pt idx="29">
                  <c:v>Viet Nam</c:v>
                </c:pt>
                <c:pt idx="30">
                  <c:v>Bulgaria</c:v>
                </c:pt>
                <c:pt idx="31">
                  <c:v>Brazil</c:v>
                </c:pt>
                <c:pt idx="32">
                  <c:v>Lithuania</c:v>
                </c:pt>
                <c:pt idx="33">
                  <c:v>Turkey</c:v>
                </c:pt>
                <c:pt idx="34">
                  <c:v>Finland</c:v>
                </c:pt>
                <c:pt idx="35">
                  <c:v>Sweden</c:v>
                </c:pt>
                <c:pt idx="36">
                  <c:v>Canada</c:v>
                </c:pt>
                <c:pt idx="37">
                  <c:v>OECD average</c:v>
                </c:pt>
                <c:pt idx="38">
                  <c:v>Ireland</c:v>
                </c:pt>
                <c:pt idx="39">
                  <c:v>United Kingdom</c:v>
                </c:pt>
                <c:pt idx="40">
                  <c:v>Romania</c:v>
                </c:pt>
                <c:pt idx="41">
                  <c:v>United States</c:v>
                </c:pt>
                <c:pt idx="42">
                  <c:v>Switzerland</c:v>
                </c:pt>
                <c:pt idx="43">
                  <c:v>Colombia</c:v>
                </c:pt>
                <c:pt idx="44">
                  <c:v>Slovak Republic</c:v>
                </c:pt>
                <c:pt idx="45">
                  <c:v>Serbia</c:v>
                </c:pt>
                <c:pt idx="46">
                  <c:v>Japan</c:v>
                </c:pt>
                <c:pt idx="47">
                  <c:v>Thailand</c:v>
                </c:pt>
                <c:pt idx="48">
                  <c:v>Denmark</c:v>
                </c:pt>
                <c:pt idx="49">
                  <c:v>Korea</c:v>
                </c:pt>
                <c:pt idx="50">
                  <c:v>Shanghai-China</c:v>
                </c:pt>
                <c:pt idx="51">
                  <c:v>Slovenia</c:v>
                </c:pt>
                <c:pt idx="52">
                  <c:v>Greece</c:v>
                </c:pt>
                <c:pt idx="53">
                  <c:v>New Zealand</c:v>
                </c:pt>
                <c:pt idx="54">
                  <c:v>Chinese Taipei</c:v>
                </c:pt>
                <c:pt idx="55">
                  <c:v>Indonesia</c:v>
                </c:pt>
                <c:pt idx="56">
                  <c:v>Iceland</c:v>
                </c:pt>
                <c:pt idx="57">
                  <c:v>Tunisia</c:v>
                </c:pt>
                <c:pt idx="58">
                  <c:v>Malaysia</c:v>
                </c:pt>
                <c:pt idx="59">
                  <c:v>Jordan</c:v>
                </c:pt>
                <c:pt idx="60">
                  <c:v>United Arab Emirates</c:v>
                </c:pt>
                <c:pt idx="61">
                  <c:v>Qatar</c:v>
                </c:pt>
                <c:pt idx="62">
                  <c:v>Poland</c:v>
                </c:pt>
              </c:strCache>
            </c:strRef>
          </c:cat>
          <c:val>
            <c:numRef>
              <c:f>Sheet1!$E$2:$E$64</c:f>
              <c:numCache>
                <c:formatCode>0.00</c:formatCode>
                <c:ptCount val="63"/>
                <c:pt idx="0">
                  <c:v>0.76688603048134019</c:v>
                </c:pt>
                <c:pt idx="1">
                  <c:v>0.82142574512641786</c:v>
                </c:pt>
                <c:pt idx="2">
                  <c:v>0.82167050062932379</c:v>
                </c:pt>
                <c:pt idx="3">
                  <c:v>0.82745403786205252</c:v>
                </c:pt>
                <c:pt idx="4">
                  <c:v>0.85441632433940173</c:v>
                </c:pt>
                <c:pt idx="5">
                  <c:v>0.85562698672149906</c:v>
                </c:pt>
                <c:pt idx="6">
                  <c:v>0.90048705363614523</c:v>
                </c:pt>
                <c:pt idx="7">
                  <c:v>0.90932158908299299</c:v>
                </c:pt>
                <c:pt idx="8">
                  <c:v>0.91671682491907647</c:v>
                </c:pt>
                <c:pt idx="9">
                  <c:v>0.92613304470680535</c:v>
                </c:pt>
                <c:pt idx="10">
                  <c:v>0.93408752731411693</c:v>
                </c:pt>
                <c:pt idx="11">
                  <c:v>0.946971244780484</c:v>
                </c:pt>
                <c:pt idx="12">
                  <c:v>0.95175841085853041</c:v>
                </c:pt>
                <c:pt idx="13">
                  <c:v>0.95353525182626131</c:v>
                </c:pt>
                <c:pt idx="14">
                  <c:v>0.96417935434129243</c:v>
                </c:pt>
                <c:pt idx="15">
                  <c:v>0.96690233383487945</c:v>
                </c:pt>
                <c:pt idx="16">
                  <c:v>0.97032720149085194</c:v>
                </c:pt>
                <c:pt idx="17">
                  <c:v>1.0158227677681251</c:v>
                </c:pt>
                <c:pt idx="18">
                  <c:v>1.0256319316429345</c:v>
                </c:pt>
                <c:pt idx="19">
                  <c:v>1.0296400748209835</c:v>
                </c:pt>
                <c:pt idx="20">
                  <c:v>1.033986452540804</c:v>
                </c:pt>
                <c:pt idx="21">
                  <c:v>1.0407432130168432</c:v>
                </c:pt>
                <c:pt idx="22">
                  <c:v>1.0461217255509916</c:v>
                </c:pt>
                <c:pt idx="23">
                  <c:v>1.0509006392083473</c:v>
                </c:pt>
                <c:pt idx="24">
                  <c:v>1.0661574602258428</c:v>
                </c:pt>
                <c:pt idx="25">
                  <c:v>1.0711604073643783</c:v>
                </c:pt>
                <c:pt idx="26">
                  <c:v>1.0794623454918113</c:v>
                </c:pt>
                <c:pt idx="27">
                  <c:v>1.1049899375847463</c:v>
                </c:pt>
                <c:pt idx="28">
                  <c:v>1.1479446391959323</c:v>
                </c:pt>
                <c:pt idx="29">
                  <c:v>1.1531081710528377</c:v>
                </c:pt>
                <c:pt idx="30">
                  <c:v>1.16253476023392</c:v>
                </c:pt>
                <c:pt idx="32">
                  <c:v>1.1666753982026279</c:v>
                </c:pt>
                <c:pt idx="33">
                  <c:v>1.1784053635131138</c:v>
                </c:pt>
                <c:pt idx="34">
                  <c:v>1.1836826143383887</c:v>
                </c:pt>
                <c:pt idx="35">
                  <c:v>1.1908561868517067</c:v>
                </c:pt>
                <c:pt idx="36">
                  <c:v>1.1962296834568023</c:v>
                </c:pt>
                <c:pt idx="38">
                  <c:v>1.2049717864264713</c:v>
                </c:pt>
                <c:pt idx="39">
                  <c:v>1.2239416218912089</c:v>
                </c:pt>
                <c:pt idx="40">
                  <c:v>1.2267241453829443</c:v>
                </c:pt>
                <c:pt idx="41">
                  <c:v>1.2291653737789543</c:v>
                </c:pt>
                <c:pt idx="42">
                  <c:v>1.2690420983239381</c:v>
                </c:pt>
                <c:pt idx="46">
                  <c:v>1.3631281894488643</c:v>
                </c:pt>
                <c:pt idx="48">
                  <c:v>1.3824960479723689</c:v>
                </c:pt>
                <c:pt idx="49">
                  <c:v>1.3931682910212331</c:v>
                </c:pt>
                <c:pt idx="50">
                  <c:v>1.4150539639330455</c:v>
                </c:pt>
                <c:pt idx="51">
                  <c:v>1.4253288090643974</c:v>
                </c:pt>
              </c:numCache>
            </c:numRef>
          </c:val>
        </c:ser>
        <c:dLbls>
          <c:showLegendKey val="0"/>
          <c:showVal val="0"/>
          <c:showCatName val="0"/>
          <c:showSerName val="0"/>
          <c:showPercent val="0"/>
          <c:showBubbleSize val="0"/>
        </c:dLbls>
        <c:gapWidth val="150"/>
        <c:axId val="80231424"/>
        <c:axId val="80233600"/>
      </c:barChart>
      <c:barChart>
        <c:barDir val="col"/>
        <c:grouping val="clustered"/>
        <c:varyColors val="0"/>
        <c:ser>
          <c:idx val="2"/>
          <c:order val="2"/>
          <c:tx>
            <c:strRef>
              <c:f>Sheet1!$D$1</c:f>
              <c:strCache>
                <c:ptCount val="1"/>
                <c:pt idx="0">
                  <c:v>After accounting for other student characteristics</c:v>
                </c:pt>
              </c:strCache>
            </c:strRef>
          </c:tx>
          <c:spPr>
            <a:solidFill>
              <a:srgbClr val="509DFA"/>
            </a:solidFill>
            <a:ln>
              <a:noFill/>
            </a:ln>
          </c:spPr>
          <c:invertIfNegative val="0"/>
          <c:cat>
            <c:strRef>
              <c:f>Sheet1!$A$2:$A$64</c:f>
              <c:strCache>
                <c:ptCount val="63"/>
                <c:pt idx="0">
                  <c:v>Liechtenstein</c:v>
                </c:pt>
                <c:pt idx="1">
                  <c:v>Latvia</c:v>
                </c:pt>
                <c:pt idx="2">
                  <c:v>Peru</c:v>
                </c:pt>
                <c:pt idx="3">
                  <c:v>Spain</c:v>
                </c:pt>
                <c:pt idx="4">
                  <c:v>Portugal</c:v>
                </c:pt>
                <c:pt idx="5">
                  <c:v>Estonia</c:v>
                </c:pt>
                <c:pt idx="6">
                  <c:v>Luxembourg</c:v>
                </c:pt>
                <c:pt idx="7">
                  <c:v>Uruguay</c:v>
                </c:pt>
                <c:pt idx="8">
                  <c:v>Croatia</c:v>
                </c:pt>
                <c:pt idx="9">
                  <c:v>Kazakhstan</c:v>
                </c:pt>
                <c:pt idx="10">
                  <c:v>Costa Rica</c:v>
                </c:pt>
                <c:pt idx="11">
                  <c:v>France</c:v>
                </c:pt>
                <c:pt idx="12">
                  <c:v>Hong Kong-China</c:v>
                </c:pt>
                <c:pt idx="13">
                  <c:v>Macao-China</c:v>
                </c:pt>
                <c:pt idx="14">
                  <c:v>Italy</c:v>
                </c:pt>
                <c:pt idx="15">
                  <c:v>Russian Federation</c:v>
                </c:pt>
                <c:pt idx="16">
                  <c:v>Argentina</c:v>
                </c:pt>
                <c:pt idx="17">
                  <c:v>Mexico</c:v>
                </c:pt>
                <c:pt idx="18">
                  <c:v>Singapore</c:v>
                </c:pt>
                <c:pt idx="19">
                  <c:v>Montenegro</c:v>
                </c:pt>
                <c:pt idx="20">
                  <c:v>Norway</c:v>
                </c:pt>
                <c:pt idx="21">
                  <c:v>Germany</c:v>
                </c:pt>
                <c:pt idx="22">
                  <c:v>Czech Republic</c:v>
                </c:pt>
                <c:pt idx="23">
                  <c:v>Austria</c:v>
                </c:pt>
                <c:pt idx="24">
                  <c:v>Netherlands</c:v>
                </c:pt>
                <c:pt idx="25">
                  <c:v>Australia</c:v>
                </c:pt>
                <c:pt idx="26">
                  <c:v>Hungary</c:v>
                </c:pt>
                <c:pt idx="27">
                  <c:v>Chile</c:v>
                </c:pt>
                <c:pt idx="28">
                  <c:v>Belgium</c:v>
                </c:pt>
                <c:pt idx="29">
                  <c:v>Viet Nam</c:v>
                </c:pt>
                <c:pt idx="30">
                  <c:v>Bulgaria</c:v>
                </c:pt>
                <c:pt idx="31">
                  <c:v>Brazil</c:v>
                </c:pt>
                <c:pt idx="32">
                  <c:v>Lithuania</c:v>
                </c:pt>
                <c:pt idx="33">
                  <c:v>Turkey</c:v>
                </c:pt>
                <c:pt idx="34">
                  <c:v>Finland</c:v>
                </c:pt>
                <c:pt idx="35">
                  <c:v>Sweden</c:v>
                </c:pt>
                <c:pt idx="36">
                  <c:v>Canada</c:v>
                </c:pt>
                <c:pt idx="37">
                  <c:v>OECD average</c:v>
                </c:pt>
                <c:pt idx="38">
                  <c:v>Ireland</c:v>
                </c:pt>
                <c:pt idx="39">
                  <c:v>United Kingdom</c:v>
                </c:pt>
                <c:pt idx="40">
                  <c:v>Romania</c:v>
                </c:pt>
                <c:pt idx="41">
                  <c:v>United States</c:v>
                </c:pt>
                <c:pt idx="42">
                  <c:v>Switzerland</c:v>
                </c:pt>
                <c:pt idx="43">
                  <c:v>Colombia</c:v>
                </c:pt>
                <c:pt idx="44">
                  <c:v>Slovak Republic</c:v>
                </c:pt>
                <c:pt idx="45">
                  <c:v>Serbia</c:v>
                </c:pt>
                <c:pt idx="46">
                  <c:v>Japan</c:v>
                </c:pt>
                <c:pt idx="47">
                  <c:v>Thailand</c:v>
                </c:pt>
                <c:pt idx="48">
                  <c:v>Denmark</c:v>
                </c:pt>
                <c:pt idx="49">
                  <c:v>Korea</c:v>
                </c:pt>
                <c:pt idx="50">
                  <c:v>Shanghai-China</c:v>
                </c:pt>
                <c:pt idx="51">
                  <c:v>Slovenia</c:v>
                </c:pt>
                <c:pt idx="52">
                  <c:v>Greece</c:v>
                </c:pt>
                <c:pt idx="53">
                  <c:v>New Zealand</c:v>
                </c:pt>
                <c:pt idx="54">
                  <c:v>Chinese Taipei</c:v>
                </c:pt>
                <c:pt idx="55">
                  <c:v>Indonesia</c:v>
                </c:pt>
                <c:pt idx="56">
                  <c:v>Iceland</c:v>
                </c:pt>
                <c:pt idx="57">
                  <c:v>Tunisia</c:v>
                </c:pt>
                <c:pt idx="58">
                  <c:v>Malaysia</c:v>
                </c:pt>
                <c:pt idx="59">
                  <c:v>Jordan</c:v>
                </c:pt>
                <c:pt idx="60">
                  <c:v>United Arab Emirates</c:v>
                </c:pt>
                <c:pt idx="61">
                  <c:v>Qatar</c:v>
                </c:pt>
                <c:pt idx="62">
                  <c:v>Poland</c:v>
                </c:pt>
              </c:strCache>
            </c:strRef>
          </c:cat>
          <c:val>
            <c:numRef>
              <c:f>Sheet1!$D$2:$D$64</c:f>
              <c:numCache>
                <c:formatCode>General</c:formatCode>
                <c:ptCount val="63"/>
                <c:pt idx="31" formatCode="0.00">
                  <c:v>1.1655302418676681</c:v>
                </c:pt>
                <c:pt idx="37" formatCode="0.00">
                  <c:v>1.1990157545711768</c:v>
                </c:pt>
                <c:pt idx="43" formatCode="0.00">
                  <c:v>1.3089794726494128</c:v>
                </c:pt>
                <c:pt idx="44" formatCode="0.00">
                  <c:v>1.3318347989088637</c:v>
                </c:pt>
                <c:pt idx="45" formatCode="0.00">
                  <c:v>1.359115570429352</c:v>
                </c:pt>
                <c:pt idx="47" formatCode="0.00">
                  <c:v>1.3676656649567114</c:v>
                </c:pt>
                <c:pt idx="52" formatCode="0.00">
                  <c:v>1.452407497031073</c:v>
                </c:pt>
                <c:pt idx="53" formatCode="0.00">
                  <c:v>1.484898957144174</c:v>
                </c:pt>
                <c:pt idx="54" formatCode="0.00">
                  <c:v>1.5957264043424202</c:v>
                </c:pt>
                <c:pt idx="55" formatCode="0.00">
                  <c:v>1.610403825485297</c:v>
                </c:pt>
                <c:pt idx="56" formatCode="0.00">
                  <c:v>1.6376737043846443</c:v>
                </c:pt>
                <c:pt idx="57" formatCode="0.00">
                  <c:v>1.7548308087791054</c:v>
                </c:pt>
                <c:pt idx="58" formatCode="0.00">
                  <c:v>1.7656105119628156</c:v>
                </c:pt>
                <c:pt idx="59" formatCode="0.00">
                  <c:v>1.8986207568861992</c:v>
                </c:pt>
                <c:pt idx="60" formatCode="0.00">
                  <c:v>1.9133020537035517</c:v>
                </c:pt>
                <c:pt idx="61" formatCode="0.00">
                  <c:v>2.3375800072796906</c:v>
                </c:pt>
                <c:pt idx="62" formatCode="0.00">
                  <c:v>2.4138642876639382</c:v>
                </c:pt>
              </c:numCache>
            </c:numRef>
          </c:val>
        </c:ser>
        <c:dLbls>
          <c:showLegendKey val="0"/>
          <c:showVal val="0"/>
          <c:showCatName val="0"/>
          <c:showSerName val="0"/>
          <c:showPercent val="0"/>
          <c:showBubbleSize val="0"/>
        </c:dLbls>
        <c:gapWidth val="150"/>
        <c:axId val="80241024"/>
        <c:axId val="80235136"/>
      </c:barChart>
      <c:lineChart>
        <c:grouping val="standard"/>
        <c:varyColors val="0"/>
        <c:ser>
          <c:idx val="0"/>
          <c:order val="0"/>
          <c:tx>
            <c:strRef>
              <c:f>Sheet1!$B$1</c:f>
              <c:strCache>
                <c:ptCount val="1"/>
                <c:pt idx="0">
                  <c:v>Before accounting for other student characteristics</c:v>
                </c:pt>
              </c:strCache>
            </c:strRef>
          </c:tx>
          <c:spPr>
            <a:ln>
              <a:noFill/>
            </a:ln>
          </c:spPr>
          <c:marker>
            <c:spPr>
              <a:solidFill>
                <a:schemeClr val="tx2">
                  <a:lumMod val="50000"/>
                </a:schemeClr>
              </a:solidFill>
              <a:ln>
                <a:noFill/>
              </a:ln>
            </c:spPr>
          </c:marker>
          <c:cat>
            <c:strRef>
              <c:f>Sheet1!$A$2:$A$64</c:f>
              <c:strCache>
                <c:ptCount val="63"/>
                <c:pt idx="0">
                  <c:v>Liechtenstein</c:v>
                </c:pt>
                <c:pt idx="1">
                  <c:v>Latvia</c:v>
                </c:pt>
                <c:pt idx="2">
                  <c:v>Peru</c:v>
                </c:pt>
                <c:pt idx="3">
                  <c:v>Spain</c:v>
                </c:pt>
                <c:pt idx="4">
                  <c:v>Portugal</c:v>
                </c:pt>
                <c:pt idx="5">
                  <c:v>Estonia</c:v>
                </c:pt>
                <c:pt idx="6">
                  <c:v>Luxembourg</c:v>
                </c:pt>
                <c:pt idx="7">
                  <c:v>Uruguay</c:v>
                </c:pt>
                <c:pt idx="8">
                  <c:v>Croatia</c:v>
                </c:pt>
                <c:pt idx="9">
                  <c:v>Kazakhstan</c:v>
                </c:pt>
                <c:pt idx="10">
                  <c:v>Costa Rica</c:v>
                </c:pt>
                <c:pt idx="11">
                  <c:v>France</c:v>
                </c:pt>
                <c:pt idx="12">
                  <c:v>Hong Kong-China</c:v>
                </c:pt>
                <c:pt idx="13">
                  <c:v>Macao-China</c:v>
                </c:pt>
                <c:pt idx="14">
                  <c:v>Italy</c:v>
                </c:pt>
                <c:pt idx="15">
                  <c:v>Russian Federation</c:v>
                </c:pt>
                <c:pt idx="16">
                  <c:v>Argentina</c:v>
                </c:pt>
                <c:pt idx="17">
                  <c:v>Mexico</c:v>
                </c:pt>
                <c:pt idx="18">
                  <c:v>Singapore</c:v>
                </c:pt>
                <c:pt idx="19">
                  <c:v>Montenegro</c:v>
                </c:pt>
                <c:pt idx="20">
                  <c:v>Norway</c:v>
                </c:pt>
                <c:pt idx="21">
                  <c:v>Germany</c:v>
                </c:pt>
                <c:pt idx="22">
                  <c:v>Czech Republic</c:v>
                </c:pt>
                <c:pt idx="23">
                  <c:v>Austria</c:v>
                </c:pt>
                <c:pt idx="24">
                  <c:v>Netherlands</c:v>
                </c:pt>
                <c:pt idx="25">
                  <c:v>Australia</c:v>
                </c:pt>
                <c:pt idx="26">
                  <c:v>Hungary</c:v>
                </c:pt>
                <c:pt idx="27">
                  <c:v>Chile</c:v>
                </c:pt>
                <c:pt idx="28">
                  <c:v>Belgium</c:v>
                </c:pt>
                <c:pt idx="29">
                  <c:v>Viet Nam</c:v>
                </c:pt>
                <c:pt idx="30">
                  <c:v>Bulgaria</c:v>
                </c:pt>
                <c:pt idx="31">
                  <c:v>Brazil</c:v>
                </c:pt>
                <c:pt idx="32">
                  <c:v>Lithuania</c:v>
                </c:pt>
                <c:pt idx="33">
                  <c:v>Turkey</c:v>
                </c:pt>
                <c:pt idx="34">
                  <c:v>Finland</c:v>
                </c:pt>
                <c:pt idx="35">
                  <c:v>Sweden</c:v>
                </c:pt>
                <c:pt idx="36">
                  <c:v>Canada</c:v>
                </c:pt>
                <c:pt idx="37">
                  <c:v>OECD average</c:v>
                </c:pt>
                <c:pt idx="38">
                  <c:v>Ireland</c:v>
                </c:pt>
                <c:pt idx="39">
                  <c:v>United Kingdom</c:v>
                </c:pt>
                <c:pt idx="40">
                  <c:v>Romania</c:v>
                </c:pt>
                <c:pt idx="41">
                  <c:v>United States</c:v>
                </c:pt>
                <c:pt idx="42">
                  <c:v>Switzerland</c:v>
                </c:pt>
                <c:pt idx="43">
                  <c:v>Colombia</c:v>
                </c:pt>
                <c:pt idx="44">
                  <c:v>Slovak Republic</c:v>
                </c:pt>
                <c:pt idx="45">
                  <c:v>Serbia</c:v>
                </c:pt>
                <c:pt idx="46">
                  <c:v>Japan</c:v>
                </c:pt>
                <c:pt idx="47">
                  <c:v>Thailand</c:v>
                </c:pt>
                <c:pt idx="48">
                  <c:v>Denmark</c:v>
                </c:pt>
                <c:pt idx="49">
                  <c:v>Korea</c:v>
                </c:pt>
                <c:pt idx="50">
                  <c:v>Shanghai-China</c:v>
                </c:pt>
                <c:pt idx="51">
                  <c:v>Slovenia</c:v>
                </c:pt>
                <c:pt idx="52">
                  <c:v>Greece</c:v>
                </c:pt>
                <c:pt idx="53">
                  <c:v>New Zealand</c:v>
                </c:pt>
                <c:pt idx="54">
                  <c:v>Chinese Taipei</c:v>
                </c:pt>
                <c:pt idx="55">
                  <c:v>Indonesia</c:v>
                </c:pt>
                <c:pt idx="56">
                  <c:v>Iceland</c:v>
                </c:pt>
                <c:pt idx="57">
                  <c:v>Tunisia</c:v>
                </c:pt>
                <c:pt idx="58">
                  <c:v>Malaysia</c:v>
                </c:pt>
                <c:pt idx="59">
                  <c:v>Jordan</c:v>
                </c:pt>
                <c:pt idx="60">
                  <c:v>United Arab Emirates</c:v>
                </c:pt>
                <c:pt idx="61">
                  <c:v>Qatar</c:v>
                </c:pt>
                <c:pt idx="62">
                  <c:v>Poland</c:v>
                </c:pt>
              </c:strCache>
            </c:strRef>
          </c:cat>
          <c:val>
            <c:numRef>
              <c:f>Sheet1!$B$2:$B$64</c:f>
              <c:numCache>
                <c:formatCode>General</c:formatCode>
                <c:ptCount val="63"/>
                <c:pt idx="3" formatCode="0.00">
                  <c:v>1.32681750251187</c:v>
                </c:pt>
                <c:pt idx="4" formatCode="0.00">
                  <c:v>1.2538961023714457</c:v>
                </c:pt>
                <c:pt idx="7" formatCode="0.00">
                  <c:v>1.2846256867696653</c:v>
                </c:pt>
                <c:pt idx="10" formatCode="0.00">
                  <c:v>1.2711659723185655</c:v>
                </c:pt>
                <c:pt idx="11" formatCode="0.00">
                  <c:v>1.4278068330712639</c:v>
                </c:pt>
                <c:pt idx="14" formatCode="0.00">
                  <c:v>1.2059700077479996</c:v>
                </c:pt>
                <c:pt idx="16" formatCode="0.00">
                  <c:v>1.2762304647212157</c:v>
                </c:pt>
                <c:pt idx="21" formatCode="0.00">
                  <c:v>1.3669064988259776</c:v>
                </c:pt>
                <c:pt idx="22" formatCode="0.00">
                  <c:v>1.4871424247078151</c:v>
                </c:pt>
                <c:pt idx="24" formatCode="0.00">
                  <c:v>1.7406571063939724</c:v>
                </c:pt>
                <c:pt idx="25" formatCode="0.00">
                  <c:v>1.4721652467116026</c:v>
                </c:pt>
                <c:pt idx="26" formatCode="0.00">
                  <c:v>1.3615623123214786</c:v>
                </c:pt>
                <c:pt idx="27" formatCode="0.00">
                  <c:v>1.3837048374011354</c:v>
                </c:pt>
                <c:pt idx="28" formatCode="0.00">
                  <c:v>1.7704860992226363</c:v>
                </c:pt>
                <c:pt idx="30" formatCode="0.00">
                  <c:v>1.4400812763737296</c:v>
                </c:pt>
                <c:pt idx="31" formatCode="0.00">
                  <c:v>1.4616425986926416</c:v>
                </c:pt>
                <c:pt idx="32" formatCode="0.00">
                  <c:v>1.4510187729424939</c:v>
                </c:pt>
                <c:pt idx="33" formatCode="0.00">
                  <c:v>1.4626875908102885</c:v>
                </c:pt>
                <c:pt idx="34" formatCode="0.00">
                  <c:v>1.7545675931645606</c:v>
                </c:pt>
                <c:pt idx="35" formatCode="0.00">
                  <c:v>1.770064782613181</c:v>
                </c:pt>
                <c:pt idx="36" formatCode="0.00">
                  <c:v>1.486209744626678</c:v>
                </c:pt>
                <c:pt idx="37" formatCode="0.00">
                  <c:v>1.5440311608493797</c:v>
                </c:pt>
                <c:pt idx="38" formatCode="0.00">
                  <c:v>1.766411871161969</c:v>
                </c:pt>
                <c:pt idx="39" formatCode="0.00">
                  <c:v>1.5847380478267239</c:v>
                </c:pt>
                <c:pt idx="40" formatCode="0.00">
                  <c:v>1.4141689618260751</c:v>
                </c:pt>
                <c:pt idx="41" formatCode="0.00">
                  <c:v>1.64059076574503</c:v>
                </c:pt>
                <c:pt idx="43" formatCode="0.00">
                  <c:v>1.5279546740997518</c:v>
                </c:pt>
                <c:pt idx="44" formatCode="0.00">
                  <c:v>1.4609516195596313</c:v>
                </c:pt>
                <c:pt idx="45" formatCode="0.00">
                  <c:v>1.3247170819634637</c:v>
                </c:pt>
                <c:pt idx="46" formatCode="0.00">
                  <c:v>2.0259839843625538</c:v>
                </c:pt>
                <c:pt idx="47" formatCode="0.00">
                  <c:v>1.6131450771538749</c:v>
                </c:pt>
                <c:pt idx="48" formatCode="0.00">
                  <c:v>1.8620153430100637</c:v>
                </c:pt>
                <c:pt idx="49" formatCode="0.00">
                  <c:v>1.816252024630969</c:v>
                </c:pt>
                <c:pt idx="52" formatCode="0.00">
                  <c:v>1.6233863391340577</c:v>
                </c:pt>
                <c:pt idx="53" formatCode="0.00">
                  <c:v>1.9093867662854516</c:v>
                </c:pt>
                <c:pt idx="54" formatCode="0.00">
                  <c:v>2.0973241940418026</c:v>
                </c:pt>
                <c:pt idx="55" formatCode="0.00">
                  <c:v>2.0178139853175079</c:v>
                </c:pt>
                <c:pt idx="56" formatCode="0.00">
                  <c:v>1.7853312893773154</c:v>
                </c:pt>
                <c:pt idx="57" formatCode="0.00">
                  <c:v>2.5335842478500883</c:v>
                </c:pt>
                <c:pt idx="58" formatCode="0.00">
                  <c:v>1.9495138811662749</c:v>
                </c:pt>
                <c:pt idx="59" formatCode="0.00">
                  <c:v>2.4666206924253813</c:v>
                </c:pt>
                <c:pt idx="60" formatCode="0.00">
                  <c:v>2.6899602962106881</c:v>
                </c:pt>
                <c:pt idx="61" formatCode="0.00">
                  <c:v>4.1245139165879046</c:v>
                </c:pt>
                <c:pt idx="62" formatCode="0.00">
                  <c:v>2.7980170489162708</c:v>
                </c:pt>
              </c:numCache>
            </c:numRef>
          </c:val>
          <c:smooth val="0"/>
        </c:ser>
        <c:ser>
          <c:idx val="1"/>
          <c:order val="1"/>
          <c:tx>
            <c:strRef>
              <c:f>Sheet1!$C$1</c:f>
              <c:strCache>
                <c:ptCount val="1"/>
                <c:pt idx="0">
                  <c:v>Before accounting for other student characteristics NS</c:v>
                </c:pt>
              </c:strCache>
            </c:strRef>
          </c:tx>
          <c:spPr>
            <a:ln>
              <a:noFill/>
            </a:ln>
          </c:spPr>
          <c:marker>
            <c:symbol val="diamond"/>
            <c:size val="7"/>
            <c:spPr>
              <a:solidFill>
                <a:schemeClr val="accent1">
                  <a:lumMod val="60000"/>
                  <a:lumOff val="40000"/>
                </a:schemeClr>
              </a:solidFill>
              <a:ln>
                <a:noFill/>
              </a:ln>
            </c:spPr>
          </c:marker>
          <c:cat>
            <c:strRef>
              <c:f>Sheet1!$A$2:$A$64</c:f>
              <c:strCache>
                <c:ptCount val="63"/>
                <c:pt idx="0">
                  <c:v>Liechtenstein</c:v>
                </c:pt>
                <c:pt idx="1">
                  <c:v>Latvia</c:v>
                </c:pt>
                <c:pt idx="2">
                  <c:v>Peru</c:v>
                </c:pt>
                <c:pt idx="3">
                  <c:v>Spain</c:v>
                </c:pt>
                <c:pt idx="4">
                  <c:v>Portugal</c:v>
                </c:pt>
                <c:pt idx="5">
                  <c:v>Estonia</c:v>
                </c:pt>
                <c:pt idx="6">
                  <c:v>Luxembourg</c:v>
                </c:pt>
                <c:pt idx="7">
                  <c:v>Uruguay</c:v>
                </c:pt>
                <c:pt idx="8">
                  <c:v>Croatia</c:v>
                </c:pt>
                <c:pt idx="9">
                  <c:v>Kazakhstan</c:v>
                </c:pt>
                <c:pt idx="10">
                  <c:v>Costa Rica</c:v>
                </c:pt>
                <c:pt idx="11">
                  <c:v>France</c:v>
                </c:pt>
                <c:pt idx="12">
                  <c:v>Hong Kong-China</c:v>
                </c:pt>
                <c:pt idx="13">
                  <c:v>Macao-China</c:v>
                </c:pt>
                <c:pt idx="14">
                  <c:v>Italy</c:v>
                </c:pt>
                <c:pt idx="15">
                  <c:v>Russian Federation</c:v>
                </c:pt>
                <c:pt idx="16">
                  <c:v>Argentina</c:v>
                </c:pt>
                <c:pt idx="17">
                  <c:v>Mexico</c:v>
                </c:pt>
                <c:pt idx="18">
                  <c:v>Singapore</c:v>
                </c:pt>
                <c:pt idx="19">
                  <c:v>Montenegro</c:v>
                </c:pt>
                <c:pt idx="20">
                  <c:v>Norway</c:v>
                </c:pt>
                <c:pt idx="21">
                  <c:v>Germany</c:v>
                </c:pt>
                <c:pt idx="22">
                  <c:v>Czech Republic</c:v>
                </c:pt>
                <c:pt idx="23">
                  <c:v>Austria</c:v>
                </c:pt>
                <c:pt idx="24">
                  <c:v>Netherlands</c:v>
                </c:pt>
                <c:pt idx="25">
                  <c:v>Australia</c:v>
                </c:pt>
                <c:pt idx="26">
                  <c:v>Hungary</c:v>
                </c:pt>
                <c:pt idx="27">
                  <c:v>Chile</c:v>
                </c:pt>
                <c:pt idx="28">
                  <c:v>Belgium</c:v>
                </c:pt>
                <c:pt idx="29">
                  <c:v>Viet Nam</c:v>
                </c:pt>
                <c:pt idx="30">
                  <c:v>Bulgaria</c:v>
                </c:pt>
                <c:pt idx="31">
                  <c:v>Brazil</c:v>
                </c:pt>
                <c:pt idx="32">
                  <c:v>Lithuania</c:v>
                </c:pt>
                <c:pt idx="33">
                  <c:v>Turkey</c:v>
                </c:pt>
                <c:pt idx="34">
                  <c:v>Finland</c:v>
                </c:pt>
                <c:pt idx="35">
                  <c:v>Sweden</c:v>
                </c:pt>
                <c:pt idx="36">
                  <c:v>Canada</c:v>
                </c:pt>
                <c:pt idx="37">
                  <c:v>OECD average</c:v>
                </c:pt>
                <c:pt idx="38">
                  <c:v>Ireland</c:v>
                </c:pt>
                <c:pt idx="39">
                  <c:v>United Kingdom</c:v>
                </c:pt>
                <c:pt idx="40">
                  <c:v>Romania</c:v>
                </c:pt>
                <c:pt idx="41">
                  <c:v>United States</c:v>
                </c:pt>
                <c:pt idx="42">
                  <c:v>Switzerland</c:v>
                </c:pt>
                <c:pt idx="43">
                  <c:v>Colombia</c:v>
                </c:pt>
                <c:pt idx="44">
                  <c:v>Slovak Republic</c:v>
                </c:pt>
                <c:pt idx="45">
                  <c:v>Serbia</c:v>
                </c:pt>
                <c:pt idx="46">
                  <c:v>Japan</c:v>
                </c:pt>
                <c:pt idx="47">
                  <c:v>Thailand</c:v>
                </c:pt>
                <c:pt idx="48">
                  <c:v>Denmark</c:v>
                </c:pt>
                <c:pt idx="49">
                  <c:v>Korea</c:v>
                </c:pt>
                <c:pt idx="50">
                  <c:v>Shanghai-China</c:v>
                </c:pt>
                <c:pt idx="51">
                  <c:v>Slovenia</c:v>
                </c:pt>
                <c:pt idx="52">
                  <c:v>Greece</c:v>
                </c:pt>
                <c:pt idx="53">
                  <c:v>New Zealand</c:v>
                </c:pt>
                <c:pt idx="54">
                  <c:v>Chinese Taipei</c:v>
                </c:pt>
                <c:pt idx="55">
                  <c:v>Indonesia</c:v>
                </c:pt>
                <c:pt idx="56">
                  <c:v>Iceland</c:v>
                </c:pt>
                <c:pt idx="57">
                  <c:v>Tunisia</c:v>
                </c:pt>
                <c:pt idx="58">
                  <c:v>Malaysia</c:v>
                </c:pt>
                <c:pt idx="59">
                  <c:v>Jordan</c:v>
                </c:pt>
                <c:pt idx="60">
                  <c:v>United Arab Emirates</c:v>
                </c:pt>
                <c:pt idx="61">
                  <c:v>Qatar</c:v>
                </c:pt>
                <c:pt idx="62">
                  <c:v>Poland</c:v>
                </c:pt>
              </c:strCache>
            </c:strRef>
          </c:cat>
          <c:val>
            <c:numRef>
              <c:f>Sheet1!$C$2:$C$64</c:f>
              <c:numCache>
                <c:formatCode>0.00</c:formatCode>
                <c:ptCount val="63"/>
                <c:pt idx="0">
                  <c:v>1.1831966794258271</c:v>
                </c:pt>
                <c:pt idx="1">
                  <c:v>1.0611072737933636</c:v>
                </c:pt>
                <c:pt idx="2">
                  <c:v>0.8428150899163489</c:v>
                </c:pt>
                <c:pt idx="5">
                  <c:v>1.0550888758261734</c:v>
                </c:pt>
                <c:pt idx="6">
                  <c:v>1.2169220754112633</c:v>
                </c:pt>
                <c:pt idx="8">
                  <c:v>0.99705945111495131</c:v>
                </c:pt>
                <c:pt idx="9">
                  <c:v>1.0374292509635155</c:v>
                </c:pt>
                <c:pt idx="12">
                  <c:v>1.3142966340360311</c:v>
                </c:pt>
                <c:pt idx="13">
                  <c:v>1.2228828836123258</c:v>
                </c:pt>
                <c:pt idx="15">
                  <c:v>1.1556823726264944</c:v>
                </c:pt>
                <c:pt idx="17">
                  <c:v>1.1056453039964482</c:v>
                </c:pt>
                <c:pt idx="18">
                  <c:v>1.2880172323149126</c:v>
                </c:pt>
                <c:pt idx="19">
                  <c:v>1.0033907332853333</c:v>
                </c:pt>
                <c:pt idx="20">
                  <c:v>1.2932841172226692</c:v>
                </c:pt>
                <c:pt idx="23">
                  <c:v>1.1739687185246457</c:v>
                </c:pt>
                <c:pt idx="29">
                  <c:v>1.3444195903109728</c:v>
                </c:pt>
                <c:pt idx="42">
                  <c:v>1.23330609828517</c:v>
                </c:pt>
                <c:pt idx="50">
                  <c:v>1.5271918020033166</c:v>
                </c:pt>
                <c:pt idx="51">
                  <c:v>1.3311033362512121</c:v>
                </c:pt>
              </c:numCache>
            </c:numRef>
          </c:val>
          <c:smooth val="0"/>
        </c:ser>
        <c:dLbls>
          <c:showLegendKey val="0"/>
          <c:showVal val="0"/>
          <c:showCatName val="0"/>
          <c:showSerName val="0"/>
          <c:showPercent val="0"/>
          <c:showBubbleSize val="0"/>
        </c:dLbls>
        <c:marker val="1"/>
        <c:smooth val="0"/>
        <c:axId val="80231424"/>
        <c:axId val="80233600"/>
      </c:lineChart>
      <c:catAx>
        <c:axId val="80231424"/>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80233600"/>
        <c:crossesAt val="1"/>
        <c:auto val="1"/>
        <c:lblAlgn val="ctr"/>
        <c:lblOffset val="100"/>
        <c:tickLblSkip val="1"/>
        <c:noMultiLvlLbl val="0"/>
      </c:catAx>
      <c:valAx>
        <c:axId val="80233600"/>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80231424"/>
        <c:crosses val="autoZero"/>
        <c:crossBetween val="between"/>
        <c:majorUnit val="1"/>
      </c:valAx>
      <c:valAx>
        <c:axId val="80235136"/>
        <c:scaling>
          <c:orientation val="minMax"/>
        </c:scaling>
        <c:delete val="1"/>
        <c:axPos val="r"/>
        <c:numFmt formatCode="General" sourceLinked="1"/>
        <c:majorTickMark val="out"/>
        <c:minorTickMark val="none"/>
        <c:tickLblPos val="nextTo"/>
        <c:crossAx val="80241024"/>
        <c:crosses val="max"/>
        <c:crossBetween val="between"/>
      </c:valAx>
      <c:catAx>
        <c:axId val="80241024"/>
        <c:scaling>
          <c:orientation val="minMax"/>
        </c:scaling>
        <c:delete val="1"/>
        <c:axPos val="b"/>
        <c:numFmt formatCode="General" sourceLinked="1"/>
        <c:majorTickMark val="out"/>
        <c:minorTickMark val="none"/>
        <c:tickLblPos val="nextTo"/>
        <c:crossAx val="80235136"/>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layout>
        <c:manualLayout>
          <c:xMode val="edge"/>
          <c:yMode val="edge"/>
          <c:x val="0.12507418157241787"/>
          <c:y val="2.5560767000123979E-3"/>
          <c:w val="0.82492572320200885"/>
          <c:h val="0.10096140686461569"/>
        </c:manualLayou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66027182221597E-2"/>
          <c:y val="0.11140857197402114"/>
          <c:w val="0.91928006977234344"/>
          <c:h val="0.58212187002684301"/>
        </c:manualLayout>
      </c:layout>
      <c:barChart>
        <c:barDir val="col"/>
        <c:grouping val="clustered"/>
        <c:varyColors val="0"/>
        <c:ser>
          <c:idx val="2"/>
          <c:order val="2"/>
          <c:tx>
            <c:strRef>
              <c:f>Sheet1!$D$1</c:f>
              <c:strCache>
                <c:ptCount val="1"/>
                <c:pt idx="0">
                  <c:v>After accounting for other student characteristics</c:v>
                </c:pt>
              </c:strCache>
            </c:strRef>
          </c:tx>
          <c:spPr>
            <a:solidFill>
              <a:srgbClr val="509DFA"/>
            </a:solidFill>
            <a:ln>
              <a:noFill/>
            </a:ln>
          </c:spPr>
          <c:invertIfNegative val="0"/>
          <c:cat>
            <c:strRef>
              <c:f>Sheet1!$A$2:$A$64</c:f>
              <c:strCache>
                <c:ptCount val="63"/>
                <c:pt idx="0">
                  <c:v>Ireland</c:v>
                </c:pt>
                <c:pt idx="1">
                  <c:v>Turkey</c:v>
                </c:pt>
                <c:pt idx="2">
                  <c:v>France</c:v>
                </c:pt>
                <c:pt idx="3">
                  <c:v>Czech Republic</c:v>
                </c:pt>
                <c:pt idx="4">
                  <c:v>Finland</c:v>
                </c:pt>
                <c:pt idx="5">
                  <c:v>United Arab Emirates</c:v>
                </c:pt>
                <c:pt idx="6">
                  <c:v>Denmark</c:v>
                </c:pt>
                <c:pt idx="7">
                  <c:v>Netherlands</c:v>
                </c:pt>
                <c:pt idx="8">
                  <c:v>Portugal</c:v>
                </c:pt>
                <c:pt idx="9">
                  <c:v>Switzerland</c:v>
                </c:pt>
                <c:pt idx="10">
                  <c:v>United Kingdom</c:v>
                </c:pt>
                <c:pt idx="11">
                  <c:v>United States</c:v>
                </c:pt>
                <c:pt idx="12">
                  <c:v>Belgium</c:v>
                </c:pt>
                <c:pt idx="13">
                  <c:v>Estonia</c:v>
                </c:pt>
                <c:pt idx="14">
                  <c:v>Austria</c:v>
                </c:pt>
                <c:pt idx="15">
                  <c:v>Italy</c:v>
                </c:pt>
                <c:pt idx="16">
                  <c:v>Russian Federation</c:v>
                </c:pt>
                <c:pt idx="17">
                  <c:v>Kazakhstan</c:v>
                </c:pt>
                <c:pt idx="18">
                  <c:v>Australia</c:v>
                </c:pt>
                <c:pt idx="19">
                  <c:v>Spain</c:v>
                </c:pt>
                <c:pt idx="20">
                  <c:v>Tunisia</c:v>
                </c:pt>
                <c:pt idx="21">
                  <c:v>Slovenia</c:v>
                </c:pt>
                <c:pt idx="22">
                  <c:v>Romania</c:v>
                </c:pt>
                <c:pt idx="23">
                  <c:v>Viet Nam</c:v>
                </c:pt>
                <c:pt idx="24">
                  <c:v>OECD average</c:v>
                </c:pt>
                <c:pt idx="25">
                  <c:v>Brazil</c:v>
                </c:pt>
                <c:pt idx="26">
                  <c:v>New Zealand</c:v>
                </c:pt>
                <c:pt idx="27">
                  <c:v>Luxembourg</c:v>
                </c:pt>
                <c:pt idx="28">
                  <c:v>Poland</c:v>
                </c:pt>
                <c:pt idx="29">
                  <c:v>Uruguay</c:v>
                </c:pt>
                <c:pt idx="30">
                  <c:v>Argentina</c:v>
                </c:pt>
                <c:pt idx="31">
                  <c:v>Thailand</c:v>
                </c:pt>
                <c:pt idx="32">
                  <c:v>Norway</c:v>
                </c:pt>
                <c:pt idx="33">
                  <c:v>Sweden</c:v>
                </c:pt>
                <c:pt idx="34">
                  <c:v>Indonesia</c:v>
                </c:pt>
                <c:pt idx="35">
                  <c:v>Latvia</c:v>
                </c:pt>
                <c:pt idx="36">
                  <c:v>Iceland</c:v>
                </c:pt>
                <c:pt idx="37">
                  <c:v>Canada</c:v>
                </c:pt>
                <c:pt idx="38">
                  <c:v>Colombia</c:v>
                </c:pt>
                <c:pt idx="39">
                  <c:v>Costa Rica</c:v>
                </c:pt>
                <c:pt idx="40">
                  <c:v>Mexico</c:v>
                </c:pt>
                <c:pt idx="41">
                  <c:v>Greece</c:v>
                </c:pt>
                <c:pt idx="42">
                  <c:v>Croatia</c:v>
                </c:pt>
                <c:pt idx="43">
                  <c:v>Germany</c:v>
                </c:pt>
                <c:pt idx="44">
                  <c:v>Lithuania</c:v>
                </c:pt>
                <c:pt idx="45">
                  <c:v>Malaysia</c:v>
                </c:pt>
                <c:pt idx="46">
                  <c:v>Jordan</c:v>
                </c:pt>
                <c:pt idx="47">
                  <c:v>Chinese Taipei</c:v>
                </c:pt>
                <c:pt idx="48">
                  <c:v>Israel</c:v>
                </c:pt>
                <c:pt idx="49">
                  <c:v>Chile</c:v>
                </c:pt>
                <c:pt idx="50">
                  <c:v>Hungary</c:v>
                </c:pt>
                <c:pt idx="51">
                  <c:v>Serbia</c:v>
                </c:pt>
                <c:pt idx="52">
                  <c:v>Qatar</c:v>
                </c:pt>
                <c:pt idx="53">
                  <c:v>Korea</c:v>
                </c:pt>
                <c:pt idx="54">
                  <c:v>Slovak Republic</c:v>
                </c:pt>
                <c:pt idx="55">
                  <c:v>Montenegro</c:v>
                </c:pt>
                <c:pt idx="56">
                  <c:v>Bulgaria</c:v>
                </c:pt>
                <c:pt idx="57">
                  <c:v>Peru</c:v>
                </c:pt>
                <c:pt idx="58">
                  <c:v>Malaysia</c:v>
                </c:pt>
                <c:pt idx="59">
                  <c:v>Jordan</c:v>
                </c:pt>
                <c:pt idx="60">
                  <c:v>United Arab Emirates</c:v>
                </c:pt>
                <c:pt idx="61">
                  <c:v>Qatar</c:v>
                </c:pt>
                <c:pt idx="62">
                  <c:v>Poland</c:v>
                </c:pt>
              </c:strCache>
            </c:strRef>
          </c:cat>
          <c:val>
            <c:numRef>
              <c:f>Sheet1!$D$2:$D$64</c:f>
              <c:numCache>
                <c:formatCode>General</c:formatCode>
                <c:ptCount val="63"/>
                <c:pt idx="0" formatCode="0.00">
                  <c:v>0.61799350902092132</c:v>
                </c:pt>
                <c:pt idx="24" formatCode="0.00">
                  <c:v>1.26596016829407</c:v>
                </c:pt>
                <c:pt idx="27" formatCode="0.00">
                  <c:v>1.2864297141453687</c:v>
                </c:pt>
                <c:pt idx="31" formatCode="0.00">
                  <c:v>1.320807489026256</c:v>
                </c:pt>
                <c:pt idx="32" formatCode="0.00">
                  <c:v>1.3410114061227887</c:v>
                </c:pt>
                <c:pt idx="33" formatCode="0.00">
                  <c:v>1.377114447607076</c:v>
                </c:pt>
                <c:pt idx="35" formatCode="0.00">
                  <c:v>1.3948543996659781</c:v>
                </c:pt>
                <c:pt idx="36" formatCode="0.00">
                  <c:v>1.4161317331398662</c:v>
                </c:pt>
                <c:pt idx="37" formatCode="0.00">
                  <c:v>1.4349162628441328</c:v>
                </c:pt>
                <c:pt idx="39" formatCode="0.00">
                  <c:v>1.447984079935581</c:v>
                </c:pt>
                <c:pt idx="40" formatCode="0.00">
                  <c:v>1.4731658079081136</c:v>
                </c:pt>
                <c:pt idx="41" formatCode="0.00">
                  <c:v>1.5462353321642033</c:v>
                </c:pt>
                <c:pt idx="42" formatCode="0.00">
                  <c:v>1.565655628015727</c:v>
                </c:pt>
                <c:pt idx="44" formatCode="0.00">
                  <c:v>1.6019468844157432</c:v>
                </c:pt>
                <c:pt idx="45" formatCode="0.00">
                  <c:v>1.6698759048516678</c:v>
                </c:pt>
                <c:pt idx="46" formatCode="0.00">
                  <c:v>1.6700372320719603</c:v>
                </c:pt>
                <c:pt idx="48" formatCode="0.00">
                  <c:v>1.7768354157817408</c:v>
                </c:pt>
                <c:pt idx="49" formatCode="0.00">
                  <c:v>1.8550266975860845</c:v>
                </c:pt>
                <c:pt idx="50" formatCode="0.00">
                  <c:v>1.8964206563253729</c:v>
                </c:pt>
                <c:pt idx="51" formatCode="0.00">
                  <c:v>1.9297866611979666</c:v>
                </c:pt>
                <c:pt idx="52" formatCode="0.00">
                  <c:v>1.9608156282816982</c:v>
                </c:pt>
                <c:pt idx="54" formatCode="0.00">
                  <c:v>1.9848846938253049</c:v>
                </c:pt>
                <c:pt idx="55" formatCode="0.00">
                  <c:v>2.0516901891571142</c:v>
                </c:pt>
                <c:pt idx="56" formatCode="0.00">
                  <c:v>2.1853806436626848</c:v>
                </c:pt>
                <c:pt idx="57" formatCode="0.00">
                  <c:v>2.2513213716937259</c:v>
                </c:pt>
                <c:pt idx="58" formatCode="0.00">
                  <c:v>1.7656105119628156</c:v>
                </c:pt>
                <c:pt idx="59" formatCode="0.00">
                  <c:v>1.8986207568861992</c:v>
                </c:pt>
                <c:pt idx="60" formatCode="0.00">
                  <c:v>1.9133020537035517</c:v>
                </c:pt>
                <c:pt idx="61" formatCode="0.00">
                  <c:v>2.3375800072796906</c:v>
                </c:pt>
                <c:pt idx="62" formatCode="0.00">
                  <c:v>2.4138642876639382</c:v>
                </c:pt>
              </c:numCache>
            </c:numRef>
          </c:val>
        </c:ser>
        <c:dLbls>
          <c:showLegendKey val="0"/>
          <c:showVal val="0"/>
          <c:showCatName val="0"/>
          <c:showSerName val="0"/>
          <c:showPercent val="0"/>
          <c:showBubbleSize val="0"/>
        </c:dLbls>
        <c:gapWidth val="150"/>
        <c:axId val="80326016"/>
        <c:axId val="80340480"/>
      </c:barChart>
      <c:barChart>
        <c:barDir val="col"/>
        <c:grouping val="clustered"/>
        <c:varyColors val="0"/>
        <c:ser>
          <c:idx val="3"/>
          <c:order val="3"/>
          <c:tx>
            <c:strRef>
              <c:f>Sheet1!$E$1</c:f>
              <c:strCache>
                <c:ptCount val="1"/>
                <c:pt idx="0">
                  <c:v>After accounting for other student characteristics NS</c:v>
                </c:pt>
              </c:strCache>
            </c:strRef>
          </c:tx>
          <c:spPr>
            <a:solidFill>
              <a:schemeClr val="accent5">
                <a:lumMod val="60000"/>
                <a:lumOff val="40000"/>
              </a:schemeClr>
            </a:solidFill>
            <a:ln>
              <a:noFill/>
            </a:ln>
          </c:spPr>
          <c:invertIfNegative val="0"/>
          <c:dPt>
            <c:idx val="43"/>
            <c:invertIfNegative val="0"/>
            <c:bubble3D val="0"/>
            <c:spPr>
              <a:solidFill>
                <a:schemeClr val="accent5">
                  <a:lumMod val="40000"/>
                  <a:lumOff val="60000"/>
                </a:schemeClr>
              </a:solidFill>
              <a:ln>
                <a:noFill/>
              </a:ln>
            </c:spPr>
          </c:dPt>
          <c:cat>
            <c:strRef>
              <c:f>Sheet1!$A$2:$A$64</c:f>
              <c:strCache>
                <c:ptCount val="63"/>
                <c:pt idx="0">
                  <c:v>Ireland</c:v>
                </c:pt>
                <c:pt idx="1">
                  <c:v>Turkey</c:v>
                </c:pt>
                <c:pt idx="2">
                  <c:v>France</c:v>
                </c:pt>
                <c:pt idx="3">
                  <c:v>Czech Republic</c:v>
                </c:pt>
                <c:pt idx="4">
                  <c:v>Finland</c:v>
                </c:pt>
                <c:pt idx="5">
                  <c:v>United Arab Emirates</c:v>
                </c:pt>
                <c:pt idx="6">
                  <c:v>Denmark</c:v>
                </c:pt>
                <c:pt idx="7">
                  <c:v>Netherlands</c:v>
                </c:pt>
                <c:pt idx="8">
                  <c:v>Portugal</c:v>
                </c:pt>
                <c:pt idx="9">
                  <c:v>Switzerland</c:v>
                </c:pt>
                <c:pt idx="10">
                  <c:v>United Kingdom</c:v>
                </c:pt>
                <c:pt idx="11">
                  <c:v>United States</c:v>
                </c:pt>
                <c:pt idx="12">
                  <c:v>Belgium</c:v>
                </c:pt>
                <c:pt idx="13">
                  <c:v>Estonia</c:v>
                </c:pt>
                <c:pt idx="14">
                  <c:v>Austria</c:v>
                </c:pt>
                <c:pt idx="15">
                  <c:v>Italy</c:v>
                </c:pt>
                <c:pt idx="16">
                  <c:v>Russian Federation</c:v>
                </c:pt>
                <c:pt idx="17">
                  <c:v>Kazakhstan</c:v>
                </c:pt>
                <c:pt idx="18">
                  <c:v>Australia</c:v>
                </c:pt>
                <c:pt idx="19">
                  <c:v>Spain</c:v>
                </c:pt>
                <c:pt idx="20">
                  <c:v>Tunisia</c:v>
                </c:pt>
                <c:pt idx="21">
                  <c:v>Slovenia</c:v>
                </c:pt>
                <c:pt idx="22">
                  <c:v>Romania</c:v>
                </c:pt>
                <c:pt idx="23">
                  <c:v>Viet Nam</c:v>
                </c:pt>
                <c:pt idx="24">
                  <c:v>OECD average</c:v>
                </c:pt>
                <c:pt idx="25">
                  <c:v>Brazil</c:v>
                </c:pt>
                <c:pt idx="26">
                  <c:v>New Zealand</c:v>
                </c:pt>
                <c:pt idx="27">
                  <c:v>Luxembourg</c:v>
                </c:pt>
                <c:pt idx="28">
                  <c:v>Poland</c:v>
                </c:pt>
                <c:pt idx="29">
                  <c:v>Uruguay</c:v>
                </c:pt>
                <c:pt idx="30">
                  <c:v>Argentina</c:v>
                </c:pt>
                <c:pt idx="31">
                  <c:v>Thailand</c:v>
                </c:pt>
                <c:pt idx="32">
                  <c:v>Norway</c:v>
                </c:pt>
                <c:pt idx="33">
                  <c:v>Sweden</c:v>
                </c:pt>
                <c:pt idx="34">
                  <c:v>Indonesia</c:v>
                </c:pt>
                <c:pt idx="35">
                  <c:v>Latvia</c:v>
                </c:pt>
                <c:pt idx="36">
                  <c:v>Iceland</c:v>
                </c:pt>
                <c:pt idx="37">
                  <c:v>Canada</c:v>
                </c:pt>
                <c:pt idx="38">
                  <c:v>Colombia</c:v>
                </c:pt>
                <c:pt idx="39">
                  <c:v>Costa Rica</c:v>
                </c:pt>
                <c:pt idx="40">
                  <c:v>Mexico</c:v>
                </c:pt>
                <c:pt idx="41">
                  <c:v>Greece</c:v>
                </c:pt>
                <c:pt idx="42">
                  <c:v>Croatia</c:v>
                </c:pt>
                <c:pt idx="43">
                  <c:v>Germany</c:v>
                </c:pt>
                <c:pt idx="44">
                  <c:v>Lithuania</c:v>
                </c:pt>
                <c:pt idx="45">
                  <c:v>Malaysia</c:v>
                </c:pt>
                <c:pt idx="46">
                  <c:v>Jordan</c:v>
                </c:pt>
                <c:pt idx="47">
                  <c:v>Chinese Taipei</c:v>
                </c:pt>
                <c:pt idx="48">
                  <c:v>Israel</c:v>
                </c:pt>
                <c:pt idx="49">
                  <c:v>Chile</c:v>
                </c:pt>
                <c:pt idx="50">
                  <c:v>Hungary</c:v>
                </c:pt>
                <c:pt idx="51">
                  <c:v>Serbia</c:v>
                </c:pt>
                <c:pt idx="52">
                  <c:v>Qatar</c:v>
                </c:pt>
                <c:pt idx="53">
                  <c:v>Korea</c:v>
                </c:pt>
                <c:pt idx="54">
                  <c:v>Slovak Republic</c:v>
                </c:pt>
                <c:pt idx="55">
                  <c:v>Montenegro</c:v>
                </c:pt>
                <c:pt idx="56">
                  <c:v>Bulgaria</c:v>
                </c:pt>
                <c:pt idx="57">
                  <c:v>Peru</c:v>
                </c:pt>
                <c:pt idx="58">
                  <c:v>Malaysia</c:v>
                </c:pt>
                <c:pt idx="59">
                  <c:v>Jordan</c:v>
                </c:pt>
                <c:pt idx="60">
                  <c:v>United Arab Emirates</c:v>
                </c:pt>
                <c:pt idx="61">
                  <c:v>Qatar</c:v>
                </c:pt>
                <c:pt idx="62">
                  <c:v>Poland</c:v>
                </c:pt>
              </c:strCache>
            </c:strRef>
          </c:cat>
          <c:val>
            <c:numRef>
              <c:f>Sheet1!$E$2:$E$64</c:f>
              <c:numCache>
                <c:formatCode>0.00</c:formatCode>
                <c:ptCount val="63"/>
                <c:pt idx="1">
                  <c:v>0.85402128004676647</c:v>
                </c:pt>
                <c:pt idx="2">
                  <c:v>0.89883152497952734</c:v>
                </c:pt>
                <c:pt idx="3">
                  <c:v>0.94386135436572438</c:v>
                </c:pt>
                <c:pt idx="4">
                  <c:v>0.95488827266605414</c:v>
                </c:pt>
                <c:pt idx="5">
                  <c:v>0.97049857302409814</c:v>
                </c:pt>
                <c:pt idx="6">
                  <c:v>0.98657874796585698</c:v>
                </c:pt>
                <c:pt idx="7">
                  <c:v>1.0110306739538346</c:v>
                </c:pt>
                <c:pt idx="8">
                  <c:v>1.0248272557939857</c:v>
                </c:pt>
                <c:pt idx="9">
                  <c:v>1.02774910117463</c:v>
                </c:pt>
                <c:pt idx="10">
                  <c:v>1.029901004578498</c:v>
                </c:pt>
                <c:pt idx="11">
                  <c:v>1.0434647016268965</c:v>
                </c:pt>
                <c:pt idx="12">
                  <c:v>1.0656168299066422</c:v>
                </c:pt>
                <c:pt idx="13">
                  <c:v>1.0668827230936122</c:v>
                </c:pt>
                <c:pt idx="14">
                  <c:v>1.0864550275829516</c:v>
                </c:pt>
                <c:pt idx="15">
                  <c:v>1.087517825386622</c:v>
                </c:pt>
                <c:pt idx="16">
                  <c:v>1.0994435679283203</c:v>
                </c:pt>
                <c:pt idx="17">
                  <c:v>1.1454399835462026</c:v>
                </c:pt>
                <c:pt idx="18">
                  <c:v>1.1530354483494933</c:v>
                </c:pt>
                <c:pt idx="19">
                  <c:v>1.1889778608222317</c:v>
                </c:pt>
                <c:pt idx="20">
                  <c:v>1.2183893992230839</c:v>
                </c:pt>
                <c:pt idx="21">
                  <c:v>1.224757018843321</c:v>
                </c:pt>
                <c:pt idx="22">
                  <c:v>1.2538749947303851</c:v>
                </c:pt>
                <c:pt idx="23">
                  <c:v>1.2596504262845372</c:v>
                </c:pt>
                <c:pt idx="25">
                  <c:v>1.26940041324146</c:v>
                </c:pt>
                <c:pt idx="26">
                  <c:v>1.2698631221030252</c:v>
                </c:pt>
                <c:pt idx="28">
                  <c:v>1.2952680358696496</c:v>
                </c:pt>
                <c:pt idx="29">
                  <c:v>1.3029053285176715</c:v>
                </c:pt>
                <c:pt idx="30">
                  <c:v>1.3156331386932782</c:v>
                </c:pt>
                <c:pt idx="34">
                  <c:v>1.3872659079451051</c:v>
                </c:pt>
                <c:pt idx="38">
                  <c:v>1.4411431392166538</c:v>
                </c:pt>
                <c:pt idx="43">
                  <c:v>1.587537748358379</c:v>
                </c:pt>
                <c:pt idx="47">
                  <c:v>1.7690364037205435</c:v>
                </c:pt>
                <c:pt idx="53">
                  <c:v>1.9694543197657528</c:v>
                </c:pt>
              </c:numCache>
            </c:numRef>
          </c:val>
        </c:ser>
        <c:dLbls>
          <c:showLegendKey val="0"/>
          <c:showVal val="0"/>
          <c:showCatName val="0"/>
          <c:showSerName val="0"/>
          <c:showPercent val="0"/>
          <c:showBubbleSize val="0"/>
        </c:dLbls>
        <c:gapWidth val="150"/>
        <c:axId val="80343808"/>
        <c:axId val="80342016"/>
      </c:barChart>
      <c:lineChart>
        <c:grouping val="standard"/>
        <c:varyColors val="0"/>
        <c:ser>
          <c:idx val="0"/>
          <c:order val="0"/>
          <c:tx>
            <c:strRef>
              <c:f>Sheet1!$B$1</c:f>
              <c:strCache>
                <c:ptCount val="1"/>
                <c:pt idx="0">
                  <c:v>Before accounting for other student characteristics</c:v>
                </c:pt>
              </c:strCache>
            </c:strRef>
          </c:tx>
          <c:spPr>
            <a:ln>
              <a:noFill/>
            </a:ln>
          </c:spPr>
          <c:marker>
            <c:spPr>
              <a:solidFill>
                <a:schemeClr val="tx2">
                  <a:lumMod val="50000"/>
                </a:schemeClr>
              </a:solidFill>
              <a:ln>
                <a:noFill/>
              </a:ln>
            </c:spPr>
          </c:marker>
          <c:cat>
            <c:strRef>
              <c:f>Sheet1!$A$2:$A$64</c:f>
              <c:strCache>
                <c:ptCount val="63"/>
                <c:pt idx="0">
                  <c:v>Ireland</c:v>
                </c:pt>
                <c:pt idx="1">
                  <c:v>Turkey</c:v>
                </c:pt>
                <c:pt idx="2">
                  <c:v>France</c:v>
                </c:pt>
                <c:pt idx="3">
                  <c:v>Czech Republic</c:v>
                </c:pt>
                <c:pt idx="4">
                  <c:v>Finland</c:v>
                </c:pt>
                <c:pt idx="5">
                  <c:v>United Arab Emirates</c:v>
                </c:pt>
                <c:pt idx="6">
                  <c:v>Denmark</c:v>
                </c:pt>
                <c:pt idx="7">
                  <c:v>Netherlands</c:v>
                </c:pt>
                <c:pt idx="8">
                  <c:v>Portugal</c:v>
                </c:pt>
                <c:pt idx="9">
                  <c:v>Switzerland</c:v>
                </c:pt>
                <c:pt idx="10">
                  <c:v>United Kingdom</c:v>
                </c:pt>
                <c:pt idx="11">
                  <c:v>United States</c:v>
                </c:pt>
                <c:pt idx="12">
                  <c:v>Belgium</c:v>
                </c:pt>
                <c:pt idx="13">
                  <c:v>Estonia</c:v>
                </c:pt>
                <c:pt idx="14">
                  <c:v>Austria</c:v>
                </c:pt>
                <c:pt idx="15">
                  <c:v>Italy</c:v>
                </c:pt>
                <c:pt idx="16">
                  <c:v>Russian Federation</c:v>
                </c:pt>
                <c:pt idx="17">
                  <c:v>Kazakhstan</c:v>
                </c:pt>
                <c:pt idx="18">
                  <c:v>Australia</c:v>
                </c:pt>
                <c:pt idx="19">
                  <c:v>Spain</c:v>
                </c:pt>
                <c:pt idx="20">
                  <c:v>Tunisia</c:v>
                </c:pt>
                <c:pt idx="21">
                  <c:v>Slovenia</c:v>
                </c:pt>
                <c:pt idx="22">
                  <c:v>Romania</c:v>
                </c:pt>
                <c:pt idx="23">
                  <c:v>Viet Nam</c:v>
                </c:pt>
                <c:pt idx="24">
                  <c:v>OECD average</c:v>
                </c:pt>
                <c:pt idx="25">
                  <c:v>Brazil</c:v>
                </c:pt>
                <c:pt idx="26">
                  <c:v>New Zealand</c:v>
                </c:pt>
                <c:pt idx="27">
                  <c:v>Luxembourg</c:v>
                </c:pt>
                <c:pt idx="28">
                  <c:v>Poland</c:v>
                </c:pt>
                <c:pt idx="29">
                  <c:v>Uruguay</c:v>
                </c:pt>
                <c:pt idx="30">
                  <c:v>Argentina</c:v>
                </c:pt>
                <c:pt idx="31">
                  <c:v>Thailand</c:v>
                </c:pt>
                <c:pt idx="32">
                  <c:v>Norway</c:v>
                </c:pt>
                <c:pt idx="33">
                  <c:v>Sweden</c:v>
                </c:pt>
                <c:pt idx="34">
                  <c:v>Indonesia</c:v>
                </c:pt>
                <c:pt idx="35">
                  <c:v>Latvia</c:v>
                </c:pt>
                <c:pt idx="36">
                  <c:v>Iceland</c:v>
                </c:pt>
                <c:pt idx="37">
                  <c:v>Canada</c:v>
                </c:pt>
                <c:pt idx="38">
                  <c:v>Colombia</c:v>
                </c:pt>
                <c:pt idx="39">
                  <c:v>Costa Rica</c:v>
                </c:pt>
                <c:pt idx="40">
                  <c:v>Mexico</c:v>
                </c:pt>
                <c:pt idx="41">
                  <c:v>Greece</c:v>
                </c:pt>
                <c:pt idx="42">
                  <c:v>Croatia</c:v>
                </c:pt>
                <c:pt idx="43">
                  <c:v>Germany</c:v>
                </c:pt>
                <c:pt idx="44">
                  <c:v>Lithuania</c:v>
                </c:pt>
                <c:pt idx="45">
                  <c:v>Malaysia</c:v>
                </c:pt>
                <c:pt idx="46">
                  <c:v>Jordan</c:v>
                </c:pt>
                <c:pt idx="47">
                  <c:v>Chinese Taipei</c:v>
                </c:pt>
                <c:pt idx="48">
                  <c:v>Israel</c:v>
                </c:pt>
                <c:pt idx="49">
                  <c:v>Chile</c:v>
                </c:pt>
                <c:pt idx="50">
                  <c:v>Hungary</c:v>
                </c:pt>
                <c:pt idx="51">
                  <c:v>Serbia</c:v>
                </c:pt>
                <c:pt idx="52">
                  <c:v>Qatar</c:v>
                </c:pt>
                <c:pt idx="53">
                  <c:v>Korea</c:v>
                </c:pt>
                <c:pt idx="54">
                  <c:v>Slovak Republic</c:v>
                </c:pt>
                <c:pt idx="55">
                  <c:v>Montenegro</c:v>
                </c:pt>
                <c:pt idx="56">
                  <c:v>Bulgaria</c:v>
                </c:pt>
                <c:pt idx="57">
                  <c:v>Peru</c:v>
                </c:pt>
                <c:pt idx="58">
                  <c:v>Malaysia</c:v>
                </c:pt>
                <c:pt idx="59">
                  <c:v>Jordan</c:v>
                </c:pt>
                <c:pt idx="60">
                  <c:v>United Arab Emirates</c:v>
                </c:pt>
                <c:pt idx="61">
                  <c:v>Qatar</c:v>
                </c:pt>
                <c:pt idx="62">
                  <c:v>Poland</c:v>
                </c:pt>
              </c:strCache>
            </c:strRef>
          </c:cat>
          <c:val>
            <c:numRef>
              <c:f>Sheet1!$B$2:$B$64</c:f>
              <c:numCache>
                <c:formatCode>General</c:formatCode>
                <c:ptCount val="63"/>
                <c:pt idx="0" formatCode="0.00">
                  <c:v>0.69943141330069669</c:v>
                </c:pt>
                <c:pt idx="5" formatCode="0.00">
                  <c:v>1.87778257613499</c:v>
                </c:pt>
                <c:pt idx="8" formatCode="0.00">
                  <c:v>1.5318276146471463</c:v>
                </c:pt>
                <c:pt idx="13" formatCode="0.00">
                  <c:v>1.3421923989374009</c:v>
                </c:pt>
                <c:pt idx="15" formatCode="0.00">
                  <c:v>1.3714656759727673</c:v>
                </c:pt>
                <c:pt idx="16" formatCode="0.00">
                  <c:v>1.6538347387298651</c:v>
                </c:pt>
                <c:pt idx="17" formatCode="0.00">
                  <c:v>1.394485317097705</c:v>
                </c:pt>
                <c:pt idx="18" formatCode="0.00">
                  <c:v>1.6990922626352003</c:v>
                </c:pt>
                <c:pt idx="19" formatCode="0.00">
                  <c:v>1.4142730020297734</c:v>
                </c:pt>
                <c:pt idx="20" formatCode="0.00">
                  <c:v>1.7678507405385284</c:v>
                </c:pt>
                <c:pt idx="22" formatCode="0.00">
                  <c:v>1.817594997242945</c:v>
                </c:pt>
                <c:pt idx="23" formatCode="0.00">
                  <c:v>2.646500599905107</c:v>
                </c:pt>
                <c:pt idx="24" formatCode="0.00">
                  <c:v>1.4957363360598801</c:v>
                </c:pt>
                <c:pt idx="25" formatCode="0.00">
                  <c:v>2.1156335474628736</c:v>
                </c:pt>
                <c:pt idx="26" formatCode="0.00">
                  <c:v>1.6663513915479742</c:v>
                </c:pt>
                <c:pt idx="27" formatCode="0.00">
                  <c:v>1.7373004241401107</c:v>
                </c:pt>
                <c:pt idx="28" formatCode="0.00">
                  <c:v>1.6132002600185182</c:v>
                </c:pt>
                <c:pt idx="29" formatCode="0.00">
                  <c:v>2.1277321525915052</c:v>
                </c:pt>
                <c:pt idx="31" formatCode="0.00">
                  <c:v>1.3265440927878394</c:v>
                </c:pt>
                <c:pt idx="32" formatCode="0.00">
                  <c:v>1.3471259728003937</c:v>
                </c:pt>
                <c:pt idx="33" formatCode="0.00">
                  <c:v>1.2758079928330845</c:v>
                </c:pt>
                <c:pt idx="34" formatCode="0.00">
                  <c:v>2.0554423893819385</c:v>
                </c:pt>
                <c:pt idx="35" formatCode="0.00">
                  <c:v>1.9103737189661605</c:v>
                </c:pt>
                <c:pt idx="36" formatCode="0.00">
                  <c:v>1.388848155086704</c:v>
                </c:pt>
                <c:pt idx="37" formatCode="0.00">
                  <c:v>1.3676382575567141</c:v>
                </c:pt>
                <c:pt idx="38" formatCode="0.00">
                  <c:v>2.2939727138217494</c:v>
                </c:pt>
                <c:pt idx="39" formatCode="0.00">
                  <c:v>1.9643479733077573</c:v>
                </c:pt>
                <c:pt idx="40" formatCode="0.00">
                  <c:v>2.3889056979240446</c:v>
                </c:pt>
                <c:pt idx="41" formatCode="0.00">
                  <c:v>1.4637585799269028</c:v>
                </c:pt>
                <c:pt idx="42" formatCode="0.00">
                  <c:v>1.6449670170275252</c:v>
                </c:pt>
                <c:pt idx="44" formatCode="0.00">
                  <c:v>2.0474533180349614</c:v>
                </c:pt>
                <c:pt idx="45" formatCode="0.00">
                  <c:v>2.2001909079707458</c:v>
                </c:pt>
                <c:pt idx="46" formatCode="0.00">
                  <c:v>1.9689010301537992</c:v>
                </c:pt>
                <c:pt idx="48" formatCode="0.00">
                  <c:v>1.76378345555952</c:v>
                </c:pt>
                <c:pt idx="49" formatCode="0.00">
                  <c:v>2.7430314334321437</c:v>
                </c:pt>
                <c:pt idx="50" formatCode="0.00">
                  <c:v>2.919041758617043</c:v>
                </c:pt>
                <c:pt idx="51" formatCode="0.00">
                  <c:v>2.095635637698066</c:v>
                </c:pt>
                <c:pt idx="52" formatCode="0.00">
                  <c:v>3.3338646080996739</c:v>
                </c:pt>
                <c:pt idx="54" formatCode="0.00">
                  <c:v>2.6313383495251195</c:v>
                </c:pt>
                <c:pt idx="56" formatCode="0.00">
                  <c:v>3.266037557664101</c:v>
                </c:pt>
                <c:pt idx="57" formatCode="0.00">
                  <c:v>4.6236619764303333</c:v>
                </c:pt>
                <c:pt idx="58" formatCode="0.00">
                  <c:v>1.9495138811662749</c:v>
                </c:pt>
                <c:pt idx="59" formatCode="0.00">
                  <c:v>2.4666206924253813</c:v>
                </c:pt>
                <c:pt idx="60" formatCode="0.00">
                  <c:v>2.6899602962106881</c:v>
                </c:pt>
                <c:pt idx="61" formatCode="0.00">
                  <c:v>4.1245139165879046</c:v>
                </c:pt>
                <c:pt idx="62" formatCode="0.00">
                  <c:v>2.7980170489162708</c:v>
                </c:pt>
              </c:numCache>
            </c:numRef>
          </c:val>
          <c:smooth val="0"/>
        </c:ser>
        <c:ser>
          <c:idx val="1"/>
          <c:order val="1"/>
          <c:tx>
            <c:strRef>
              <c:f>Sheet1!$C$1</c:f>
              <c:strCache>
                <c:ptCount val="1"/>
                <c:pt idx="0">
                  <c:v>Before accounting for other student characteristics NS</c:v>
                </c:pt>
              </c:strCache>
            </c:strRef>
          </c:tx>
          <c:spPr>
            <a:ln>
              <a:noFill/>
            </a:ln>
          </c:spPr>
          <c:marker>
            <c:symbol val="diamond"/>
            <c:size val="7"/>
            <c:spPr>
              <a:solidFill>
                <a:schemeClr val="accent1">
                  <a:lumMod val="60000"/>
                  <a:lumOff val="40000"/>
                </a:schemeClr>
              </a:solidFill>
              <a:ln>
                <a:noFill/>
              </a:ln>
            </c:spPr>
          </c:marker>
          <c:cat>
            <c:strRef>
              <c:f>Sheet1!$A$2:$A$64</c:f>
              <c:strCache>
                <c:ptCount val="63"/>
                <c:pt idx="0">
                  <c:v>Ireland</c:v>
                </c:pt>
                <c:pt idx="1">
                  <c:v>Turkey</c:v>
                </c:pt>
                <c:pt idx="2">
                  <c:v>France</c:v>
                </c:pt>
                <c:pt idx="3">
                  <c:v>Czech Republic</c:v>
                </c:pt>
                <c:pt idx="4">
                  <c:v>Finland</c:v>
                </c:pt>
                <c:pt idx="5">
                  <c:v>United Arab Emirates</c:v>
                </c:pt>
                <c:pt idx="6">
                  <c:v>Denmark</c:v>
                </c:pt>
                <c:pt idx="7">
                  <c:v>Netherlands</c:v>
                </c:pt>
                <c:pt idx="8">
                  <c:v>Portugal</c:v>
                </c:pt>
                <c:pt idx="9">
                  <c:v>Switzerland</c:v>
                </c:pt>
                <c:pt idx="10">
                  <c:v>United Kingdom</c:v>
                </c:pt>
                <c:pt idx="11">
                  <c:v>United States</c:v>
                </c:pt>
                <c:pt idx="12">
                  <c:v>Belgium</c:v>
                </c:pt>
                <c:pt idx="13">
                  <c:v>Estonia</c:v>
                </c:pt>
                <c:pt idx="14">
                  <c:v>Austria</c:v>
                </c:pt>
                <c:pt idx="15">
                  <c:v>Italy</c:v>
                </c:pt>
                <c:pt idx="16">
                  <c:v>Russian Federation</c:v>
                </c:pt>
                <c:pt idx="17">
                  <c:v>Kazakhstan</c:v>
                </c:pt>
                <c:pt idx="18">
                  <c:v>Australia</c:v>
                </c:pt>
                <c:pt idx="19">
                  <c:v>Spain</c:v>
                </c:pt>
                <c:pt idx="20">
                  <c:v>Tunisia</c:v>
                </c:pt>
                <c:pt idx="21">
                  <c:v>Slovenia</c:v>
                </c:pt>
                <c:pt idx="22">
                  <c:v>Romania</c:v>
                </c:pt>
                <c:pt idx="23">
                  <c:v>Viet Nam</c:v>
                </c:pt>
                <c:pt idx="24">
                  <c:v>OECD average</c:v>
                </c:pt>
                <c:pt idx="25">
                  <c:v>Brazil</c:v>
                </c:pt>
                <c:pt idx="26">
                  <c:v>New Zealand</c:v>
                </c:pt>
                <c:pt idx="27">
                  <c:v>Luxembourg</c:v>
                </c:pt>
                <c:pt idx="28">
                  <c:v>Poland</c:v>
                </c:pt>
                <c:pt idx="29">
                  <c:v>Uruguay</c:v>
                </c:pt>
                <c:pt idx="30">
                  <c:v>Argentina</c:v>
                </c:pt>
                <c:pt idx="31">
                  <c:v>Thailand</c:v>
                </c:pt>
                <c:pt idx="32">
                  <c:v>Norway</c:v>
                </c:pt>
                <c:pt idx="33">
                  <c:v>Sweden</c:v>
                </c:pt>
                <c:pt idx="34">
                  <c:v>Indonesia</c:v>
                </c:pt>
                <c:pt idx="35">
                  <c:v>Latvia</c:v>
                </c:pt>
                <c:pt idx="36">
                  <c:v>Iceland</c:v>
                </c:pt>
                <c:pt idx="37">
                  <c:v>Canada</c:v>
                </c:pt>
                <c:pt idx="38">
                  <c:v>Colombia</c:v>
                </c:pt>
                <c:pt idx="39">
                  <c:v>Costa Rica</c:v>
                </c:pt>
                <c:pt idx="40">
                  <c:v>Mexico</c:v>
                </c:pt>
                <c:pt idx="41">
                  <c:v>Greece</c:v>
                </c:pt>
                <c:pt idx="42">
                  <c:v>Croatia</c:v>
                </c:pt>
                <c:pt idx="43">
                  <c:v>Germany</c:v>
                </c:pt>
                <c:pt idx="44">
                  <c:v>Lithuania</c:v>
                </c:pt>
                <c:pt idx="45">
                  <c:v>Malaysia</c:v>
                </c:pt>
                <c:pt idx="46">
                  <c:v>Jordan</c:v>
                </c:pt>
                <c:pt idx="47">
                  <c:v>Chinese Taipei</c:v>
                </c:pt>
                <c:pt idx="48">
                  <c:v>Israel</c:v>
                </c:pt>
                <c:pt idx="49">
                  <c:v>Chile</c:v>
                </c:pt>
                <c:pt idx="50">
                  <c:v>Hungary</c:v>
                </c:pt>
                <c:pt idx="51">
                  <c:v>Serbia</c:v>
                </c:pt>
                <c:pt idx="52">
                  <c:v>Qatar</c:v>
                </c:pt>
                <c:pt idx="53">
                  <c:v>Korea</c:v>
                </c:pt>
                <c:pt idx="54">
                  <c:v>Slovak Republic</c:v>
                </c:pt>
                <c:pt idx="55">
                  <c:v>Montenegro</c:v>
                </c:pt>
                <c:pt idx="56">
                  <c:v>Bulgaria</c:v>
                </c:pt>
                <c:pt idx="57">
                  <c:v>Peru</c:v>
                </c:pt>
                <c:pt idx="58">
                  <c:v>Malaysia</c:v>
                </c:pt>
                <c:pt idx="59">
                  <c:v>Jordan</c:v>
                </c:pt>
                <c:pt idx="60">
                  <c:v>United Arab Emirates</c:v>
                </c:pt>
                <c:pt idx="61">
                  <c:v>Qatar</c:v>
                </c:pt>
                <c:pt idx="62">
                  <c:v>Poland</c:v>
                </c:pt>
              </c:strCache>
            </c:strRef>
          </c:cat>
          <c:val>
            <c:numRef>
              <c:f>Sheet1!$C$2:$C$64</c:f>
              <c:numCache>
                <c:formatCode>0.00</c:formatCode>
                <c:ptCount val="63"/>
                <c:pt idx="1">
                  <c:v>0.92183848512145539</c:v>
                </c:pt>
                <c:pt idx="2">
                  <c:v>1.4691375119186487</c:v>
                </c:pt>
                <c:pt idx="3">
                  <c:v>1.1128982747001539</c:v>
                </c:pt>
                <c:pt idx="4">
                  <c:v>1.0614398835720578</c:v>
                </c:pt>
                <c:pt idx="6">
                  <c:v>0.89082036173222046</c:v>
                </c:pt>
                <c:pt idx="7">
                  <c:v>1.2660068484866214</c:v>
                </c:pt>
                <c:pt idx="9">
                  <c:v>1.1739957004299419</c:v>
                </c:pt>
                <c:pt idx="10">
                  <c:v>0.89980858487176385</c:v>
                </c:pt>
                <c:pt idx="11">
                  <c:v>1.1541001470051826</c:v>
                </c:pt>
                <c:pt idx="12">
                  <c:v>1.0790341160538677</c:v>
                </c:pt>
                <c:pt idx="14">
                  <c:v>1.0966798466864016</c:v>
                </c:pt>
                <c:pt idx="21">
                  <c:v>1.1944484765795595</c:v>
                </c:pt>
                <c:pt idx="30">
                  <c:v>1.5663777567015522</c:v>
                </c:pt>
                <c:pt idx="43">
                  <c:v>1.5445606738818936</c:v>
                </c:pt>
                <c:pt idx="47">
                  <c:v>1.8041393046473388</c:v>
                </c:pt>
                <c:pt idx="53">
                  <c:v>2.1301160824449306</c:v>
                </c:pt>
                <c:pt idx="55">
                  <c:v>1.147832324491989</c:v>
                </c:pt>
              </c:numCache>
            </c:numRef>
          </c:val>
          <c:smooth val="0"/>
        </c:ser>
        <c:dLbls>
          <c:showLegendKey val="0"/>
          <c:showVal val="0"/>
          <c:showCatName val="0"/>
          <c:showSerName val="0"/>
          <c:showPercent val="0"/>
          <c:showBubbleSize val="0"/>
        </c:dLbls>
        <c:marker val="1"/>
        <c:smooth val="0"/>
        <c:axId val="80326016"/>
        <c:axId val="80340480"/>
      </c:lineChart>
      <c:catAx>
        <c:axId val="80326016"/>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80340480"/>
        <c:crossesAt val="1"/>
        <c:auto val="1"/>
        <c:lblAlgn val="ctr"/>
        <c:lblOffset val="100"/>
        <c:tickLblSkip val="1"/>
        <c:noMultiLvlLbl val="0"/>
      </c:catAx>
      <c:valAx>
        <c:axId val="80340480"/>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rgbClr val="000000"/>
                </a:solidFill>
              </a:defRPr>
            </a:pPr>
            <a:endParaRPr lang="en-US"/>
          </a:p>
        </c:txPr>
        <c:crossAx val="80326016"/>
        <c:crosses val="autoZero"/>
        <c:crossBetween val="between"/>
        <c:majorUnit val="1"/>
      </c:valAx>
      <c:valAx>
        <c:axId val="80342016"/>
        <c:scaling>
          <c:orientation val="minMax"/>
        </c:scaling>
        <c:delete val="1"/>
        <c:axPos val="r"/>
        <c:numFmt formatCode="0.00" sourceLinked="1"/>
        <c:majorTickMark val="out"/>
        <c:minorTickMark val="none"/>
        <c:tickLblPos val="nextTo"/>
        <c:crossAx val="80343808"/>
        <c:crosses val="max"/>
        <c:crossBetween val="between"/>
      </c:valAx>
      <c:catAx>
        <c:axId val="80343808"/>
        <c:scaling>
          <c:orientation val="minMax"/>
        </c:scaling>
        <c:delete val="1"/>
        <c:axPos val="b"/>
        <c:numFmt formatCode="General" sourceLinked="1"/>
        <c:majorTickMark val="out"/>
        <c:minorTickMark val="none"/>
        <c:tickLblPos val="nextTo"/>
        <c:crossAx val="80342016"/>
        <c:crosses val="autoZero"/>
        <c:auto val="1"/>
        <c:lblAlgn val="ctr"/>
        <c:lblOffset val="100"/>
        <c:noMultiLvlLbl val="0"/>
      </c:catAx>
      <c:spPr>
        <a:ln>
          <a:solidFill>
            <a:schemeClr val="bg1">
              <a:lumMod val="65000"/>
            </a:schemeClr>
          </a:solidFill>
        </a:ln>
      </c:spPr>
    </c:plotArea>
    <c:legend>
      <c:legendPos val="t"/>
      <c:legendEntry>
        <c:idx val="1"/>
        <c:delete val="1"/>
      </c:legendEntry>
      <c:legendEntry>
        <c:idx val="3"/>
        <c:delete val="1"/>
      </c:legendEntry>
      <c:layout>
        <c:manualLayout>
          <c:xMode val="edge"/>
          <c:yMode val="edge"/>
          <c:x val="0.12267155308315363"/>
          <c:y val="0"/>
          <c:w val="0.82278637798947696"/>
          <c:h val="0.10096140686461569"/>
        </c:manualLayou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90853794022886E-2"/>
          <c:y val="0.14024363957583325"/>
          <c:w val="0.92964196107839869"/>
          <c:h val="0.50865933960851828"/>
        </c:manualLayout>
      </c:layout>
      <c:lineChart>
        <c:grouping val="standard"/>
        <c:varyColors val="0"/>
        <c:ser>
          <c:idx val="0"/>
          <c:order val="0"/>
          <c:tx>
            <c:strRef>
              <c:f>Sheet1!$B$1</c:f>
              <c:strCache>
                <c:ptCount val="1"/>
                <c:pt idx="0">
                  <c:v>No pre-primary education</c:v>
                </c:pt>
              </c:strCache>
            </c:strRef>
          </c:tx>
          <c:spPr>
            <a:ln>
              <a:noFill/>
            </a:ln>
          </c:spPr>
          <c:marker>
            <c:symbol val="circle"/>
            <c:size val="7"/>
            <c:spPr>
              <a:solidFill>
                <a:schemeClr val="accent5"/>
              </a:solidFill>
              <a:ln>
                <a:solidFill>
                  <a:schemeClr val="accent5">
                    <a:lumMod val="50000"/>
                  </a:schemeClr>
                </a:solidFill>
              </a:ln>
            </c:spPr>
          </c:marker>
          <c:cat>
            <c:strRef>
              <c:f>Sheet1!$A$2:$A$65</c:f>
              <c:strCache>
                <c:ptCount val="64"/>
                <c:pt idx="0">
                  <c:v>Estonia</c:v>
                </c:pt>
                <c:pt idx="1">
                  <c:v>Korea</c:v>
                </c:pt>
                <c:pt idx="2">
                  <c:v>Shanghai-China</c:v>
                </c:pt>
                <c:pt idx="3">
                  <c:v>Canada</c:v>
                </c:pt>
                <c:pt idx="4">
                  <c:v>Macao-China</c:v>
                </c:pt>
                <c:pt idx="5">
                  <c:v>Singapore</c:v>
                </c:pt>
                <c:pt idx="6">
                  <c:v>Ireland</c:v>
                </c:pt>
                <c:pt idx="7">
                  <c:v>Latvia</c:v>
                </c:pt>
                <c:pt idx="8">
                  <c:v>Slovenia</c:v>
                </c:pt>
                <c:pt idx="9">
                  <c:v>Netherlands</c:v>
                </c:pt>
                <c:pt idx="10">
                  <c:v>Japan</c:v>
                </c:pt>
                <c:pt idx="11">
                  <c:v>Poland</c:v>
                </c:pt>
                <c:pt idx="12">
                  <c:v>Chinese Taipei</c:v>
                </c:pt>
                <c:pt idx="13">
                  <c:v>Hong Kong-China</c:v>
                </c:pt>
                <c:pt idx="14">
                  <c:v>Germany</c:v>
                </c:pt>
                <c:pt idx="15">
                  <c:v>Russian Federation</c:v>
                </c:pt>
                <c:pt idx="16">
                  <c:v>Norway</c:v>
                </c:pt>
                <c:pt idx="17">
                  <c:v>Portugal</c:v>
                </c:pt>
                <c:pt idx="18">
                  <c:v>Lithuania</c:v>
                </c:pt>
                <c:pt idx="19">
                  <c:v>Finland</c:v>
                </c:pt>
                <c:pt idx="20">
                  <c:v>Croatia</c:v>
                </c:pt>
                <c:pt idx="21">
                  <c:v>Iceland</c:v>
                </c:pt>
                <c:pt idx="22">
                  <c:v>Viet Nam</c:v>
                </c:pt>
                <c:pt idx="23">
                  <c:v>Austria</c:v>
                </c:pt>
                <c:pt idx="24">
                  <c:v>Australia</c:v>
                </c:pt>
                <c:pt idx="25">
                  <c:v>Switzerland</c:v>
                </c:pt>
                <c:pt idx="26">
                  <c:v>Luxembourg</c:v>
                </c:pt>
                <c:pt idx="27">
                  <c:v>New Zealand</c:v>
                </c:pt>
                <c:pt idx="28">
                  <c:v>United States</c:v>
                </c:pt>
                <c:pt idx="29">
                  <c:v>OECD average</c:v>
                </c:pt>
                <c:pt idx="30">
                  <c:v>United Kingdom</c:v>
                </c:pt>
                <c:pt idx="31">
                  <c:v>Denmark</c:v>
                </c:pt>
                <c:pt idx="32">
                  <c:v>Spain</c:v>
                </c:pt>
                <c:pt idx="33">
                  <c:v>Serbia</c:v>
                </c:pt>
                <c:pt idx="34">
                  <c:v>Czech Republic</c:v>
                </c:pt>
                <c:pt idx="35">
                  <c:v>Sweden</c:v>
                </c:pt>
                <c:pt idx="36">
                  <c:v>Italy</c:v>
                </c:pt>
                <c:pt idx="37">
                  <c:v>Turkey</c:v>
                </c:pt>
                <c:pt idx="38">
                  <c:v>Belgium</c:v>
                </c:pt>
                <c:pt idx="39">
                  <c:v>Kazakhstan</c:v>
                </c:pt>
                <c:pt idx="40">
                  <c:v>Hungary</c:v>
                </c:pt>
                <c:pt idx="41">
                  <c:v>Albania</c:v>
                </c:pt>
                <c:pt idx="42">
                  <c:v>Malaysia</c:v>
                </c:pt>
                <c:pt idx="43">
                  <c:v>France</c:v>
                </c:pt>
                <c:pt idx="44">
                  <c:v>Greece</c:v>
                </c:pt>
                <c:pt idx="45">
                  <c:v>United Arab Emirates</c:v>
                </c:pt>
                <c:pt idx="46">
                  <c:v>Romania</c:v>
                </c:pt>
                <c:pt idx="47">
                  <c:v>Bulgaria</c:v>
                </c:pt>
                <c:pt idx="48">
                  <c:v>Montenegro</c:v>
                </c:pt>
                <c:pt idx="49">
                  <c:v>Slovak Republic</c:v>
                </c:pt>
                <c:pt idx="50">
                  <c:v>Israel</c:v>
                </c:pt>
                <c:pt idx="51">
                  <c:v>Thailand</c:v>
                </c:pt>
                <c:pt idx="52">
                  <c:v>Costa Rica</c:v>
                </c:pt>
                <c:pt idx="53">
                  <c:v>Mexico</c:v>
                </c:pt>
                <c:pt idx="54">
                  <c:v>Chile</c:v>
                </c:pt>
                <c:pt idx="55">
                  <c:v>Uruguay</c:v>
                </c:pt>
                <c:pt idx="56">
                  <c:v>Tunisia</c:v>
                </c:pt>
                <c:pt idx="57">
                  <c:v>Jordan</c:v>
                </c:pt>
                <c:pt idx="58">
                  <c:v>Brazil</c:v>
                </c:pt>
                <c:pt idx="59">
                  <c:v>Qatar</c:v>
                </c:pt>
                <c:pt idx="60">
                  <c:v>Colombia</c:v>
                </c:pt>
                <c:pt idx="61">
                  <c:v>Indonesia</c:v>
                </c:pt>
                <c:pt idx="62">
                  <c:v>Argentina</c:v>
                </c:pt>
                <c:pt idx="63">
                  <c:v>Peru</c:v>
                </c:pt>
              </c:strCache>
            </c:strRef>
          </c:cat>
          <c:val>
            <c:numRef>
              <c:f>Sheet1!$B$2:$B$65</c:f>
              <c:numCache>
                <c:formatCode>General</c:formatCode>
                <c:ptCount val="64"/>
                <c:pt idx="0">
                  <c:v>12.045617654336562</c:v>
                </c:pt>
                <c:pt idx="1">
                  <c:v>15.304033562203069</c:v>
                </c:pt>
                <c:pt idx="2">
                  <c:v>18.146641913453813</c:v>
                </c:pt>
                <c:pt idx="3">
                  <c:v>18.332476202671398</c:v>
                </c:pt>
                <c:pt idx="4">
                  <c:v>19.451942577155428</c:v>
                </c:pt>
                <c:pt idx="5">
                  <c:v>20.136784950888888</c:v>
                </c:pt>
                <c:pt idx="6">
                  <c:v>20.95111972436667</c:v>
                </c:pt>
                <c:pt idx="7">
                  <c:v>22.506117039728398</c:v>
                </c:pt>
                <c:pt idx="8">
                  <c:v>25.142007630727104</c:v>
                </c:pt>
                <c:pt idx="9">
                  <c:v>28.156048322258119</c:v>
                </c:pt>
                <c:pt idx="10">
                  <c:v>28.329855750808765</c:v>
                </c:pt>
                <c:pt idx="11">
                  <c:v>28.3949096056432</c:v>
                </c:pt>
                <c:pt idx="12">
                  <c:v>28.785021242272123</c:v>
                </c:pt>
                <c:pt idx="13">
                  <c:v>30.686211149126002</c:v>
                </c:pt>
                <c:pt idx="14">
                  <c:v>31.717606426269512</c:v>
                </c:pt>
                <c:pt idx="15">
                  <c:v>32.734426915154721</c:v>
                </c:pt>
                <c:pt idx="16">
                  <c:v>32.736222961620854</c:v>
                </c:pt>
                <c:pt idx="17">
                  <c:v>33.567188978099125</c:v>
                </c:pt>
                <c:pt idx="18">
                  <c:v>34.117399647585636</c:v>
                </c:pt>
                <c:pt idx="19">
                  <c:v>34.472274005143611</c:v>
                </c:pt>
                <c:pt idx="20">
                  <c:v>35.13605189995026</c:v>
                </c:pt>
                <c:pt idx="21">
                  <c:v>35.223900594428478</c:v>
                </c:pt>
                <c:pt idx="22">
                  <c:v>35.754374847569984</c:v>
                </c:pt>
                <c:pt idx="23">
                  <c:v>35.803171701001475</c:v>
                </c:pt>
                <c:pt idx="24">
                  <c:v>36.739366700316246</c:v>
                </c:pt>
                <c:pt idx="25">
                  <c:v>39.565894226657974</c:v>
                </c:pt>
                <c:pt idx="26">
                  <c:v>40.114297269266856</c:v>
                </c:pt>
                <c:pt idx="27">
                  <c:v>40.787340930527691</c:v>
                </c:pt>
                <c:pt idx="28">
                  <c:v>40.897873119931546</c:v>
                </c:pt>
                <c:pt idx="29">
                  <c:v>41.48905826990017</c:v>
                </c:pt>
                <c:pt idx="30">
                  <c:v>43.251294240877051</c:v>
                </c:pt>
                <c:pt idx="31">
                  <c:v>43.596403535937924</c:v>
                </c:pt>
                <c:pt idx="32">
                  <c:v>44.327563713460698</c:v>
                </c:pt>
                <c:pt idx="33">
                  <c:v>45.566828719525461</c:v>
                </c:pt>
                <c:pt idx="34">
                  <c:v>46.422761586539629</c:v>
                </c:pt>
                <c:pt idx="35">
                  <c:v>46.718813357400336</c:v>
                </c:pt>
                <c:pt idx="36">
                  <c:v>47.604998639008222</c:v>
                </c:pt>
                <c:pt idx="37">
                  <c:v>47.997213362242228</c:v>
                </c:pt>
                <c:pt idx="38">
                  <c:v>48.166435404553852</c:v>
                </c:pt>
                <c:pt idx="39">
                  <c:v>49.103117748422555</c:v>
                </c:pt>
                <c:pt idx="40">
                  <c:v>55.977148611176773</c:v>
                </c:pt>
                <c:pt idx="41">
                  <c:v>62.006965977333749</c:v>
                </c:pt>
                <c:pt idx="42">
                  <c:v>62.16400476142644</c:v>
                </c:pt>
                <c:pt idx="43">
                  <c:v>62.710495432885537</c:v>
                </c:pt>
                <c:pt idx="44">
                  <c:v>63.122396102086171</c:v>
                </c:pt>
                <c:pt idx="45">
                  <c:v>64.005804967704535</c:v>
                </c:pt>
                <c:pt idx="46">
                  <c:v>64.128193464382193</c:v>
                </c:pt>
                <c:pt idx="47">
                  <c:v>64.194924420208949</c:v>
                </c:pt>
                <c:pt idx="48">
                  <c:v>65.360885620796168</c:v>
                </c:pt>
                <c:pt idx="49">
                  <c:v>65.7016956604554</c:v>
                </c:pt>
                <c:pt idx="50">
                  <c:v>69.24383519478306</c:v>
                </c:pt>
                <c:pt idx="51">
                  <c:v>72.642512946504155</c:v>
                </c:pt>
                <c:pt idx="52">
                  <c:v>73.148431283492684</c:v>
                </c:pt>
                <c:pt idx="53">
                  <c:v>73.388344810712127</c:v>
                </c:pt>
                <c:pt idx="54">
                  <c:v>74.117376158208344</c:v>
                </c:pt>
                <c:pt idx="55">
                  <c:v>75.159482755328398</c:v>
                </c:pt>
                <c:pt idx="56">
                  <c:v>75.487196652811861</c:v>
                </c:pt>
                <c:pt idx="57">
                  <c:v>77.723306742924819</c:v>
                </c:pt>
                <c:pt idx="58">
                  <c:v>79.829115963340428</c:v>
                </c:pt>
                <c:pt idx="59">
                  <c:v>82.216957295890708</c:v>
                </c:pt>
                <c:pt idx="60">
                  <c:v>83.908013173760082</c:v>
                </c:pt>
                <c:pt idx="61">
                  <c:v>86.647051363885737</c:v>
                </c:pt>
                <c:pt idx="62">
                  <c:v>87.368196888989246</c:v>
                </c:pt>
                <c:pt idx="63">
                  <c:v>90.770767879398164</c:v>
                </c:pt>
              </c:numCache>
            </c:numRef>
          </c:val>
          <c:smooth val="0"/>
        </c:ser>
        <c:ser>
          <c:idx val="1"/>
          <c:order val="1"/>
          <c:tx>
            <c:strRef>
              <c:f>Sheet1!$C$1</c:f>
              <c:strCache>
                <c:ptCount val="1"/>
                <c:pt idx="0">
                  <c:v>A year or less of pre-primary education</c:v>
                </c:pt>
              </c:strCache>
            </c:strRef>
          </c:tx>
          <c:spPr>
            <a:ln>
              <a:noFill/>
            </a:ln>
          </c:spPr>
          <c:marker>
            <c:symbol val="square"/>
            <c:size val="6"/>
            <c:spPr>
              <a:solidFill>
                <a:schemeClr val="accent1">
                  <a:lumMod val="40000"/>
                  <a:lumOff val="60000"/>
                </a:schemeClr>
              </a:solidFill>
              <a:ln>
                <a:solidFill>
                  <a:schemeClr val="accent5">
                    <a:lumMod val="50000"/>
                  </a:schemeClr>
                </a:solidFill>
              </a:ln>
            </c:spPr>
          </c:marker>
          <c:cat>
            <c:strRef>
              <c:f>Sheet1!$A$2:$A$65</c:f>
              <c:strCache>
                <c:ptCount val="64"/>
                <c:pt idx="0">
                  <c:v>Estonia</c:v>
                </c:pt>
                <c:pt idx="1">
                  <c:v>Korea</c:v>
                </c:pt>
                <c:pt idx="2">
                  <c:v>Shanghai-China</c:v>
                </c:pt>
                <c:pt idx="3">
                  <c:v>Canada</c:v>
                </c:pt>
                <c:pt idx="4">
                  <c:v>Macao-China</c:v>
                </c:pt>
                <c:pt idx="5">
                  <c:v>Singapore</c:v>
                </c:pt>
                <c:pt idx="6">
                  <c:v>Ireland</c:v>
                </c:pt>
                <c:pt idx="7">
                  <c:v>Latvia</c:v>
                </c:pt>
                <c:pt idx="8">
                  <c:v>Slovenia</c:v>
                </c:pt>
                <c:pt idx="9">
                  <c:v>Netherlands</c:v>
                </c:pt>
                <c:pt idx="10">
                  <c:v>Japan</c:v>
                </c:pt>
                <c:pt idx="11">
                  <c:v>Poland</c:v>
                </c:pt>
                <c:pt idx="12">
                  <c:v>Chinese Taipei</c:v>
                </c:pt>
                <c:pt idx="13">
                  <c:v>Hong Kong-China</c:v>
                </c:pt>
                <c:pt idx="14">
                  <c:v>Germany</c:v>
                </c:pt>
                <c:pt idx="15">
                  <c:v>Russian Federation</c:v>
                </c:pt>
                <c:pt idx="16">
                  <c:v>Norway</c:v>
                </c:pt>
                <c:pt idx="17">
                  <c:v>Portugal</c:v>
                </c:pt>
                <c:pt idx="18">
                  <c:v>Lithuania</c:v>
                </c:pt>
                <c:pt idx="19">
                  <c:v>Finland</c:v>
                </c:pt>
                <c:pt idx="20">
                  <c:v>Croatia</c:v>
                </c:pt>
                <c:pt idx="21">
                  <c:v>Iceland</c:v>
                </c:pt>
                <c:pt idx="22">
                  <c:v>Viet Nam</c:v>
                </c:pt>
                <c:pt idx="23">
                  <c:v>Austria</c:v>
                </c:pt>
                <c:pt idx="24">
                  <c:v>Australia</c:v>
                </c:pt>
                <c:pt idx="25">
                  <c:v>Switzerland</c:v>
                </c:pt>
                <c:pt idx="26">
                  <c:v>Luxembourg</c:v>
                </c:pt>
                <c:pt idx="27">
                  <c:v>New Zealand</c:v>
                </c:pt>
                <c:pt idx="28">
                  <c:v>United States</c:v>
                </c:pt>
                <c:pt idx="29">
                  <c:v>OECD average</c:v>
                </c:pt>
                <c:pt idx="30">
                  <c:v>United Kingdom</c:v>
                </c:pt>
                <c:pt idx="31">
                  <c:v>Denmark</c:v>
                </c:pt>
                <c:pt idx="32">
                  <c:v>Spain</c:v>
                </c:pt>
                <c:pt idx="33">
                  <c:v>Serbia</c:v>
                </c:pt>
                <c:pt idx="34">
                  <c:v>Czech Republic</c:v>
                </c:pt>
                <c:pt idx="35">
                  <c:v>Sweden</c:v>
                </c:pt>
                <c:pt idx="36">
                  <c:v>Italy</c:v>
                </c:pt>
                <c:pt idx="37">
                  <c:v>Turkey</c:v>
                </c:pt>
                <c:pt idx="38">
                  <c:v>Belgium</c:v>
                </c:pt>
                <c:pt idx="39">
                  <c:v>Kazakhstan</c:v>
                </c:pt>
                <c:pt idx="40">
                  <c:v>Hungary</c:v>
                </c:pt>
                <c:pt idx="41">
                  <c:v>Albania</c:v>
                </c:pt>
                <c:pt idx="42">
                  <c:v>Malaysia</c:v>
                </c:pt>
                <c:pt idx="43">
                  <c:v>France</c:v>
                </c:pt>
                <c:pt idx="44">
                  <c:v>Greece</c:v>
                </c:pt>
                <c:pt idx="45">
                  <c:v>United Arab Emirates</c:v>
                </c:pt>
                <c:pt idx="46">
                  <c:v>Romania</c:v>
                </c:pt>
                <c:pt idx="47">
                  <c:v>Bulgaria</c:v>
                </c:pt>
                <c:pt idx="48">
                  <c:v>Montenegro</c:v>
                </c:pt>
                <c:pt idx="49">
                  <c:v>Slovak Republic</c:v>
                </c:pt>
                <c:pt idx="50">
                  <c:v>Israel</c:v>
                </c:pt>
                <c:pt idx="51">
                  <c:v>Thailand</c:v>
                </c:pt>
                <c:pt idx="52">
                  <c:v>Costa Rica</c:v>
                </c:pt>
                <c:pt idx="53">
                  <c:v>Mexico</c:v>
                </c:pt>
                <c:pt idx="54">
                  <c:v>Chile</c:v>
                </c:pt>
                <c:pt idx="55">
                  <c:v>Uruguay</c:v>
                </c:pt>
                <c:pt idx="56">
                  <c:v>Tunisia</c:v>
                </c:pt>
                <c:pt idx="57">
                  <c:v>Jordan</c:v>
                </c:pt>
                <c:pt idx="58">
                  <c:v>Brazil</c:v>
                </c:pt>
                <c:pt idx="59">
                  <c:v>Qatar</c:v>
                </c:pt>
                <c:pt idx="60">
                  <c:v>Colombia</c:v>
                </c:pt>
                <c:pt idx="61">
                  <c:v>Indonesia</c:v>
                </c:pt>
                <c:pt idx="62">
                  <c:v>Argentina</c:v>
                </c:pt>
                <c:pt idx="63">
                  <c:v>Peru</c:v>
                </c:pt>
              </c:strCache>
            </c:strRef>
          </c:cat>
          <c:val>
            <c:numRef>
              <c:f>Sheet1!$C$2:$C$65</c:f>
              <c:numCache>
                <c:formatCode>General</c:formatCode>
                <c:ptCount val="64"/>
                <c:pt idx="0">
                  <c:v>14.685245843327531</c:v>
                </c:pt>
                <c:pt idx="1">
                  <c:v>12.715280975149106</c:v>
                </c:pt>
                <c:pt idx="2">
                  <c:v>11.512685811941475</c:v>
                </c:pt>
                <c:pt idx="3">
                  <c:v>14.962997019799014</c:v>
                </c:pt>
                <c:pt idx="4">
                  <c:v>23.709669189423423</c:v>
                </c:pt>
                <c:pt idx="5">
                  <c:v>16.983269997625033</c:v>
                </c:pt>
                <c:pt idx="6">
                  <c:v>15.329691687615625</c:v>
                </c:pt>
                <c:pt idx="7">
                  <c:v>23.084791791829375</c:v>
                </c:pt>
                <c:pt idx="8">
                  <c:v>28.654886228000993</c:v>
                </c:pt>
                <c:pt idx="9">
                  <c:v>19.078172029544348</c:v>
                </c:pt>
                <c:pt idx="10">
                  <c:v>22.902573864997276</c:v>
                </c:pt>
                <c:pt idx="11">
                  <c:v>17.175306601158621</c:v>
                </c:pt>
                <c:pt idx="12">
                  <c:v>20.184882744636099</c:v>
                </c:pt>
                <c:pt idx="13">
                  <c:v>20.025182563426398</c:v>
                </c:pt>
                <c:pt idx="14">
                  <c:v>33.937124861047089</c:v>
                </c:pt>
                <c:pt idx="15">
                  <c:v>31.335989982563731</c:v>
                </c:pt>
                <c:pt idx="16">
                  <c:v>34.997037718408514</c:v>
                </c:pt>
                <c:pt idx="17">
                  <c:v>33.029586996009094</c:v>
                </c:pt>
                <c:pt idx="18">
                  <c:v>28.681575344983425</c:v>
                </c:pt>
                <c:pt idx="19">
                  <c:v>13.917564079839313</c:v>
                </c:pt>
                <c:pt idx="20">
                  <c:v>36.372095254234459</c:v>
                </c:pt>
                <c:pt idx="21">
                  <c:v>31.959013267497649</c:v>
                </c:pt>
                <c:pt idx="22">
                  <c:v>15.916674566525939</c:v>
                </c:pt>
                <c:pt idx="23">
                  <c:v>26.724266828897413</c:v>
                </c:pt>
                <c:pt idx="24">
                  <c:v>20.38686495837581</c:v>
                </c:pt>
                <c:pt idx="25">
                  <c:v>11.240544657849476</c:v>
                </c:pt>
                <c:pt idx="26">
                  <c:v>38.650461278916758</c:v>
                </c:pt>
                <c:pt idx="27">
                  <c:v>26.041357317640724</c:v>
                </c:pt>
                <c:pt idx="28">
                  <c:v>28.795648600624414</c:v>
                </c:pt>
                <c:pt idx="29">
                  <c:v>30.113293704965315</c:v>
                </c:pt>
                <c:pt idx="30">
                  <c:v>25.291179340741579</c:v>
                </c:pt>
                <c:pt idx="31">
                  <c:v>27.656587111405614</c:v>
                </c:pt>
                <c:pt idx="32">
                  <c:v>34.404327333363504</c:v>
                </c:pt>
                <c:pt idx="33">
                  <c:v>45.509787370008681</c:v>
                </c:pt>
                <c:pt idx="34">
                  <c:v>28.379439769872018</c:v>
                </c:pt>
                <c:pt idx="35">
                  <c:v>29.20821149631017</c:v>
                </c:pt>
                <c:pt idx="36">
                  <c:v>37.62535225455759</c:v>
                </c:pt>
                <c:pt idx="37">
                  <c:v>27.762076410136043</c:v>
                </c:pt>
                <c:pt idx="38">
                  <c:v>45.608327487357514</c:v>
                </c:pt>
                <c:pt idx="39">
                  <c:v>44.433407088384996</c:v>
                </c:pt>
                <c:pt idx="40">
                  <c:v>48.415594872402963</c:v>
                </c:pt>
                <c:pt idx="41">
                  <c:v>62.343132491484269</c:v>
                </c:pt>
                <c:pt idx="42">
                  <c:v>58.714062708264947</c:v>
                </c:pt>
                <c:pt idx="43">
                  <c:v>44.515523153763326</c:v>
                </c:pt>
                <c:pt idx="44">
                  <c:v>40.892110947004518</c:v>
                </c:pt>
                <c:pt idx="45">
                  <c:v>44.735699161764714</c:v>
                </c:pt>
                <c:pt idx="46">
                  <c:v>55.389945708062761</c:v>
                </c:pt>
                <c:pt idx="47">
                  <c:v>49.609575060292059</c:v>
                </c:pt>
                <c:pt idx="48">
                  <c:v>58.882123236824157</c:v>
                </c:pt>
                <c:pt idx="49">
                  <c:v>34.607319491662096</c:v>
                </c:pt>
                <c:pt idx="50">
                  <c:v>48.566824951868057</c:v>
                </c:pt>
                <c:pt idx="51">
                  <c:v>65.454678281802174</c:v>
                </c:pt>
                <c:pt idx="52">
                  <c:v>59.241091737807999</c:v>
                </c:pt>
                <c:pt idx="53">
                  <c:v>55.31363507111891</c:v>
                </c:pt>
                <c:pt idx="54">
                  <c:v>50.42185146255796</c:v>
                </c:pt>
                <c:pt idx="55">
                  <c:v>64.462002617750969</c:v>
                </c:pt>
                <c:pt idx="56">
                  <c:v>65.19600869375536</c:v>
                </c:pt>
                <c:pt idx="57">
                  <c:v>67.006350459155868</c:v>
                </c:pt>
                <c:pt idx="58">
                  <c:v>71.262028522621662</c:v>
                </c:pt>
                <c:pt idx="59">
                  <c:v>68.908208537219849</c:v>
                </c:pt>
                <c:pt idx="60">
                  <c:v>73.1675103793755</c:v>
                </c:pt>
                <c:pt idx="61">
                  <c:v>69.290235661126971</c:v>
                </c:pt>
                <c:pt idx="62">
                  <c:v>78.206576486850324</c:v>
                </c:pt>
                <c:pt idx="63">
                  <c:v>78.217981053828737</c:v>
                </c:pt>
              </c:numCache>
            </c:numRef>
          </c:val>
          <c:smooth val="0"/>
        </c:ser>
        <c:ser>
          <c:idx val="2"/>
          <c:order val="2"/>
          <c:tx>
            <c:strRef>
              <c:f>Sheet1!$D$1</c:f>
              <c:strCache>
                <c:ptCount val="1"/>
                <c:pt idx="0">
                  <c:v>More than a year of pre-primary education</c:v>
                </c:pt>
              </c:strCache>
            </c:strRef>
          </c:tx>
          <c:spPr>
            <a:ln>
              <a:noFill/>
            </a:ln>
          </c:spPr>
          <c:marker>
            <c:spPr>
              <a:solidFill>
                <a:schemeClr val="accent6"/>
              </a:solidFill>
              <a:ln>
                <a:solidFill>
                  <a:schemeClr val="accent6">
                    <a:lumMod val="50000"/>
                  </a:schemeClr>
                </a:solidFill>
              </a:ln>
            </c:spPr>
          </c:marker>
          <c:cat>
            <c:strRef>
              <c:f>Sheet1!$A$2:$A$65</c:f>
              <c:strCache>
                <c:ptCount val="64"/>
                <c:pt idx="0">
                  <c:v>Estonia</c:v>
                </c:pt>
                <c:pt idx="1">
                  <c:v>Korea</c:v>
                </c:pt>
                <c:pt idx="2">
                  <c:v>Shanghai-China</c:v>
                </c:pt>
                <c:pt idx="3">
                  <c:v>Canada</c:v>
                </c:pt>
                <c:pt idx="4">
                  <c:v>Macao-China</c:v>
                </c:pt>
                <c:pt idx="5">
                  <c:v>Singapore</c:v>
                </c:pt>
                <c:pt idx="6">
                  <c:v>Ireland</c:v>
                </c:pt>
                <c:pt idx="7">
                  <c:v>Latvia</c:v>
                </c:pt>
                <c:pt idx="8">
                  <c:v>Slovenia</c:v>
                </c:pt>
                <c:pt idx="9">
                  <c:v>Netherlands</c:v>
                </c:pt>
                <c:pt idx="10">
                  <c:v>Japan</c:v>
                </c:pt>
                <c:pt idx="11">
                  <c:v>Poland</c:v>
                </c:pt>
                <c:pt idx="12">
                  <c:v>Chinese Taipei</c:v>
                </c:pt>
                <c:pt idx="13">
                  <c:v>Hong Kong-China</c:v>
                </c:pt>
                <c:pt idx="14">
                  <c:v>Germany</c:v>
                </c:pt>
                <c:pt idx="15">
                  <c:v>Russian Federation</c:v>
                </c:pt>
                <c:pt idx="16">
                  <c:v>Norway</c:v>
                </c:pt>
                <c:pt idx="17">
                  <c:v>Portugal</c:v>
                </c:pt>
                <c:pt idx="18">
                  <c:v>Lithuania</c:v>
                </c:pt>
                <c:pt idx="19">
                  <c:v>Finland</c:v>
                </c:pt>
                <c:pt idx="20">
                  <c:v>Croatia</c:v>
                </c:pt>
                <c:pt idx="21">
                  <c:v>Iceland</c:v>
                </c:pt>
                <c:pt idx="22">
                  <c:v>Viet Nam</c:v>
                </c:pt>
                <c:pt idx="23">
                  <c:v>Austria</c:v>
                </c:pt>
                <c:pt idx="24">
                  <c:v>Australia</c:v>
                </c:pt>
                <c:pt idx="25">
                  <c:v>Switzerland</c:v>
                </c:pt>
                <c:pt idx="26">
                  <c:v>Luxembourg</c:v>
                </c:pt>
                <c:pt idx="27">
                  <c:v>New Zealand</c:v>
                </c:pt>
                <c:pt idx="28">
                  <c:v>United States</c:v>
                </c:pt>
                <c:pt idx="29">
                  <c:v>OECD average</c:v>
                </c:pt>
                <c:pt idx="30">
                  <c:v>United Kingdom</c:v>
                </c:pt>
                <c:pt idx="31">
                  <c:v>Denmark</c:v>
                </c:pt>
                <c:pt idx="32">
                  <c:v>Spain</c:v>
                </c:pt>
                <c:pt idx="33">
                  <c:v>Serbia</c:v>
                </c:pt>
                <c:pt idx="34">
                  <c:v>Czech Republic</c:v>
                </c:pt>
                <c:pt idx="35">
                  <c:v>Sweden</c:v>
                </c:pt>
                <c:pt idx="36">
                  <c:v>Italy</c:v>
                </c:pt>
                <c:pt idx="37">
                  <c:v>Turkey</c:v>
                </c:pt>
                <c:pt idx="38">
                  <c:v>Belgium</c:v>
                </c:pt>
                <c:pt idx="39">
                  <c:v>Kazakhstan</c:v>
                </c:pt>
                <c:pt idx="40">
                  <c:v>Hungary</c:v>
                </c:pt>
                <c:pt idx="41">
                  <c:v>Albania</c:v>
                </c:pt>
                <c:pt idx="42">
                  <c:v>Malaysia</c:v>
                </c:pt>
                <c:pt idx="43">
                  <c:v>France</c:v>
                </c:pt>
                <c:pt idx="44">
                  <c:v>Greece</c:v>
                </c:pt>
                <c:pt idx="45">
                  <c:v>United Arab Emirates</c:v>
                </c:pt>
                <c:pt idx="46">
                  <c:v>Romania</c:v>
                </c:pt>
                <c:pt idx="47">
                  <c:v>Bulgaria</c:v>
                </c:pt>
                <c:pt idx="48">
                  <c:v>Montenegro</c:v>
                </c:pt>
                <c:pt idx="49">
                  <c:v>Slovak Republic</c:v>
                </c:pt>
                <c:pt idx="50">
                  <c:v>Israel</c:v>
                </c:pt>
                <c:pt idx="51">
                  <c:v>Thailand</c:v>
                </c:pt>
                <c:pt idx="52">
                  <c:v>Costa Rica</c:v>
                </c:pt>
                <c:pt idx="53">
                  <c:v>Mexico</c:v>
                </c:pt>
                <c:pt idx="54">
                  <c:v>Chile</c:v>
                </c:pt>
                <c:pt idx="55">
                  <c:v>Uruguay</c:v>
                </c:pt>
                <c:pt idx="56">
                  <c:v>Tunisia</c:v>
                </c:pt>
                <c:pt idx="57">
                  <c:v>Jordan</c:v>
                </c:pt>
                <c:pt idx="58">
                  <c:v>Brazil</c:v>
                </c:pt>
                <c:pt idx="59">
                  <c:v>Qatar</c:v>
                </c:pt>
                <c:pt idx="60">
                  <c:v>Colombia</c:v>
                </c:pt>
                <c:pt idx="61">
                  <c:v>Indonesia</c:v>
                </c:pt>
                <c:pt idx="62">
                  <c:v>Argentina</c:v>
                </c:pt>
                <c:pt idx="63">
                  <c:v>Peru</c:v>
                </c:pt>
              </c:strCache>
            </c:strRef>
          </c:cat>
          <c:val>
            <c:numRef>
              <c:f>Sheet1!$D$2:$D$65</c:f>
              <c:numCache>
                <c:formatCode>General</c:formatCode>
                <c:ptCount val="64"/>
                <c:pt idx="0">
                  <c:v>9.6524210793321039</c:v>
                </c:pt>
                <c:pt idx="1">
                  <c:v>8.2055762015607048</c:v>
                </c:pt>
                <c:pt idx="2">
                  <c:v>2.4060622164378813</c:v>
                </c:pt>
                <c:pt idx="3">
                  <c:v>10.109817085269672</c:v>
                </c:pt>
                <c:pt idx="4">
                  <c:v>8.4757758163493104</c:v>
                </c:pt>
                <c:pt idx="5">
                  <c:v>7.1782188332384784</c:v>
                </c:pt>
                <c:pt idx="6">
                  <c:v>16.557597035207724</c:v>
                </c:pt>
                <c:pt idx="7">
                  <c:v>18.574272505632333</c:v>
                </c:pt>
                <c:pt idx="8">
                  <c:v>17.234647843348025</c:v>
                </c:pt>
                <c:pt idx="9">
                  <c:v>13.915509168872777</c:v>
                </c:pt>
                <c:pt idx="10">
                  <c:v>10.168283721516001</c:v>
                </c:pt>
                <c:pt idx="11">
                  <c:v>11.097102481614662</c:v>
                </c:pt>
                <c:pt idx="12">
                  <c:v>11.199671903513014</c:v>
                </c:pt>
                <c:pt idx="13">
                  <c:v>7.4207824161976195</c:v>
                </c:pt>
                <c:pt idx="14">
                  <c:v>13.562566736455153</c:v>
                </c:pt>
                <c:pt idx="15">
                  <c:v>20.491874253034744</c:v>
                </c:pt>
                <c:pt idx="16">
                  <c:v>20.025138150649084</c:v>
                </c:pt>
                <c:pt idx="17">
                  <c:v>18.408465573396064</c:v>
                </c:pt>
                <c:pt idx="18">
                  <c:v>20.75730820154925</c:v>
                </c:pt>
                <c:pt idx="19">
                  <c:v>9.6426845866445792</c:v>
                </c:pt>
                <c:pt idx="20">
                  <c:v>23.861067665227562</c:v>
                </c:pt>
                <c:pt idx="21">
                  <c:v>20.153206664016007</c:v>
                </c:pt>
                <c:pt idx="22">
                  <c:v>10.726563825111349</c:v>
                </c:pt>
                <c:pt idx="23">
                  <c:v>17.281669440171505</c:v>
                </c:pt>
                <c:pt idx="24">
                  <c:v>16.387113705543538</c:v>
                </c:pt>
                <c:pt idx="25">
                  <c:v>11.948038374378685</c:v>
                </c:pt>
                <c:pt idx="26">
                  <c:v>20.924830988039204</c:v>
                </c:pt>
                <c:pt idx="27">
                  <c:v>18.377496465860723</c:v>
                </c:pt>
                <c:pt idx="28">
                  <c:v>24.044938404392298</c:v>
                </c:pt>
                <c:pt idx="29">
                  <c:v>19.774578370725219</c:v>
                </c:pt>
                <c:pt idx="30">
                  <c:v>17.867859639891329</c:v>
                </c:pt>
                <c:pt idx="31">
                  <c:v>13.016420026223935</c:v>
                </c:pt>
                <c:pt idx="32">
                  <c:v>20.248719339898912</c:v>
                </c:pt>
                <c:pt idx="33">
                  <c:v>31.963822670268158</c:v>
                </c:pt>
                <c:pt idx="34">
                  <c:v>19.045449296231013</c:v>
                </c:pt>
                <c:pt idx="35">
                  <c:v>22.822271598330943</c:v>
                </c:pt>
                <c:pt idx="36">
                  <c:v>22.029276917065687</c:v>
                </c:pt>
                <c:pt idx="37">
                  <c:v>26.338645692956558</c:v>
                </c:pt>
                <c:pt idx="38">
                  <c:v>16.601611570837242</c:v>
                </c:pt>
                <c:pt idx="39">
                  <c:v>34.910323193232436</c:v>
                </c:pt>
                <c:pt idx="40">
                  <c:v>26.695093960774642</c:v>
                </c:pt>
                <c:pt idx="41">
                  <c:v>60.707924529767631</c:v>
                </c:pt>
                <c:pt idx="42">
                  <c:v>41.73160763274366</c:v>
                </c:pt>
                <c:pt idx="43">
                  <c:v>19.332159661155561</c:v>
                </c:pt>
                <c:pt idx="44">
                  <c:v>31.353514999918119</c:v>
                </c:pt>
                <c:pt idx="45">
                  <c:v>36.56567585799953</c:v>
                </c:pt>
                <c:pt idx="46">
                  <c:v>37.869634271465941</c:v>
                </c:pt>
                <c:pt idx="47">
                  <c:v>39.193818003227413</c:v>
                </c:pt>
                <c:pt idx="48">
                  <c:v>47.554122014211032</c:v>
                </c:pt>
                <c:pt idx="49">
                  <c:v>22.708757630305065</c:v>
                </c:pt>
                <c:pt idx="50">
                  <c:v>28.696378013768808</c:v>
                </c:pt>
                <c:pt idx="51">
                  <c:v>47.284709141466777</c:v>
                </c:pt>
                <c:pt idx="52">
                  <c:v>54.747489827565417</c:v>
                </c:pt>
                <c:pt idx="53">
                  <c:v>51.704780946319595</c:v>
                </c:pt>
                <c:pt idx="54">
                  <c:v>46.177621604711476</c:v>
                </c:pt>
                <c:pt idx="55">
                  <c:v>47.86985429402062</c:v>
                </c:pt>
                <c:pt idx="56">
                  <c:v>57.129551252908279</c:v>
                </c:pt>
                <c:pt idx="57">
                  <c:v>56.552715462102128</c:v>
                </c:pt>
                <c:pt idx="58">
                  <c:v>60.183484612784618</c:v>
                </c:pt>
                <c:pt idx="59">
                  <c:v>55.522822656732899</c:v>
                </c:pt>
                <c:pt idx="60">
                  <c:v>69.754104060707149</c:v>
                </c:pt>
                <c:pt idx="61">
                  <c:v>61.659772668189305</c:v>
                </c:pt>
                <c:pt idx="62">
                  <c:v>59.996132712238605</c:v>
                </c:pt>
                <c:pt idx="63">
                  <c:v>68.485535789756184</c:v>
                </c:pt>
              </c:numCache>
            </c:numRef>
          </c:val>
          <c:smooth val="0"/>
        </c:ser>
        <c:dLbls>
          <c:showLegendKey val="0"/>
          <c:showVal val="0"/>
          <c:showCatName val="0"/>
          <c:showSerName val="0"/>
          <c:showPercent val="0"/>
          <c:showBubbleSize val="0"/>
        </c:dLbls>
        <c:hiLowLines>
          <c:spPr>
            <a:ln cap="flat">
              <a:round/>
            </a:ln>
          </c:spPr>
        </c:hiLowLines>
        <c:marker val="1"/>
        <c:smooth val="0"/>
        <c:axId val="80861824"/>
        <c:axId val="80875904"/>
      </c:lineChart>
      <c:catAx>
        <c:axId val="80861824"/>
        <c:scaling>
          <c:orientation val="minMax"/>
        </c:scaling>
        <c:delete val="0"/>
        <c:axPos val="b"/>
        <c:numFmt formatCode="General" sourceLinked="1"/>
        <c:majorTickMark val="out"/>
        <c:minorTickMark val="none"/>
        <c:tickLblPos val="nextTo"/>
        <c:txPr>
          <a:bodyPr/>
          <a:lstStyle/>
          <a:p>
            <a:pPr>
              <a:defRPr sz="1300">
                <a:solidFill>
                  <a:schemeClr val="bg2">
                    <a:lumMod val="10000"/>
                  </a:schemeClr>
                </a:solidFill>
              </a:defRPr>
            </a:pPr>
            <a:endParaRPr lang="en-US"/>
          </a:p>
        </c:txPr>
        <c:crossAx val="80875904"/>
        <c:crosses val="autoZero"/>
        <c:auto val="1"/>
        <c:lblAlgn val="ctr"/>
        <c:lblOffset val="100"/>
        <c:tickLblSkip val="1"/>
        <c:noMultiLvlLbl val="0"/>
      </c:catAx>
      <c:valAx>
        <c:axId val="80875904"/>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0861824"/>
        <c:crosses val="autoZero"/>
        <c:crossBetween val="between"/>
      </c:valAx>
      <c:spPr>
        <a:ln>
          <a:solidFill>
            <a:schemeClr val="tx1"/>
          </a:solidFill>
        </a:ln>
      </c:spPr>
    </c:plotArea>
    <c:legend>
      <c:legendPos val="t"/>
      <c:layout>
        <c:manualLayout>
          <c:xMode val="edge"/>
          <c:yMode val="edge"/>
          <c:x val="0.25239101393105684"/>
          <c:y val="0"/>
          <c:w val="0.55738091942425338"/>
          <c:h val="0.1278392546278116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90853794022886E-2"/>
          <c:y val="8.3635796605558269E-2"/>
          <c:w val="0.92964196107839869"/>
          <c:h val="0.56864087072322989"/>
        </c:manualLayout>
      </c:layout>
      <c:lineChart>
        <c:grouping val="standard"/>
        <c:varyColors val="0"/>
        <c:ser>
          <c:idx val="0"/>
          <c:order val="0"/>
          <c:tx>
            <c:strRef>
              <c:f>Sheet1!$B$1</c:f>
              <c:strCache>
                <c:ptCount val="1"/>
                <c:pt idx="0">
                  <c:v>Have not repeated a grade</c:v>
                </c:pt>
              </c:strCache>
            </c:strRef>
          </c:tx>
          <c:spPr>
            <a:ln>
              <a:noFill/>
            </a:ln>
          </c:spPr>
          <c:marker>
            <c:symbol val="circle"/>
            <c:size val="7"/>
            <c:spPr>
              <a:solidFill>
                <a:schemeClr val="accent6"/>
              </a:solidFill>
              <a:ln>
                <a:solidFill>
                  <a:schemeClr val="accent6">
                    <a:lumMod val="50000"/>
                  </a:schemeClr>
                </a:solidFill>
              </a:ln>
            </c:spPr>
          </c:marker>
          <c:cat>
            <c:strRef>
              <c:f>Sheet1!$A$2:$A$63</c:f>
              <c:strCache>
                <c:ptCount val="62"/>
                <c:pt idx="0">
                  <c:v>Shanghai-China</c:v>
                </c:pt>
                <c:pt idx="1">
                  <c:v>Korea</c:v>
                </c:pt>
                <c:pt idx="2">
                  <c:v>Hong Kong-China</c:v>
                </c:pt>
                <c:pt idx="3">
                  <c:v>Macao-China</c:v>
                </c:pt>
                <c:pt idx="4">
                  <c:v>Liechtenstein</c:v>
                </c:pt>
                <c:pt idx="5">
                  <c:v>Netherlands</c:v>
                </c:pt>
                <c:pt idx="6">
                  <c:v>Singapore</c:v>
                </c:pt>
                <c:pt idx="7">
                  <c:v>Switzerland</c:v>
                </c:pt>
                <c:pt idx="8">
                  <c:v>Ireland</c:v>
                </c:pt>
                <c:pt idx="9">
                  <c:v>Canada</c:v>
                </c:pt>
                <c:pt idx="10">
                  <c:v>Austria</c:v>
                </c:pt>
                <c:pt idx="11">
                  <c:v>Australia</c:v>
                </c:pt>
                <c:pt idx="12">
                  <c:v>Germany</c:v>
                </c:pt>
                <c:pt idx="13">
                  <c:v>Belgium</c:v>
                </c:pt>
                <c:pt idx="14">
                  <c:v>New Zealand</c:v>
                </c:pt>
                <c:pt idx="15">
                  <c:v>Estonia</c:v>
                </c:pt>
                <c:pt idx="16">
                  <c:v>Iceland</c:v>
                </c:pt>
                <c:pt idx="17">
                  <c:v>Luxembourg</c:v>
                </c:pt>
                <c:pt idx="18">
                  <c:v>Denmark</c:v>
                </c:pt>
                <c:pt idx="19">
                  <c:v>Croatia</c:v>
                </c:pt>
                <c:pt idx="20">
                  <c:v>Italy</c:v>
                </c:pt>
                <c:pt idx="21">
                  <c:v>Spain</c:v>
                </c:pt>
                <c:pt idx="22">
                  <c:v>Albania</c:v>
                </c:pt>
                <c:pt idx="23">
                  <c:v>United States</c:v>
                </c:pt>
                <c:pt idx="24">
                  <c:v>Chinese Taipei</c:v>
                </c:pt>
                <c:pt idx="25">
                  <c:v>Finland</c:v>
                </c:pt>
                <c:pt idx="26">
                  <c:v>OECD average</c:v>
                </c:pt>
                <c:pt idx="27">
                  <c:v>Portugal</c:v>
                </c:pt>
                <c:pt idx="28">
                  <c:v>France</c:v>
                </c:pt>
                <c:pt idx="29">
                  <c:v>Viet Nam</c:v>
                </c:pt>
                <c:pt idx="30">
                  <c:v>United Kingdom</c:v>
                </c:pt>
                <c:pt idx="31">
                  <c:v>Poland</c:v>
                </c:pt>
                <c:pt idx="32">
                  <c:v>Russian Federation</c:v>
                </c:pt>
                <c:pt idx="33">
                  <c:v>Thailand</c:v>
                </c:pt>
                <c:pt idx="34">
                  <c:v>Kazakhstan</c:v>
                </c:pt>
                <c:pt idx="35">
                  <c:v>Slovenia</c:v>
                </c:pt>
                <c:pt idx="36">
                  <c:v>Latvia</c:v>
                </c:pt>
                <c:pt idx="37">
                  <c:v>Sweden</c:v>
                </c:pt>
                <c:pt idx="38">
                  <c:v>Romania</c:v>
                </c:pt>
                <c:pt idx="39">
                  <c:v>Hungary</c:v>
                </c:pt>
                <c:pt idx="40">
                  <c:v>Israel</c:v>
                </c:pt>
                <c:pt idx="41">
                  <c:v>Czech Republic</c:v>
                </c:pt>
                <c:pt idx="42">
                  <c:v>Turkey</c:v>
                </c:pt>
                <c:pt idx="43">
                  <c:v>Lithuania</c:v>
                </c:pt>
                <c:pt idx="44">
                  <c:v>Montenegro</c:v>
                </c:pt>
                <c:pt idx="45">
                  <c:v>United Arab Emirates</c:v>
                </c:pt>
                <c:pt idx="46">
                  <c:v>Chile</c:v>
                </c:pt>
                <c:pt idx="47">
                  <c:v>Slovak Republic</c:v>
                </c:pt>
                <c:pt idx="48">
                  <c:v>Costa Rica</c:v>
                </c:pt>
                <c:pt idx="49">
                  <c:v>Mexico</c:v>
                </c:pt>
                <c:pt idx="50">
                  <c:v>Colombia</c:v>
                </c:pt>
                <c:pt idx="51">
                  <c:v>Uruguay</c:v>
                </c:pt>
                <c:pt idx="52">
                  <c:v>Qatar</c:v>
                </c:pt>
                <c:pt idx="53">
                  <c:v>Serbia</c:v>
                </c:pt>
                <c:pt idx="54">
                  <c:v>Argentina</c:v>
                </c:pt>
                <c:pt idx="55">
                  <c:v>Greece</c:v>
                </c:pt>
                <c:pt idx="56">
                  <c:v>Brazil</c:v>
                </c:pt>
                <c:pt idx="57">
                  <c:v>Indonesia</c:v>
                </c:pt>
                <c:pt idx="58">
                  <c:v>Bulgaria</c:v>
                </c:pt>
                <c:pt idx="59">
                  <c:v>Jordan</c:v>
                </c:pt>
                <c:pt idx="60">
                  <c:v>Peru</c:v>
                </c:pt>
                <c:pt idx="61">
                  <c:v>Tunisia</c:v>
                </c:pt>
              </c:strCache>
            </c:strRef>
          </c:cat>
          <c:val>
            <c:numRef>
              <c:f>Sheet1!$B$2:$B$63</c:f>
              <c:numCache>
                <c:formatCode>General</c:formatCode>
                <c:ptCount val="62"/>
                <c:pt idx="0">
                  <c:v>2.3778786440170028</c:v>
                </c:pt>
                <c:pt idx="1">
                  <c:v>8.6386111147135978</c:v>
                </c:pt>
                <c:pt idx="2">
                  <c:v>5.8236858193020327</c:v>
                </c:pt>
                <c:pt idx="3">
                  <c:v>2.9712133549401405</c:v>
                </c:pt>
                <c:pt idx="5">
                  <c:v>9.6495428253099735</c:v>
                </c:pt>
                <c:pt idx="6">
                  <c:v>7.0093133109337247</c:v>
                </c:pt>
                <c:pt idx="7">
                  <c:v>7.6168091278673478</c:v>
                </c:pt>
                <c:pt idx="8">
                  <c:v>15.161167329370844</c:v>
                </c:pt>
                <c:pt idx="9">
                  <c:v>10.94636719156277</c:v>
                </c:pt>
                <c:pt idx="10">
                  <c:v>15.904493018587443</c:v>
                </c:pt>
                <c:pt idx="11">
                  <c:v>17.570976922936214</c:v>
                </c:pt>
                <c:pt idx="12">
                  <c:v>11.055374807313948</c:v>
                </c:pt>
                <c:pt idx="13">
                  <c:v>6.792414024210621</c:v>
                </c:pt>
                <c:pt idx="14">
                  <c:v>20.763107672163787</c:v>
                </c:pt>
                <c:pt idx="15">
                  <c:v>8.9406545534116084</c:v>
                </c:pt>
                <c:pt idx="16">
                  <c:v>20.63201706549507</c:v>
                </c:pt>
                <c:pt idx="17">
                  <c:v>11.510905880023239</c:v>
                </c:pt>
                <c:pt idx="18">
                  <c:v>14.705475661175804</c:v>
                </c:pt>
                <c:pt idx="19">
                  <c:v>29.028821573541855</c:v>
                </c:pt>
                <c:pt idx="20">
                  <c:v>18.986445665925839</c:v>
                </c:pt>
                <c:pt idx="21">
                  <c:v>9.2025717761953079</c:v>
                </c:pt>
                <c:pt idx="23">
                  <c:v>20.441737783096706</c:v>
                </c:pt>
                <c:pt idx="24">
                  <c:v>12.464085962098441</c:v>
                </c:pt>
                <c:pt idx="25">
                  <c:v>9.9969098046528373</c:v>
                </c:pt>
                <c:pt idx="26">
                  <c:v>18.185660169618842</c:v>
                </c:pt>
                <c:pt idx="27">
                  <c:v>7.2160007644546402</c:v>
                </c:pt>
                <c:pt idx="28">
                  <c:v>7.9461924484536191</c:v>
                </c:pt>
                <c:pt idx="29">
                  <c:v>10.558629578411905</c:v>
                </c:pt>
                <c:pt idx="30">
                  <c:v>20.069444030013571</c:v>
                </c:pt>
                <c:pt idx="31">
                  <c:v>12.393455404844353</c:v>
                </c:pt>
                <c:pt idx="32">
                  <c:v>22.864436273533581</c:v>
                </c:pt>
                <c:pt idx="33">
                  <c:v>49.109811340418446</c:v>
                </c:pt>
                <c:pt idx="34">
                  <c:v>44.874339405385491</c:v>
                </c:pt>
                <c:pt idx="35">
                  <c:v>18.21973967031111</c:v>
                </c:pt>
                <c:pt idx="36">
                  <c:v>15.104219384667736</c:v>
                </c:pt>
                <c:pt idx="37">
                  <c:v>24.341511105656053</c:v>
                </c:pt>
                <c:pt idx="38">
                  <c:v>39.182308392933969</c:v>
                </c:pt>
                <c:pt idx="39">
                  <c:v>22.450598718652909</c:v>
                </c:pt>
                <c:pt idx="40">
                  <c:v>31.025303930345469</c:v>
                </c:pt>
                <c:pt idx="41">
                  <c:v>18.116066328803331</c:v>
                </c:pt>
                <c:pt idx="42">
                  <c:v>35.89673572860297</c:v>
                </c:pt>
                <c:pt idx="43">
                  <c:v>24.543077837959331</c:v>
                </c:pt>
                <c:pt idx="44">
                  <c:v>55.657305216761898</c:v>
                </c:pt>
                <c:pt idx="45">
                  <c:v>41.426661084840674</c:v>
                </c:pt>
                <c:pt idx="46">
                  <c:v>41.095074015210088</c:v>
                </c:pt>
                <c:pt idx="47">
                  <c:v>22.599698795233405</c:v>
                </c:pt>
                <c:pt idx="48">
                  <c:v>47.921335916292719</c:v>
                </c:pt>
                <c:pt idx="49">
                  <c:v>49.000797998683701</c:v>
                </c:pt>
                <c:pt idx="50">
                  <c:v>65.451843135572815</c:v>
                </c:pt>
                <c:pt idx="51">
                  <c:v>36.770670539009998</c:v>
                </c:pt>
                <c:pt idx="52">
                  <c:v>66.466564407372957</c:v>
                </c:pt>
                <c:pt idx="53">
                  <c:v>37.388274800572049</c:v>
                </c:pt>
                <c:pt idx="54">
                  <c:v>53.835485879476721</c:v>
                </c:pt>
                <c:pt idx="55">
                  <c:v>33.054924264524765</c:v>
                </c:pt>
                <c:pt idx="56">
                  <c:v>55.880345309628893</c:v>
                </c:pt>
                <c:pt idx="57">
                  <c:v>72.968331979133453</c:v>
                </c:pt>
                <c:pt idx="58">
                  <c:v>40.563340863197261</c:v>
                </c:pt>
                <c:pt idx="59">
                  <c:v>65.609419355241911</c:v>
                </c:pt>
                <c:pt idx="60">
                  <c:v>67.429379479478925</c:v>
                </c:pt>
                <c:pt idx="61">
                  <c:v>50.958198782017298</c:v>
                </c:pt>
              </c:numCache>
            </c:numRef>
          </c:val>
          <c:smooth val="0"/>
        </c:ser>
        <c:ser>
          <c:idx val="1"/>
          <c:order val="1"/>
          <c:tx>
            <c:strRef>
              <c:f>Sheet1!$C$1</c:f>
              <c:strCache>
                <c:ptCount val="1"/>
                <c:pt idx="0">
                  <c:v>Have not repeated a grade NS</c:v>
                </c:pt>
              </c:strCache>
            </c:strRef>
          </c:tx>
          <c:spPr>
            <a:ln>
              <a:noFill/>
            </a:ln>
          </c:spPr>
          <c:marker>
            <c:symbol val="circle"/>
            <c:size val="7"/>
            <c:spPr>
              <a:solidFill>
                <a:schemeClr val="accent6">
                  <a:lumMod val="40000"/>
                  <a:lumOff val="60000"/>
                </a:schemeClr>
              </a:solidFill>
              <a:ln>
                <a:solidFill>
                  <a:schemeClr val="accent6"/>
                </a:solidFill>
              </a:ln>
            </c:spPr>
          </c:marker>
          <c:cat>
            <c:strRef>
              <c:f>Sheet1!$A$2:$A$63</c:f>
              <c:strCache>
                <c:ptCount val="62"/>
                <c:pt idx="0">
                  <c:v>Shanghai-China</c:v>
                </c:pt>
                <c:pt idx="1">
                  <c:v>Korea</c:v>
                </c:pt>
                <c:pt idx="2">
                  <c:v>Hong Kong-China</c:v>
                </c:pt>
                <c:pt idx="3">
                  <c:v>Macao-China</c:v>
                </c:pt>
                <c:pt idx="4">
                  <c:v>Liechtenstein</c:v>
                </c:pt>
                <c:pt idx="5">
                  <c:v>Netherlands</c:v>
                </c:pt>
                <c:pt idx="6">
                  <c:v>Singapore</c:v>
                </c:pt>
                <c:pt idx="7">
                  <c:v>Switzerland</c:v>
                </c:pt>
                <c:pt idx="8">
                  <c:v>Ireland</c:v>
                </c:pt>
                <c:pt idx="9">
                  <c:v>Canada</c:v>
                </c:pt>
                <c:pt idx="10">
                  <c:v>Austria</c:v>
                </c:pt>
                <c:pt idx="11">
                  <c:v>Australia</c:v>
                </c:pt>
                <c:pt idx="12">
                  <c:v>Germany</c:v>
                </c:pt>
                <c:pt idx="13">
                  <c:v>Belgium</c:v>
                </c:pt>
                <c:pt idx="14">
                  <c:v>New Zealand</c:v>
                </c:pt>
                <c:pt idx="15">
                  <c:v>Estonia</c:v>
                </c:pt>
                <c:pt idx="16">
                  <c:v>Iceland</c:v>
                </c:pt>
                <c:pt idx="17">
                  <c:v>Luxembourg</c:v>
                </c:pt>
                <c:pt idx="18">
                  <c:v>Denmark</c:v>
                </c:pt>
                <c:pt idx="19">
                  <c:v>Croatia</c:v>
                </c:pt>
                <c:pt idx="20">
                  <c:v>Italy</c:v>
                </c:pt>
                <c:pt idx="21">
                  <c:v>Spain</c:v>
                </c:pt>
                <c:pt idx="22">
                  <c:v>Albania</c:v>
                </c:pt>
                <c:pt idx="23">
                  <c:v>United States</c:v>
                </c:pt>
                <c:pt idx="24">
                  <c:v>Chinese Taipei</c:v>
                </c:pt>
                <c:pt idx="25">
                  <c:v>Finland</c:v>
                </c:pt>
                <c:pt idx="26">
                  <c:v>OECD average</c:v>
                </c:pt>
                <c:pt idx="27">
                  <c:v>Portugal</c:v>
                </c:pt>
                <c:pt idx="28">
                  <c:v>France</c:v>
                </c:pt>
                <c:pt idx="29">
                  <c:v>Viet Nam</c:v>
                </c:pt>
                <c:pt idx="30">
                  <c:v>United Kingdom</c:v>
                </c:pt>
                <c:pt idx="31">
                  <c:v>Poland</c:v>
                </c:pt>
                <c:pt idx="32">
                  <c:v>Russian Federation</c:v>
                </c:pt>
                <c:pt idx="33">
                  <c:v>Thailand</c:v>
                </c:pt>
                <c:pt idx="34">
                  <c:v>Kazakhstan</c:v>
                </c:pt>
                <c:pt idx="35">
                  <c:v>Slovenia</c:v>
                </c:pt>
                <c:pt idx="36">
                  <c:v>Latvia</c:v>
                </c:pt>
                <c:pt idx="37">
                  <c:v>Sweden</c:v>
                </c:pt>
                <c:pt idx="38">
                  <c:v>Romania</c:v>
                </c:pt>
                <c:pt idx="39">
                  <c:v>Hungary</c:v>
                </c:pt>
                <c:pt idx="40">
                  <c:v>Israel</c:v>
                </c:pt>
                <c:pt idx="41">
                  <c:v>Czech Republic</c:v>
                </c:pt>
                <c:pt idx="42">
                  <c:v>Turkey</c:v>
                </c:pt>
                <c:pt idx="43">
                  <c:v>Lithuania</c:v>
                </c:pt>
                <c:pt idx="44">
                  <c:v>Montenegro</c:v>
                </c:pt>
                <c:pt idx="45">
                  <c:v>United Arab Emirates</c:v>
                </c:pt>
                <c:pt idx="46">
                  <c:v>Chile</c:v>
                </c:pt>
                <c:pt idx="47">
                  <c:v>Slovak Republic</c:v>
                </c:pt>
                <c:pt idx="48">
                  <c:v>Costa Rica</c:v>
                </c:pt>
                <c:pt idx="49">
                  <c:v>Mexico</c:v>
                </c:pt>
                <c:pt idx="50">
                  <c:v>Colombia</c:v>
                </c:pt>
                <c:pt idx="51">
                  <c:v>Uruguay</c:v>
                </c:pt>
                <c:pt idx="52">
                  <c:v>Qatar</c:v>
                </c:pt>
                <c:pt idx="53">
                  <c:v>Serbia</c:v>
                </c:pt>
                <c:pt idx="54">
                  <c:v>Argentina</c:v>
                </c:pt>
                <c:pt idx="55">
                  <c:v>Greece</c:v>
                </c:pt>
                <c:pt idx="56">
                  <c:v>Brazil</c:v>
                </c:pt>
                <c:pt idx="57">
                  <c:v>Indonesia</c:v>
                </c:pt>
                <c:pt idx="58">
                  <c:v>Bulgaria</c:v>
                </c:pt>
                <c:pt idx="59">
                  <c:v>Jordan</c:v>
                </c:pt>
                <c:pt idx="60">
                  <c:v>Peru</c:v>
                </c:pt>
                <c:pt idx="61">
                  <c:v>Tunisia</c:v>
                </c:pt>
              </c:strCache>
            </c:strRef>
          </c:cat>
          <c:val>
            <c:numRef>
              <c:f>Sheet1!$C$2:$C$63</c:f>
              <c:numCache>
                <c:formatCode>General</c:formatCode>
                <c:ptCount val="62"/>
                <c:pt idx="4">
                  <c:v>11.812235609007844</c:v>
                </c:pt>
                <c:pt idx="22">
                  <c:v>61.526202134000556</c:v>
                </c:pt>
              </c:numCache>
            </c:numRef>
          </c:val>
          <c:smooth val="0"/>
        </c:ser>
        <c:ser>
          <c:idx val="2"/>
          <c:order val="2"/>
          <c:tx>
            <c:strRef>
              <c:f>Sheet1!$D$1</c:f>
              <c:strCache>
                <c:ptCount val="1"/>
                <c:pt idx="0">
                  <c:v>Have repeated a grade</c:v>
                </c:pt>
              </c:strCache>
            </c:strRef>
          </c:tx>
          <c:spPr>
            <a:ln w="28575">
              <a:noFill/>
            </a:ln>
          </c:spPr>
          <c:marker>
            <c:spPr>
              <a:solidFill>
                <a:schemeClr val="accent5"/>
              </a:solidFill>
              <a:ln>
                <a:solidFill>
                  <a:schemeClr val="accent5">
                    <a:lumMod val="50000"/>
                  </a:schemeClr>
                </a:solidFill>
              </a:ln>
            </c:spPr>
          </c:marker>
          <c:cat>
            <c:strRef>
              <c:f>Sheet1!$A$2:$A$63</c:f>
              <c:strCache>
                <c:ptCount val="62"/>
                <c:pt idx="0">
                  <c:v>Shanghai-China</c:v>
                </c:pt>
                <c:pt idx="1">
                  <c:v>Korea</c:v>
                </c:pt>
                <c:pt idx="2">
                  <c:v>Hong Kong-China</c:v>
                </c:pt>
                <c:pt idx="3">
                  <c:v>Macao-China</c:v>
                </c:pt>
                <c:pt idx="4">
                  <c:v>Liechtenstein</c:v>
                </c:pt>
                <c:pt idx="5">
                  <c:v>Netherlands</c:v>
                </c:pt>
                <c:pt idx="6">
                  <c:v>Singapore</c:v>
                </c:pt>
                <c:pt idx="7">
                  <c:v>Switzerland</c:v>
                </c:pt>
                <c:pt idx="8">
                  <c:v>Ireland</c:v>
                </c:pt>
                <c:pt idx="9">
                  <c:v>Canada</c:v>
                </c:pt>
                <c:pt idx="10">
                  <c:v>Austria</c:v>
                </c:pt>
                <c:pt idx="11">
                  <c:v>Australia</c:v>
                </c:pt>
                <c:pt idx="12">
                  <c:v>Germany</c:v>
                </c:pt>
                <c:pt idx="13">
                  <c:v>Belgium</c:v>
                </c:pt>
                <c:pt idx="14">
                  <c:v>New Zealand</c:v>
                </c:pt>
                <c:pt idx="15">
                  <c:v>Estonia</c:v>
                </c:pt>
                <c:pt idx="16">
                  <c:v>Iceland</c:v>
                </c:pt>
                <c:pt idx="17">
                  <c:v>Luxembourg</c:v>
                </c:pt>
                <c:pt idx="18">
                  <c:v>Denmark</c:v>
                </c:pt>
                <c:pt idx="19">
                  <c:v>Croatia</c:v>
                </c:pt>
                <c:pt idx="20">
                  <c:v>Italy</c:v>
                </c:pt>
                <c:pt idx="21">
                  <c:v>Spain</c:v>
                </c:pt>
                <c:pt idx="22">
                  <c:v>Albania</c:v>
                </c:pt>
                <c:pt idx="23">
                  <c:v>United States</c:v>
                </c:pt>
                <c:pt idx="24">
                  <c:v>Chinese Taipei</c:v>
                </c:pt>
                <c:pt idx="25">
                  <c:v>Finland</c:v>
                </c:pt>
                <c:pt idx="26">
                  <c:v>OECD average</c:v>
                </c:pt>
                <c:pt idx="27">
                  <c:v>Portugal</c:v>
                </c:pt>
                <c:pt idx="28">
                  <c:v>France</c:v>
                </c:pt>
                <c:pt idx="29">
                  <c:v>Viet Nam</c:v>
                </c:pt>
                <c:pt idx="30">
                  <c:v>United Kingdom</c:v>
                </c:pt>
                <c:pt idx="31">
                  <c:v>Poland</c:v>
                </c:pt>
                <c:pt idx="32">
                  <c:v>Russian Federation</c:v>
                </c:pt>
                <c:pt idx="33">
                  <c:v>Thailand</c:v>
                </c:pt>
                <c:pt idx="34">
                  <c:v>Kazakhstan</c:v>
                </c:pt>
                <c:pt idx="35">
                  <c:v>Slovenia</c:v>
                </c:pt>
                <c:pt idx="36">
                  <c:v>Latvia</c:v>
                </c:pt>
                <c:pt idx="37">
                  <c:v>Sweden</c:v>
                </c:pt>
                <c:pt idx="38">
                  <c:v>Romania</c:v>
                </c:pt>
                <c:pt idx="39">
                  <c:v>Hungary</c:v>
                </c:pt>
                <c:pt idx="40">
                  <c:v>Israel</c:v>
                </c:pt>
                <c:pt idx="41">
                  <c:v>Czech Republic</c:v>
                </c:pt>
                <c:pt idx="42">
                  <c:v>Turkey</c:v>
                </c:pt>
                <c:pt idx="43">
                  <c:v>Lithuania</c:v>
                </c:pt>
                <c:pt idx="44">
                  <c:v>Montenegro</c:v>
                </c:pt>
                <c:pt idx="45">
                  <c:v>United Arab Emirates</c:v>
                </c:pt>
                <c:pt idx="46">
                  <c:v>Chile</c:v>
                </c:pt>
                <c:pt idx="47">
                  <c:v>Slovak Republic</c:v>
                </c:pt>
                <c:pt idx="48">
                  <c:v>Costa Rica</c:v>
                </c:pt>
                <c:pt idx="49">
                  <c:v>Mexico</c:v>
                </c:pt>
                <c:pt idx="50">
                  <c:v>Colombia</c:v>
                </c:pt>
                <c:pt idx="51">
                  <c:v>Uruguay</c:v>
                </c:pt>
                <c:pt idx="52">
                  <c:v>Qatar</c:v>
                </c:pt>
                <c:pt idx="53">
                  <c:v>Serbia</c:v>
                </c:pt>
                <c:pt idx="54">
                  <c:v>Argentina</c:v>
                </c:pt>
                <c:pt idx="55">
                  <c:v>Greece</c:v>
                </c:pt>
                <c:pt idx="56">
                  <c:v>Brazil</c:v>
                </c:pt>
                <c:pt idx="57">
                  <c:v>Indonesia</c:v>
                </c:pt>
                <c:pt idx="58">
                  <c:v>Bulgaria</c:v>
                </c:pt>
                <c:pt idx="59">
                  <c:v>Jordan</c:v>
                </c:pt>
                <c:pt idx="60">
                  <c:v>Peru</c:v>
                </c:pt>
                <c:pt idx="61">
                  <c:v>Tunisia</c:v>
                </c:pt>
              </c:strCache>
            </c:strRef>
          </c:cat>
          <c:val>
            <c:numRef>
              <c:f>Sheet1!$D$2:$D$63</c:f>
              <c:numCache>
                <c:formatCode>General</c:formatCode>
                <c:ptCount val="62"/>
                <c:pt idx="0">
                  <c:v>17.117242236440703</c:v>
                </c:pt>
                <c:pt idx="1">
                  <c:v>17.605461959057596</c:v>
                </c:pt>
                <c:pt idx="2">
                  <c:v>20.997734196157637</c:v>
                </c:pt>
                <c:pt idx="3">
                  <c:v>21.45002689741299</c:v>
                </c:pt>
                <c:pt idx="5">
                  <c:v>26.787419203873107</c:v>
                </c:pt>
                <c:pt idx="6">
                  <c:v>27.888583891018381</c:v>
                </c:pt>
                <c:pt idx="7">
                  <c:v>31.229714283520629</c:v>
                </c:pt>
                <c:pt idx="8">
                  <c:v>33.492603892510033</c:v>
                </c:pt>
                <c:pt idx="9">
                  <c:v>36.131995745316274</c:v>
                </c:pt>
                <c:pt idx="10">
                  <c:v>37.990626625051355</c:v>
                </c:pt>
                <c:pt idx="11">
                  <c:v>38.059694376588432</c:v>
                </c:pt>
                <c:pt idx="12">
                  <c:v>39.393640025815813</c:v>
                </c:pt>
                <c:pt idx="13">
                  <c:v>39.850528908934535</c:v>
                </c:pt>
                <c:pt idx="14">
                  <c:v>45.379527590895677</c:v>
                </c:pt>
                <c:pt idx="15">
                  <c:v>46.000031214009432</c:v>
                </c:pt>
                <c:pt idx="16">
                  <c:v>46.657067393712204</c:v>
                </c:pt>
                <c:pt idx="17">
                  <c:v>47.761218420072062</c:v>
                </c:pt>
                <c:pt idx="18">
                  <c:v>48.491108531372781</c:v>
                </c:pt>
                <c:pt idx="19">
                  <c:v>49.140077436712311</c:v>
                </c:pt>
                <c:pt idx="20">
                  <c:v>50.854654276243622</c:v>
                </c:pt>
                <c:pt idx="21">
                  <c:v>51.69182569286891</c:v>
                </c:pt>
                <c:pt idx="23">
                  <c:v>53.644033597792614</c:v>
                </c:pt>
                <c:pt idx="24">
                  <c:v>53.663537003858394</c:v>
                </c:pt>
                <c:pt idx="25">
                  <c:v>53.982616696582113</c:v>
                </c:pt>
                <c:pt idx="26">
                  <c:v>54.464965008815156</c:v>
                </c:pt>
                <c:pt idx="27">
                  <c:v>56.064677929963977</c:v>
                </c:pt>
                <c:pt idx="28">
                  <c:v>57.094531086675502</c:v>
                </c:pt>
                <c:pt idx="29">
                  <c:v>57.449368424854768</c:v>
                </c:pt>
                <c:pt idx="30">
                  <c:v>58.319138600350158</c:v>
                </c:pt>
                <c:pt idx="31">
                  <c:v>59.551404869328479</c:v>
                </c:pt>
                <c:pt idx="32">
                  <c:v>64.46475057680216</c:v>
                </c:pt>
                <c:pt idx="33">
                  <c:v>64.635503258937362</c:v>
                </c:pt>
                <c:pt idx="34">
                  <c:v>65.614899989415704</c:v>
                </c:pt>
                <c:pt idx="35">
                  <c:v>66.584553660982934</c:v>
                </c:pt>
                <c:pt idx="36">
                  <c:v>68.797209654210732</c:v>
                </c:pt>
                <c:pt idx="37">
                  <c:v>69.748512275589789</c:v>
                </c:pt>
                <c:pt idx="38">
                  <c:v>70.867365981492185</c:v>
                </c:pt>
                <c:pt idx="39">
                  <c:v>71.058410786712358</c:v>
                </c:pt>
                <c:pt idx="40">
                  <c:v>71.617486192044097</c:v>
                </c:pt>
                <c:pt idx="41">
                  <c:v>76.398157551545552</c:v>
                </c:pt>
                <c:pt idx="42">
                  <c:v>77.353608396071195</c:v>
                </c:pt>
                <c:pt idx="43">
                  <c:v>77.724564997349887</c:v>
                </c:pt>
                <c:pt idx="44">
                  <c:v>77.734107675404175</c:v>
                </c:pt>
                <c:pt idx="45">
                  <c:v>78.766360133438397</c:v>
                </c:pt>
                <c:pt idx="46">
                  <c:v>81.125570679847954</c:v>
                </c:pt>
                <c:pt idx="47">
                  <c:v>82.104469130194346</c:v>
                </c:pt>
                <c:pt idx="48">
                  <c:v>82.905121212528812</c:v>
                </c:pt>
                <c:pt idx="49">
                  <c:v>83.609851881333228</c:v>
                </c:pt>
                <c:pt idx="50">
                  <c:v>85.657801945788719</c:v>
                </c:pt>
                <c:pt idx="51">
                  <c:v>85.80924700658619</c:v>
                </c:pt>
                <c:pt idx="52">
                  <c:v>86.05890390469159</c:v>
                </c:pt>
                <c:pt idx="53">
                  <c:v>86.471162246294512</c:v>
                </c:pt>
                <c:pt idx="54">
                  <c:v>87.170170155983556</c:v>
                </c:pt>
                <c:pt idx="55">
                  <c:v>87.24473880722843</c:v>
                </c:pt>
                <c:pt idx="56">
                  <c:v>87.293627757366295</c:v>
                </c:pt>
                <c:pt idx="57">
                  <c:v>89.992810042494611</c:v>
                </c:pt>
                <c:pt idx="58">
                  <c:v>90.633592361838538</c:v>
                </c:pt>
                <c:pt idx="59">
                  <c:v>92.272489210810392</c:v>
                </c:pt>
                <c:pt idx="60">
                  <c:v>92.787242379131669</c:v>
                </c:pt>
                <c:pt idx="61">
                  <c:v>93.113895678949092</c:v>
                </c:pt>
              </c:numCache>
            </c:numRef>
          </c:val>
          <c:smooth val="0"/>
        </c:ser>
        <c:ser>
          <c:idx val="3"/>
          <c:order val="3"/>
          <c:tx>
            <c:strRef>
              <c:f>Sheet1!$E$1</c:f>
              <c:strCache>
                <c:ptCount val="1"/>
                <c:pt idx="0">
                  <c:v>Have repeated a grade NS</c:v>
                </c:pt>
              </c:strCache>
            </c:strRef>
          </c:tx>
          <c:spPr>
            <a:ln w="28575">
              <a:noFill/>
            </a:ln>
          </c:spPr>
          <c:marker>
            <c:symbol val="triangle"/>
            <c:size val="7"/>
            <c:spPr>
              <a:solidFill>
                <a:schemeClr val="accent5">
                  <a:lumMod val="20000"/>
                  <a:lumOff val="80000"/>
                </a:schemeClr>
              </a:solidFill>
              <a:ln>
                <a:solidFill>
                  <a:schemeClr val="accent5"/>
                </a:solidFill>
              </a:ln>
            </c:spPr>
          </c:marker>
          <c:cat>
            <c:strRef>
              <c:f>Sheet1!$A$2:$A$63</c:f>
              <c:strCache>
                <c:ptCount val="62"/>
                <c:pt idx="0">
                  <c:v>Shanghai-China</c:v>
                </c:pt>
                <c:pt idx="1">
                  <c:v>Korea</c:v>
                </c:pt>
                <c:pt idx="2">
                  <c:v>Hong Kong-China</c:v>
                </c:pt>
                <c:pt idx="3">
                  <c:v>Macao-China</c:v>
                </c:pt>
                <c:pt idx="4">
                  <c:v>Liechtenstein</c:v>
                </c:pt>
                <c:pt idx="5">
                  <c:v>Netherlands</c:v>
                </c:pt>
                <c:pt idx="6">
                  <c:v>Singapore</c:v>
                </c:pt>
                <c:pt idx="7">
                  <c:v>Switzerland</c:v>
                </c:pt>
                <c:pt idx="8">
                  <c:v>Ireland</c:v>
                </c:pt>
                <c:pt idx="9">
                  <c:v>Canada</c:v>
                </c:pt>
                <c:pt idx="10">
                  <c:v>Austria</c:v>
                </c:pt>
                <c:pt idx="11">
                  <c:v>Australia</c:v>
                </c:pt>
                <c:pt idx="12">
                  <c:v>Germany</c:v>
                </c:pt>
                <c:pt idx="13">
                  <c:v>Belgium</c:v>
                </c:pt>
                <c:pt idx="14">
                  <c:v>New Zealand</c:v>
                </c:pt>
                <c:pt idx="15">
                  <c:v>Estonia</c:v>
                </c:pt>
                <c:pt idx="16">
                  <c:v>Iceland</c:v>
                </c:pt>
                <c:pt idx="17">
                  <c:v>Luxembourg</c:v>
                </c:pt>
                <c:pt idx="18">
                  <c:v>Denmark</c:v>
                </c:pt>
                <c:pt idx="19">
                  <c:v>Croatia</c:v>
                </c:pt>
                <c:pt idx="20">
                  <c:v>Italy</c:v>
                </c:pt>
                <c:pt idx="21">
                  <c:v>Spain</c:v>
                </c:pt>
                <c:pt idx="22">
                  <c:v>Albania</c:v>
                </c:pt>
                <c:pt idx="23">
                  <c:v>United States</c:v>
                </c:pt>
                <c:pt idx="24">
                  <c:v>Chinese Taipei</c:v>
                </c:pt>
                <c:pt idx="25">
                  <c:v>Finland</c:v>
                </c:pt>
                <c:pt idx="26">
                  <c:v>OECD average</c:v>
                </c:pt>
                <c:pt idx="27">
                  <c:v>Portugal</c:v>
                </c:pt>
                <c:pt idx="28">
                  <c:v>France</c:v>
                </c:pt>
                <c:pt idx="29">
                  <c:v>Viet Nam</c:v>
                </c:pt>
                <c:pt idx="30">
                  <c:v>United Kingdom</c:v>
                </c:pt>
                <c:pt idx="31">
                  <c:v>Poland</c:v>
                </c:pt>
                <c:pt idx="32">
                  <c:v>Russian Federation</c:v>
                </c:pt>
                <c:pt idx="33">
                  <c:v>Thailand</c:v>
                </c:pt>
                <c:pt idx="34">
                  <c:v>Kazakhstan</c:v>
                </c:pt>
                <c:pt idx="35">
                  <c:v>Slovenia</c:v>
                </c:pt>
                <c:pt idx="36">
                  <c:v>Latvia</c:v>
                </c:pt>
                <c:pt idx="37">
                  <c:v>Sweden</c:v>
                </c:pt>
                <c:pt idx="38">
                  <c:v>Romania</c:v>
                </c:pt>
                <c:pt idx="39">
                  <c:v>Hungary</c:v>
                </c:pt>
                <c:pt idx="40">
                  <c:v>Israel</c:v>
                </c:pt>
                <c:pt idx="41">
                  <c:v>Czech Republic</c:v>
                </c:pt>
                <c:pt idx="42">
                  <c:v>Turkey</c:v>
                </c:pt>
                <c:pt idx="43">
                  <c:v>Lithuania</c:v>
                </c:pt>
                <c:pt idx="44">
                  <c:v>Montenegro</c:v>
                </c:pt>
                <c:pt idx="45">
                  <c:v>United Arab Emirates</c:v>
                </c:pt>
                <c:pt idx="46">
                  <c:v>Chile</c:v>
                </c:pt>
                <c:pt idx="47">
                  <c:v>Slovak Republic</c:v>
                </c:pt>
                <c:pt idx="48">
                  <c:v>Costa Rica</c:v>
                </c:pt>
                <c:pt idx="49">
                  <c:v>Mexico</c:v>
                </c:pt>
                <c:pt idx="50">
                  <c:v>Colombia</c:v>
                </c:pt>
                <c:pt idx="51">
                  <c:v>Uruguay</c:v>
                </c:pt>
                <c:pt idx="52">
                  <c:v>Qatar</c:v>
                </c:pt>
                <c:pt idx="53">
                  <c:v>Serbia</c:v>
                </c:pt>
                <c:pt idx="54">
                  <c:v>Argentina</c:v>
                </c:pt>
                <c:pt idx="55">
                  <c:v>Greece</c:v>
                </c:pt>
                <c:pt idx="56">
                  <c:v>Brazil</c:v>
                </c:pt>
                <c:pt idx="57">
                  <c:v>Indonesia</c:v>
                </c:pt>
                <c:pt idx="58">
                  <c:v>Bulgaria</c:v>
                </c:pt>
                <c:pt idx="59">
                  <c:v>Jordan</c:v>
                </c:pt>
                <c:pt idx="60">
                  <c:v>Peru</c:v>
                </c:pt>
                <c:pt idx="61">
                  <c:v>Tunisia</c:v>
                </c:pt>
              </c:strCache>
            </c:strRef>
          </c:cat>
          <c:val>
            <c:numRef>
              <c:f>Sheet1!$E$2:$E$63</c:f>
              <c:numCache>
                <c:formatCode>General</c:formatCode>
                <c:ptCount val="62"/>
                <c:pt idx="4">
                  <c:v>24.331899664722073</c:v>
                </c:pt>
                <c:pt idx="22">
                  <c:v>51.801715651384214</c:v>
                </c:pt>
              </c:numCache>
            </c:numRef>
          </c:val>
          <c:smooth val="0"/>
        </c:ser>
        <c:dLbls>
          <c:showLegendKey val="0"/>
          <c:showVal val="0"/>
          <c:showCatName val="0"/>
          <c:showSerName val="0"/>
          <c:showPercent val="0"/>
          <c:showBubbleSize val="0"/>
        </c:dLbls>
        <c:hiLowLines/>
        <c:marker val="1"/>
        <c:smooth val="0"/>
        <c:axId val="89135360"/>
        <c:axId val="89149440"/>
      </c:lineChart>
      <c:catAx>
        <c:axId val="89135360"/>
        <c:scaling>
          <c:orientation val="minMax"/>
        </c:scaling>
        <c:delete val="0"/>
        <c:axPos val="b"/>
        <c:numFmt formatCode="General" sourceLinked="1"/>
        <c:majorTickMark val="out"/>
        <c:minorTickMark val="none"/>
        <c:tickLblPos val="nextTo"/>
        <c:txPr>
          <a:bodyPr/>
          <a:lstStyle/>
          <a:p>
            <a:pPr>
              <a:defRPr sz="1300">
                <a:solidFill>
                  <a:schemeClr val="bg2">
                    <a:lumMod val="10000"/>
                  </a:schemeClr>
                </a:solidFill>
              </a:defRPr>
            </a:pPr>
            <a:endParaRPr lang="en-US"/>
          </a:p>
        </c:txPr>
        <c:crossAx val="89149440"/>
        <c:crosses val="autoZero"/>
        <c:auto val="1"/>
        <c:lblAlgn val="ctr"/>
        <c:lblOffset val="100"/>
        <c:tickLblSkip val="1"/>
        <c:noMultiLvlLbl val="0"/>
      </c:catAx>
      <c:valAx>
        <c:axId val="89149440"/>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9135360"/>
        <c:crosses val="autoZero"/>
        <c:crossBetween val="between"/>
      </c:valAx>
      <c:spPr>
        <a:ln>
          <a:solidFill>
            <a:schemeClr val="tx1"/>
          </a:solidFill>
        </a:ln>
      </c:spPr>
    </c:plotArea>
    <c:legend>
      <c:legendPos val="t"/>
      <c:legendEntry>
        <c:idx val="1"/>
        <c:delete val="1"/>
      </c:legendEntry>
      <c:legendEntry>
        <c:idx val="3"/>
        <c:delete val="1"/>
      </c:legendEntry>
      <c:layout>
        <c:manualLayout>
          <c:xMode val="edge"/>
          <c:yMode val="edge"/>
          <c:x val="0.11287431477803281"/>
          <c:y val="1.5365195613861746E-2"/>
          <c:w val="0.77281736085331076"/>
          <c:h val="4.7043107237773378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02479141661856E-2"/>
          <c:y val="0.10291474937793138"/>
          <c:w val="0.93079537155252334"/>
          <c:h val="0.54980904409125553"/>
        </c:manualLayout>
      </c:layout>
      <c:lineChart>
        <c:grouping val="standard"/>
        <c:varyColors val="0"/>
        <c:ser>
          <c:idx val="0"/>
          <c:order val="0"/>
          <c:tx>
            <c:strRef>
              <c:f>Sheet1!$B$1</c:f>
              <c:strCache>
                <c:ptCount val="1"/>
                <c:pt idx="0">
                  <c:v>Enrolled in a general programme</c:v>
                </c:pt>
              </c:strCache>
            </c:strRef>
          </c:tx>
          <c:spPr>
            <a:ln>
              <a:noFill/>
            </a:ln>
          </c:spPr>
          <c:marker>
            <c:symbol val="diamond"/>
            <c:size val="7"/>
            <c:spPr>
              <a:solidFill>
                <a:schemeClr val="accent6"/>
              </a:solidFill>
              <a:ln>
                <a:solidFill>
                  <a:schemeClr val="accent6">
                    <a:lumMod val="50000"/>
                  </a:schemeClr>
                </a:solidFill>
              </a:ln>
            </c:spPr>
          </c:marker>
          <c:cat>
            <c:strRef>
              <c:f>Sheet1!$A$2:$A$45</c:f>
              <c:strCache>
                <c:ptCount val="44"/>
                <c:pt idx="0">
                  <c:v>Switzerland</c:v>
                </c:pt>
                <c:pt idx="1">
                  <c:v>Shanghai-China</c:v>
                </c:pt>
                <c:pt idx="2">
                  <c:v>Macao-China</c:v>
                </c:pt>
                <c:pt idx="3">
                  <c:v>Japan</c:v>
                </c:pt>
                <c:pt idx="4">
                  <c:v>Chinese Taipei</c:v>
                </c:pt>
                <c:pt idx="5">
                  <c:v>Czech Republic</c:v>
                </c:pt>
                <c:pt idx="6">
                  <c:v>Austria</c:v>
                </c:pt>
                <c:pt idx="7">
                  <c:v>Korea</c:v>
                </c:pt>
                <c:pt idx="8">
                  <c:v>Germany</c:v>
                </c:pt>
                <c:pt idx="9">
                  <c:v>Australia</c:v>
                </c:pt>
                <c:pt idx="10">
                  <c:v>Russian Federation</c:v>
                </c:pt>
                <c:pt idx="11">
                  <c:v>Slovak Republic</c:v>
                </c:pt>
                <c:pt idx="12">
                  <c:v>Slovenia</c:v>
                </c:pt>
                <c:pt idx="13">
                  <c:v>Belgium</c:v>
                </c:pt>
                <c:pt idx="14">
                  <c:v>France</c:v>
                </c:pt>
                <c:pt idx="15">
                  <c:v>United Arab Emirates</c:v>
                </c:pt>
                <c:pt idx="16">
                  <c:v>Italy</c:v>
                </c:pt>
                <c:pt idx="17">
                  <c:v>Luxembourg</c:v>
                </c:pt>
                <c:pt idx="18">
                  <c:v>OECD average</c:v>
                </c:pt>
                <c:pt idx="19">
                  <c:v>Croatia</c:v>
                </c:pt>
                <c:pt idx="20">
                  <c:v>Mexico</c:v>
                </c:pt>
                <c:pt idx="21">
                  <c:v>Costa Rica</c:v>
                </c:pt>
                <c:pt idx="22">
                  <c:v>Serbia</c:v>
                </c:pt>
                <c:pt idx="23">
                  <c:v>Portugal</c:v>
                </c:pt>
                <c:pt idx="24">
                  <c:v>Netherlands</c:v>
                </c:pt>
                <c:pt idx="25">
                  <c:v>Chile</c:v>
                </c:pt>
                <c:pt idx="26">
                  <c:v>Kazakhstan</c:v>
                </c:pt>
                <c:pt idx="27">
                  <c:v>Bulgaria</c:v>
                </c:pt>
                <c:pt idx="28">
                  <c:v>United Kingdom</c:v>
                </c:pt>
                <c:pt idx="29">
                  <c:v>Turkey</c:v>
                </c:pt>
                <c:pt idx="30">
                  <c:v>Malaysia</c:v>
                </c:pt>
                <c:pt idx="31">
                  <c:v>Argentina</c:v>
                </c:pt>
                <c:pt idx="32">
                  <c:v>Colombia</c:v>
                </c:pt>
                <c:pt idx="33">
                  <c:v>Albania</c:v>
                </c:pt>
                <c:pt idx="34">
                  <c:v>Spain</c:v>
                </c:pt>
                <c:pt idx="35">
                  <c:v>Hungary</c:v>
                </c:pt>
                <c:pt idx="36">
                  <c:v>Lithuania</c:v>
                </c:pt>
                <c:pt idx="37">
                  <c:v>Montenegro</c:v>
                </c:pt>
                <c:pt idx="38">
                  <c:v>Indonesia</c:v>
                </c:pt>
                <c:pt idx="39">
                  <c:v>Ireland</c:v>
                </c:pt>
                <c:pt idx="40">
                  <c:v>Thailand</c:v>
                </c:pt>
                <c:pt idx="41">
                  <c:v>Greece</c:v>
                </c:pt>
                <c:pt idx="42">
                  <c:v>Uruguay</c:v>
                </c:pt>
                <c:pt idx="43">
                  <c:v>Israel</c:v>
                </c:pt>
              </c:strCache>
            </c:strRef>
          </c:cat>
          <c:val>
            <c:numRef>
              <c:f>Sheet1!$B$2:$B$45</c:f>
              <c:numCache>
                <c:formatCode>General</c:formatCode>
                <c:ptCount val="44"/>
                <c:pt idx="0">
                  <c:v>13.628381975144112</c:v>
                </c:pt>
                <c:pt idx="1">
                  <c:v>2.9999306302992252</c:v>
                </c:pt>
                <c:pt idx="3">
                  <c:v>9.1706163638575333</c:v>
                </c:pt>
                <c:pt idx="4">
                  <c:v>9.1172910182539493</c:v>
                </c:pt>
                <c:pt idx="6">
                  <c:v>14.361398831746554</c:v>
                </c:pt>
                <c:pt idx="7">
                  <c:v>6.1310355042058422</c:v>
                </c:pt>
                <c:pt idx="9">
                  <c:v>18.728908832997515</c:v>
                </c:pt>
                <c:pt idx="12">
                  <c:v>7.9758423104155929</c:v>
                </c:pt>
                <c:pt idx="13">
                  <c:v>9.1386170718066779</c:v>
                </c:pt>
                <c:pt idx="14">
                  <c:v>20.663253785271863</c:v>
                </c:pt>
                <c:pt idx="15">
                  <c:v>46.631595944563465</c:v>
                </c:pt>
                <c:pt idx="16">
                  <c:v>15.382497170077892</c:v>
                </c:pt>
                <c:pt idx="17">
                  <c:v>21.33618740072048</c:v>
                </c:pt>
                <c:pt idx="18">
                  <c:v>20.768143768848457</c:v>
                </c:pt>
                <c:pt idx="19">
                  <c:v>3.9636775520559184</c:v>
                </c:pt>
                <c:pt idx="20">
                  <c:v>57.901967230784749</c:v>
                </c:pt>
                <c:pt idx="21">
                  <c:v>61.231875139973994</c:v>
                </c:pt>
                <c:pt idx="22">
                  <c:v>14.64301732058321</c:v>
                </c:pt>
                <c:pt idx="23">
                  <c:v>20.029229299077244</c:v>
                </c:pt>
                <c:pt idx="24">
                  <c:v>4.8830863574477839</c:v>
                </c:pt>
                <c:pt idx="27">
                  <c:v>37.254073901447022</c:v>
                </c:pt>
                <c:pt idx="28">
                  <c:v>21.439042721666528</c:v>
                </c:pt>
                <c:pt idx="29">
                  <c:v>32.48570248968781</c:v>
                </c:pt>
                <c:pt idx="32">
                  <c:v>77.100592136159719</c:v>
                </c:pt>
                <c:pt idx="34">
                  <c:v>23.314603920028308</c:v>
                </c:pt>
                <c:pt idx="35">
                  <c:v>21.358061589095996</c:v>
                </c:pt>
                <c:pt idx="36">
                  <c:v>25.766080686979805</c:v>
                </c:pt>
                <c:pt idx="37">
                  <c:v>29.693730313899415</c:v>
                </c:pt>
                <c:pt idx="39">
                  <c:v>16.457007051535324</c:v>
                </c:pt>
                <c:pt idx="40">
                  <c:v>43.723089145172828</c:v>
                </c:pt>
                <c:pt idx="41">
                  <c:v>29.45903827873164</c:v>
                </c:pt>
                <c:pt idx="42">
                  <c:v>55.156706924567288</c:v>
                </c:pt>
                <c:pt idx="43">
                  <c:v>31.675690443849625</c:v>
                </c:pt>
              </c:numCache>
            </c:numRef>
          </c:val>
          <c:smooth val="0"/>
        </c:ser>
        <c:ser>
          <c:idx val="1"/>
          <c:order val="1"/>
          <c:tx>
            <c:strRef>
              <c:f>Sheet1!$C$1</c:f>
              <c:strCache>
                <c:ptCount val="1"/>
                <c:pt idx="0">
                  <c:v>Enrolled in a general programme NS</c:v>
                </c:pt>
              </c:strCache>
            </c:strRef>
          </c:tx>
          <c:spPr>
            <a:ln>
              <a:noFill/>
            </a:ln>
          </c:spPr>
          <c:marker>
            <c:symbol val="diamond"/>
            <c:size val="7"/>
            <c:spPr>
              <a:solidFill>
                <a:schemeClr val="accent6">
                  <a:lumMod val="40000"/>
                  <a:lumOff val="60000"/>
                </a:schemeClr>
              </a:solidFill>
              <a:ln>
                <a:solidFill>
                  <a:schemeClr val="accent6">
                    <a:lumMod val="75000"/>
                  </a:schemeClr>
                </a:solidFill>
              </a:ln>
            </c:spPr>
          </c:marker>
          <c:cat>
            <c:strRef>
              <c:f>Sheet1!$A$2:$A$45</c:f>
              <c:strCache>
                <c:ptCount val="44"/>
                <c:pt idx="0">
                  <c:v>Switzerland</c:v>
                </c:pt>
                <c:pt idx="1">
                  <c:v>Shanghai-China</c:v>
                </c:pt>
                <c:pt idx="2">
                  <c:v>Macao-China</c:v>
                </c:pt>
                <c:pt idx="3">
                  <c:v>Japan</c:v>
                </c:pt>
                <c:pt idx="4">
                  <c:v>Chinese Taipei</c:v>
                </c:pt>
                <c:pt idx="5">
                  <c:v>Czech Republic</c:v>
                </c:pt>
                <c:pt idx="6">
                  <c:v>Austria</c:v>
                </c:pt>
                <c:pt idx="7">
                  <c:v>Korea</c:v>
                </c:pt>
                <c:pt idx="8">
                  <c:v>Germany</c:v>
                </c:pt>
                <c:pt idx="9">
                  <c:v>Australia</c:v>
                </c:pt>
                <c:pt idx="10">
                  <c:v>Russian Federation</c:v>
                </c:pt>
                <c:pt idx="11">
                  <c:v>Slovak Republic</c:v>
                </c:pt>
                <c:pt idx="12">
                  <c:v>Slovenia</c:v>
                </c:pt>
                <c:pt idx="13">
                  <c:v>Belgium</c:v>
                </c:pt>
                <c:pt idx="14">
                  <c:v>France</c:v>
                </c:pt>
                <c:pt idx="15">
                  <c:v>United Arab Emirates</c:v>
                </c:pt>
                <c:pt idx="16">
                  <c:v>Italy</c:v>
                </c:pt>
                <c:pt idx="17">
                  <c:v>Luxembourg</c:v>
                </c:pt>
                <c:pt idx="18">
                  <c:v>OECD average</c:v>
                </c:pt>
                <c:pt idx="19">
                  <c:v>Croatia</c:v>
                </c:pt>
                <c:pt idx="20">
                  <c:v>Mexico</c:v>
                </c:pt>
                <c:pt idx="21">
                  <c:v>Costa Rica</c:v>
                </c:pt>
                <c:pt idx="22">
                  <c:v>Serbia</c:v>
                </c:pt>
                <c:pt idx="23">
                  <c:v>Portugal</c:v>
                </c:pt>
                <c:pt idx="24">
                  <c:v>Netherlands</c:v>
                </c:pt>
                <c:pt idx="25">
                  <c:v>Chile</c:v>
                </c:pt>
                <c:pt idx="26">
                  <c:v>Kazakhstan</c:v>
                </c:pt>
                <c:pt idx="27">
                  <c:v>Bulgaria</c:v>
                </c:pt>
                <c:pt idx="28">
                  <c:v>United Kingdom</c:v>
                </c:pt>
                <c:pt idx="29">
                  <c:v>Turkey</c:v>
                </c:pt>
                <c:pt idx="30">
                  <c:v>Malaysia</c:v>
                </c:pt>
                <c:pt idx="31">
                  <c:v>Argentina</c:v>
                </c:pt>
                <c:pt idx="32">
                  <c:v>Colombia</c:v>
                </c:pt>
                <c:pt idx="33">
                  <c:v>Albania</c:v>
                </c:pt>
                <c:pt idx="34">
                  <c:v>Spain</c:v>
                </c:pt>
                <c:pt idx="35">
                  <c:v>Hungary</c:v>
                </c:pt>
                <c:pt idx="36">
                  <c:v>Lithuania</c:v>
                </c:pt>
                <c:pt idx="37">
                  <c:v>Montenegro</c:v>
                </c:pt>
                <c:pt idx="38">
                  <c:v>Indonesia</c:v>
                </c:pt>
                <c:pt idx="39">
                  <c:v>Ireland</c:v>
                </c:pt>
                <c:pt idx="40">
                  <c:v>Thailand</c:v>
                </c:pt>
                <c:pt idx="41">
                  <c:v>Greece</c:v>
                </c:pt>
                <c:pt idx="42">
                  <c:v>Uruguay</c:v>
                </c:pt>
                <c:pt idx="43">
                  <c:v>Israel</c:v>
                </c:pt>
              </c:strCache>
            </c:strRef>
          </c:cat>
          <c:val>
            <c:numRef>
              <c:f>Sheet1!$C$2:$C$45</c:f>
              <c:numCache>
                <c:formatCode>General</c:formatCode>
                <c:ptCount val="44"/>
                <c:pt idx="2">
                  <c:v>10.795744028910693</c:v>
                </c:pt>
                <c:pt idx="5">
                  <c:v>21.236191864963008</c:v>
                </c:pt>
                <c:pt idx="8">
                  <c:v>17.656023187839818</c:v>
                </c:pt>
                <c:pt idx="10">
                  <c:v>23.723362641311294</c:v>
                </c:pt>
                <c:pt idx="11">
                  <c:v>25.846636633946169</c:v>
                </c:pt>
                <c:pt idx="25">
                  <c:v>51.599521877184422</c:v>
                </c:pt>
                <c:pt idx="26">
                  <c:v>44.600471566205286</c:v>
                </c:pt>
                <c:pt idx="30">
                  <c:v>50.736533122948224</c:v>
                </c:pt>
                <c:pt idx="31">
                  <c:v>66.999555320901436</c:v>
                </c:pt>
                <c:pt idx="33">
                  <c:v>60.321552352199461</c:v>
                </c:pt>
                <c:pt idx="38">
                  <c:v>76.844447197531736</c:v>
                </c:pt>
              </c:numCache>
            </c:numRef>
          </c:val>
          <c:smooth val="0"/>
        </c:ser>
        <c:ser>
          <c:idx val="2"/>
          <c:order val="2"/>
          <c:tx>
            <c:strRef>
              <c:f>Sheet1!$D$1</c:f>
              <c:strCache>
                <c:ptCount val="1"/>
                <c:pt idx="0">
                  <c:v>Enrolled in a vocational programme</c:v>
                </c:pt>
              </c:strCache>
            </c:strRef>
          </c:tx>
          <c:spPr>
            <a:ln w="28575">
              <a:noFill/>
            </a:ln>
          </c:spPr>
          <c:marker>
            <c:symbol val="triangle"/>
            <c:size val="7"/>
            <c:spPr>
              <a:solidFill>
                <a:schemeClr val="accent5"/>
              </a:solidFill>
              <a:ln>
                <a:solidFill>
                  <a:schemeClr val="accent5">
                    <a:lumMod val="50000"/>
                  </a:schemeClr>
                </a:solidFill>
              </a:ln>
            </c:spPr>
          </c:marker>
          <c:cat>
            <c:strRef>
              <c:f>Sheet1!$A$2:$A$45</c:f>
              <c:strCache>
                <c:ptCount val="44"/>
                <c:pt idx="0">
                  <c:v>Switzerland</c:v>
                </c:pt>
                <c:pt idx="1">
                  <c:v>Shanghai-China</c:v>
                </c:pt>
                <c:pt idx="2">
                  <c:v>Macao-China</c:v>
                </c:pt>
                <c:pt idx="3">
                  <c:v>Japan</c:v>
                </c:pt>
                <c:pt idx="4">
                  <c:v>Chinese Taipei</c:v>
                </c:pt>
                <c:pt idx="5">
                  <c:v>Czech Republic</c:v>
                </c:pt>
                <c:pt idx="6">
                  <c:v>Austria</c:v>
                </c:pt>
                <c:pt idx="7">
                  <c:v>Korea</c:v>
                </c:pt>
                <c:pt idx="8">
                  <c:v>Germany</c:v>
                </c:pt>
                <c:pt idx="9">
                  <c:v>Australia</c:v>
                </c:pt>
                <c:pt idx="10">
                  <c:v>Russian Federation</c:v>
                </c:pt>
                <c:pt idx="11">
                  <c:v>Slovak Republic</c:v>
                </c:pt>
                <c:pt idx="12">
                  <c:v>Slovenia</c:v>
                </c:pt>
                <c:pt idx="13">
                  <c:v>Belgium</c:v>
                </c:pt>
                <c:pt idx="14">
                  <c:v>France</c:v>
                </c:pt>
                <c:pt idx="15">
                  <c:v>United Arab Emirates</c:v>
                </c:pt>
                <c:pt idx="16">
                  <c:v>Italy</c:v>
                </c:pt>
                <c:pt idx="17">
                  <c:v>Luxembourg</c:v>
                </c:pt>
                <c:pt idx="18">
                  <c:v>OECD average</c:v>
                </c:pt>
                <c:pt idx="19">
                  <c:v>Croatia</c:v>
                </c:pt>
                <c:pt idx="20">
                  <c:v>Mexico</c:v>
                </c:pt>
                <c:pt idx="21">
                  <c:v>Costa Rica</c:v>
                </c:pt>
                <c:pt idx="22">
                  <c:v>Serbia</c:v>
                </c:pt>
                <c:pt idx="23">
                  <c:v>Portugal</c:v>
                </c:pt>
                <c:pt idx="24">
                  <c:v>Netherlands</c:v>
                </c:pt>
                <c:pt idx="25">
                  <c:v>Chile</c:v>
                </c:pt>
                <c:pt idx="26">
                  <c:v>Kazakhstan</c:v>
                </c:pt>
                <c:pt idx="27">
                  <c:v>Bulgaria</c:v>
                </c:pt>
                <c:pt idx="28">
                  <c:v>United Kingdom</c:v>
                </c:pt>
                <c:pt idx="29">
                  <c:v>Turkey</c:v>
                </c:pt>
                <c:pt idx="30">
                  <c:v>Malaysia</c:v>
                </c:pt>
                <c:pt idx="31">
                  <c:v>Argentina</c:v>
                </c:pt>
                <c:pt idx="32">
                  <c:v>Colombia</c:v>
                </c:pt>
                <c:pt idx="33">
                  <c:v>Albania</c:v>
                </c:pt>
                <c:pt idx="34">
                  <c:v>Spain</c:v>
                </c:pt>
                <c:pt idx="35">
                  <c:v>Hungary</c:v>
                </c:pt>
                <c:pt idx="36">
                  <c:v>Lithuania</c:v>
                </c:pt>
                <c:pt idx="37">
                  <c:v>Montenegro</c:v>
                </c:pt>
                <c:pt idx="38">
                  <c:v>Indonesia</c:v>
                </c:pt>
                <c:pt idx="39">
                  <c:v>Ireland</c:v>
                </c:pt>
                <c:pt idx="40">
                  <c:v>Thailand</c:v>
                </c:pt>
                <c:pt idx="41">
                  <c:v>Greece</c:v>
                </c:pt>
                <c:pt idx="42">
                  <c:v>Uruguay</c:v>
                </c:pt>
                <c:pt idx="43">
                  <c:v>Israel</c:v>
                </c:pt>
              </c:strCache>
            </c:strRef>
          </c:cat>
          <c:val>
            <c:numRef>
              <c:f>Sheet1!$D$2:$D$45</c:f>
              <c:numCache>
                <c:formatCode>General</c:formatCode>
                <c:ptCount val="44"/>
                <c:pt idx="0">
                  <c:v>2.5817621993524629</c:v>
                </c:pt>
                <c:pt idx="1">
                  <c:v>6.7367926823823865</c:v>
                </c:pt>
                <c:pt idx="3">
                  <c:v>17.002651373558948</c:v>
                </c:pt>
                <c:pt idx="4">
                  <c:v>19.899538669318801</c:v>
                </c:pt>
                <c:pt idx="6">
                  <c:v>20.556370361562955</c:v>
                </c:pt>
                <c:pt idx="7">
                  <c:v>21.238009921026087</c:v>
                </c:pt>
                <c:pt idx="9">
                  <c:v>26.953389897600029</c:v>
                </c:pt>
                <c:pt idx="12">
                  <c:v>30.757487748536775</c:v>
                </c:pt>
                <c:pt idx="13">
                  <c:v>31.44186310247937</c:v>
                </c:pt>
                <c:pt idx="14">
                  <c:v>31.733861541003279</c:v>
                </c:pt>
                <c:pt idx="15">
                  <c:v>33.936290745621818</c:v>
                </c:pt>
                <c:pt idx="16">
                  <c:v>34.120816323522575</c:v>
                </c:pt>
                <c:pt idx="17">
                  <c:v>35.349745951477693</c:v>
                </c:pt>
                <c:pt idx="18">
                  <c:v>40.623043341925957</c:v>
                </c:pt>
                <c:pt idx="19">
                  <c:v>40.943859279646723</c:v>
                </c:pt>
                <c:pt idx="20">
                  <c:v>45.220398375005345</c:v>
                </c:pt>
                <c:pt idx="21">
                  <c:v>46.251058277103056</c:v>
                </c:pt>
                <c:pt idx="22">
                  <c:v>47.250595796484248</c:v>
                </c:pt>
                <c:pt idx="23">
                  <c:v>49.312629749468925</c:v>
                </c:pt>
                <c:pt idx="24">
                  <c:v>49.494017885569377</c:v>
                </c:pt>
                <c:pt idx="27">
                  <c:v>53.19261563346069</c:v>
                </c:pt>
                <c:pt idx="28">
                  <c:v>55.021562261423995</c:v>
                </c:pt>
                <c:pt idx="29">
                  <c:v>57.385583921036918</c:v>
                </c:pt>
                <c:pt idx="32">
                  <c:v>64.084551204746091</c:v>
                </c:pt>
                <c:pt idx="34">
                  <c:v>64.583323253748489</c:v>
                </c:pt>
                <c:pt idx="35">
                  <c:v>68.305646803997746</c:v>
                </c:pt>
                <c:pt idx="36">
                  <c:v>70.100254386328899</c:v>
                </c:pt>
                <c:pt idx="37">
                  <c:v>70.509023870066969</c:v>
                </c:pt>
                <c:pt idx="39">
                  <c:v>71.270277032504197</c:v>
                </c:pt>
                <c:pt idx="40">
                  <c:v>74.339264383724327</c:v>
                </c:pt>
                <c:pt idx="41">
                  <c:v>75.710948054034731</c:v>
                </c:pt>
                <c:pt idx="42">
                  <c:v>78.398801964822383</c:v>
                </c:pt>
                <c:pt idx="43">
                  <c:v>91.472026252278866</c:v>
                </c:pt>
              </c:numCache>
            </c:numRef>
          </c:val>
          <c:smooth val="0"/>
        </c:ser>
        <c:ser>
          <c:idx val="3"/>
          <c:order val="3"/>
          <c:tx>
            <c:strRef>
              <c:f>Sheet1!$E$1</c:f>
              <c:strCache>
                <c:ptCount val="1"/>
                <c:pt idx="0">
                  <c:v>Enrolled in a vocational programme NS</c:v>
                </c:pt>
              </c:strCache>
            </c:strRef>
          </c:tx>
          <c:spPr>
            <a:ln w="28575">
              <a:noFill/>
            </a:ln>
          </c:spPr>
          <c:marker>
            <c:symbol val="triangle"/>
            <c:size val="7"/>
            <c:spPr>
              <a:solidFill>
                <a:srgbClr val="BFEFCC"/>
              </a:solidFill>
              <a:ln>
                <a:solidFill>
                  <a:schemeClr val="accent5"/>
                </a:solidFill>
              </a:ln>
            </c:spPr>
          </c:marker>
          <c:cat>
            <c:strRef>
              <c:f>Sheet1!$A$2:$A$45</c:f>
              <c:strCache>
                <c:ptCount val="44"/>
                <c:pt idx="0">
                  <c:v>Switzerland</c:v>
                </c:pt>
                <c:pt idx="1">
                  <c:v>Shanghai-China</c:v>
                </c:pt>
                <c:pt idx="2">
                  <c:v>Macao-China</c:v>
                </c:pt>
                <c:pt idx="3">
                  <c:v>Japan</c:v>
                </c:pt>
                <c:pt idx="4">
                  <c:v>Chinese Taipei</c:v>
                </c:pt>
                <c:pt idx="5">
                  <c:v>Czech Republic</c:v>
                </c:pt>
                <c:pt idx="6">
                  <c:v>Austria</c:v>
                </c:pt>
                <c:pt idx="7">
                  <c:v>Korea</c:v>
                </c:pt>
                <c:pt idx="8">
                  <c:v>Germany</c:v>
                </c:pt>
                <c:pt idx="9">
                  <c:v>Australia</c:v>
                </c:pt>
                <c:pt idx="10">
                  <c:v>Russian Federation</c:v>
                </c:pt>
                <c:pt idx="11">
                  <c:v>Slovak Republic</c:v>
                </c:pt>
                <c:pt idx="12">
                  <c:v>Slovenia</c:v>
                </c:pt>
                <c:pt idx="13">
                  <c:v>Belgium</c:v>
                </c:pt>
                <c:pt idx="14">
                  <c:v>France</c:v>
                </c:pt>
                <c:pt idx="15">
                  <c:v>United Arab Emirates</c:v>
                </c:pt>
                <c:pt idx="16">
                  <c:v>Italy</c:v>
                </c:pt>
                <c:pt idx="17">
                  <c:v>Luxembourg</c:v>
                </c:pt>
                <c:pt idx="18">
                  <c:v>OECD average</c:v>
                </c:pt>
                <c:pt idx="19">
                  <c:v>Croatia</c:v>
                </c:pt>
                <c:pt idx="20">
                  <c:v>Mexico</c:v>
                </c:pt>
                <c:pt idx="21">
                  <c:v>Costa Rica</c:v>
                </c:pt>
                <c:pt idx="22">
                  <c:v>Serbia</c:v>
                </c:pt>
                <c:pt idx="23">
                  <c:v>Portugal</c:v>
                </c:pt>
                <c:pt idx="24">
                  <c:v>Netherlands</c:v>
                </c:pt>
                <c:pt idx="25">
                  <c:v>Chile</c:v>
                </c:pt>
                <c:pt idx="26">
                  <c:v>Kazakhstan</c:v>
                </c:pt>
                <c:pt idx="27">
                  <c:v>Bulgaria</c:v>
                </c:pt>
                <c:pt idx="28">
                  <c:v>United Kingdom</c:v>
                </c:pt>
                <c:pt idx="29">
                  <c:v>Turkey</c:v>
                </c:pt>
                <c:pt idx="30">
                  <c:v>Malaysia</c:v>
                </c:pt>
                <c:pt idx="31">
                  <c:v>Argentina</c:v>
                </c:pt>
                <c:pt idx="32">
                  <c:v>Colombia</c:v>
                </c:pt>
                <c:pt idx="33">
                  <c:v>Albania</c:v>
                </c:pt>
                <c:pt idx="34">
                  <c:v>Spain</c:v>
                </c:pt>
                <c:pt idx="35">
                  <c:v>Hungary</c:v>
                </c:pt>
                <c:pt idx="36">
                  <c:v>Lithuania</c:v>
                </c:pt>
                <c:pt idx="37">
                  <c:v>Montenegro</c:v>
                </c:pt>
                <c:pt idx="38">
                  <c:v>Indonesia</c:v>
                </c:pt>
                <c:pt idx="39">
                  <c:v>Ireland</c:v>
                </c:pt>
                <c:pt idx="40">
                  <c:v>Thailand</c:v>
                </c:pt>
                <c:pt idx="41">
                  <c:v>Greece</c:v>
                </c:pt>
                <c:pt idx="42">
                  <c:v>Uruguay</c:v>
                </c:pt>
                <c:pt idx="43">
                  <c:v>Israel</c:v>
                </c:pt>
              </c:strCache>
            </c:strRef>
          </c:cat>
          <c:val>
            <c:numRef>
              <c:f>Sheet1!$E$2:$E$45</c:f>
              <c:numCache>
                <c:formatCode>General</c:formatCode>
                <c:ptCount val="44"/>
                <c:pt idx="2">
                  <c:v>9.9038636709108978</c:v>
                </c:pt>
                <c:pt idx="5">
                  <c:v>20.355554722270647</c:v>
                </c:pt>
                <c:pt idx="8">
                  <c:v>21.751549578877373</c:v>
                </c:pt>
                <c:pt idx="10">
                  <c:v>29.337488115512219</c:v>
                </c:pt>
                <c:pt idx="11">
                  <c:v>30.564632488523973</c:v>
                </c:pt>
                <c:pt idx="25">
                  <c:v>49.563028284776323</c:v>
                </c:pt>
                <c:pt idx="26">
                  <c:v>52.981981040150153</c:v>
                </c:pt>
                <c:pt idx="30">
                  <c:v>58.408689435092803</c:v>
                </c:pt>
                <c:pt idx="31">
                  <c:v>63.451272423784445</c:v>
                </c:pt>
                <c:pt idx="33">
                  <c:v>64.434248569726606</c:v>
                </c:pt>
                <c:pt idx="38">
                  <c:v>71.153546997824193</c:v>
                </c:pt>
              </c:numCache>
            </c:numRef>
          </c:val>
          <c:smooth val="0"/>
        </c:ser>
        <c:dLbls>
          <c:showLegendKey val="0"/>
          <c:showVal val="0"/>
          <c:showCatName val="0"/>
          <c:showSerName val="0"/>
          <c:showPercent val="0"/>
          <c:showBubbleSize val="0"/>
        </c:dLbls>
        <c:hiLowLines/>
        <c:marker val="1"/>
        <c:smooth val="0"/>
        <c:axId val="89543040"/>
        <c:axId val="89544576"/>
      </c:lineChart>
      <c:catAx>
        <c:axId val="89543040"/>
        <c:scaling>
          <c:orientation val="minMax"/>
        </c:scaling>
        <c:delete val="0"/>
        <c:axPos val="b"/>
        <c:numFmt formatCode="General" sourceLinked="1"/>
        <c:majorTickMark val="out"/>
        <c:minorTickMark val="none"/>
        <c:tickLblPos val="nextTo"/>
        <c:txPr>
          <a:bodyPr/>
          <a:lstStyle/>
          <a:p>
            <a:pPr>
              <a:defRPr sz="1300">
                <a:solidFill>
                  <a:schemeClr val="bg2">
                    <a:lumMod val="10000"/>
                  </a:schemeClr>
                </a:solidFill>
              </a:defRPr>
            </a:pPr>
            <a:endParaRPr lang="en-US"/>
          </a:p>
        </c:txPr>
        <c:crossAx val="89544576"/>
        <c:crosses val="autoZero"/>
        <c:auto val="1"/>
        <c:lblAlgn val="ctr"/>
        <c:lblOffset val="100"/>
        <c:tickLblSkip val="1"/>
        <c:noMultiLvlLbl val="0"/>
      </c:catAx>
      <c:valAx>
        <c:axId val="89544576"/>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9543040"/>
        <c:crosses val="autoZero"/>
        <c:crossBetween val="between"/>
      </c:valAx>
      <c:spPr>
        <a:ln>
          <a:solidFill>
            <a:schemeClr val="tx1"/>
          </a:solidFill>
        </a:ln>
      </c:spPr>
    </c:plotArea>
    <c:legend>
      <c:legendPos val="t"/>
      <c:legendEntry>
        <c:idx val="1"/>
        <c:delete val="1"/>
      </c:legendEntry>
      <c:legendEntry>
        <c:idx val="3"/>
        <c:delete val="1"/>
      </c:legendEntry>
      <c:layout>
        <c:manualLayout>
          <c:xMode val="edge"/>
          <c:yMode val="edge"/>
          <c:x val="6.3793002963240891E-2"/>
          <c:y val="1.5365195613861746E-2"/>
          <c:w val="0.88542484350554851"/>
          <c:h val="5.5701052173106474E-2"/>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87420931724432E-2"/>
          <c:y val="0.15542279380925927"/>
          <c:w val="0.92416691604158674"/>
          <c:h val="0.63673057042626147"/>
        </c:manualLayout>
      </c:layout>
      <c:lineChart>
        <c:grouping val="standard"/>
        <c:varyColors val="0"/>
        <c:ser>
          <c:idx val="0"/>
          <c:order val="0"/>
          <c:tx>
            <c:strRef>
              <c:f>Sheet1!$B$1</c:f>
              <c:strCache>
                <c:ptCount val="1"/>
                <c:pt idx="0">
                  <c:v>Socio-economically advantaged student</c:v>
                </c:pt>
              </c:strCache>
            </c:strRef>
          </c:tx>
          <c:spPr>
            <a:ln>
              <a:solidFill>
                <a:schemeClr val="accent6"/>
              </a:solidFill>
            </a:ln>
          </c:spPr>
          <c:marker>
            <c:symbol val="diamond"/>
            <c:size val="8"/>
            <c:spPr>
              <a:solidFill>
                <a:schemeClr val="accent6"/>
              </a:solidFill>
              <a:ln>
                <a:solidFill>
                  <a:schemeClr val="accent6">
                    <a:lumMod val="50000"/>
                  </a:schemeClr>
                </a:solidFill>
              </a:ln>
            </c:spPr>
          </c:marker>
          <c:cat>
            <c:strRef>
              <c:f>Sheet1!$A$2:$A$11</c:f>
              <c:strCache>
                <c:ptCount val="10"/>
                <c:pt idx="0">
                  <c:v>Disadvantaged 
SES</c:v>
                </c:pt>
                <c:pt idx="1">
                  <c:v>Girl</c:v>
                </c:pt>
                <c:pt idx="2">
                  <c:v>Immigrant 
background</c:v>
                </c:pt>
                <c:pt idx="3">
                  <c:v>Different 
language</c:v>
                </c:pt>
                <c:pt idx="4">
                  <c:v>Lives 
in a 
rural area</c:v>
                </c:pt>
                <c:pt idx="5">
                  <c:v>Single-
parent</c:v>
                </c:pt>
                <c:pt idx="6">
                  <c:v>A year  or 
less of pre-
 primary</c:v>
                </c:pt>
                <c:pt idx="7">
                  <c:v>Has no 
pre-
primary</c:v>
                </c:pt>
                <c:pt idx="8">
                  <c:v>Repeated 
a grade</c:v>
                </c:pt>
                <c:pt idx="9">
                  <c:v>Vocational 
track</c:v>
                </c:pt>
              </c:strCache>
            </c:strRef>
          </c:cat>
          <c:val>
            <c:numRef>
              <c:f>Sheet1!$B$2:$B$11</c:f>
              <c:numCache>
                <c:formatCode>0.00</c:formatCode>
                <c:ptCount val="10"/>
                <c:pt idx="0">
                  <c:v>4.976868385807995</c:v>
                </c:pt>
                <c:pt idx="1">
                  <c:v>6.7427927534148333</c:v>
                </c:pt>
                <c:pt idx="2">
                  <c:v>9.5538928482470915</c:v>
                </c:pt>
                <c:pt idx="3">
                  <c:v>11.64062291605477</c:v>
                </c:pt>
                <c:pt idx="4">
                  <c:v>13.783020663606688</c:v>
                </c:pt>
                <c:pt idx="5">
                  <c:v>15.516770301352501</c:v>
                </c:pt>
                <c:pt idx="6">
                  <c:v>19.54979204960836</c:v>
                </c:pt>
                <c:pt idx="7">
                  <c:v>22.932332158993574</c:v>
                </c:pt>
                <c:pt idx="8">
                  <c:v>52.04473457889263</c:v>
                </c:pt>
                <c:pt idx="9">
                  <c:v>63.663555215263386</c:v>
                </c:pt>
              </c:numCache>
            </c:numRef>
          </c:val>
          <c:smooth val="0"/>
        </c:ser>
        <c:ser>
          <c:idx val="2"/>
          <c:order val="1"/>
          <c:tx>
            <c:strRef>
              <c:f>Sheet1!$D$1</c:f>
              <c:strCache>
                <c:ptCount val="1"/>
                <c:pt idx="0">
                  <c:v>Socio-economically disadvantaged student</c:v>
                </c:pt>
              </c:strCache>
            </c:strRef>
          </c:tx>
          <c:spPr>
            <a:ln>
              <a:solidFill>
                <a:schemeClr val="accent5"/>
              </a:solidFill>
            </a:ln>
          </c:spPr>
          <c:marker>
            <c:symbol val="triangle"/>
            <c:size val="8"/>
            <c:spPr>
              <a:solidFill>
                <a:schemeClr val="accent5"/>
              </a:solidFill>
              <a:ln>
                <a:solidFill>
                  <a:schemeClr val="accent5">
                    <a:lumMod val="50000"/>
                  </a:schemeClr>
                </a:solidFill>
              </a:ln>
            </c:spPr>
          </c:marker>
          <c:cat>
            <c:strRef>
              <c:f>Sheet1!$A$2:$A$11</c:f>
              <c:strCache>
                <c:ptCount val="10"/>
                <c:pt idx="0">
                  <c:v>Disadvantaged 
SES</c:v>
                </c:pt>
                <c:pt idx="1">
                  <c:v>Girl</c:v>
                </c:pt>
                <c:pt idx="2">
                  <c:v>Immigrant 
background</c:v>
                </c:pt>
                <c:pt idx="3">
                  <c:v>Different 
language</c:v>
                </c:pt>
                <c:pt idx="4">
                  <c:v>Lives 
in a 
rural area</c:v>
                </c:pt>
                <c:pt idx="5">
                  <c:v>Single-
parent</c:v>
                </c:pt>
                <c:pt idx="6">
                  <c:v>A year  or 
less of pre-
 primary</c:v>
                </c:pt>
                <c:pt idx="7">
                  <c:v>Has no 
pre-
primary</c:v>
                </c:pt>
                <c:pt idx="8">
                  <c:v>Repeated 
a grade</c:v>
                </c:pt>
                <c:pt idx="9">
                  <c:v>Vocational 
track</c:v>
                </c:pt>
              </c:strCache>
            </c:strRef>
          </c:cat>
          <c:val>
            <c:numRef>
              <c:f>Sheet1!$D$2:$D$11</c:f>
              <c:numCache>
                <c:formatCode>0.00</c:formatCode>
                <c:ptCount val="10"/>
                <c:pt idx="0">
                  <c:v>16.544174050965047</c:v>
                </c:pt>
                <c:pt idx="1">
                  <c:v>20.774362603737075</c:v>
                </c:pt>
                <c:pt idx="2">
                  <c:v>25.766286833920869</c:v>
                </c:pt>
                <c:pt idx="3">
                  <c:v>29.563749967433399</c:v>
                </c:pt>
                <c:pt idx="4">
                  <c:v>33.188529418973268</c:v>
                </c:pt>
                <c:pt idx="5">
                  <c:v>36.36535901919946</c:v>
                </c:pt>
                <c:pt idx="6">
                  <c:v>43.639614036179417</c:v>
                </c:pt>
                <c:pt idx="7">
                  <c:v>48.11560365531566</c:v>
                </c:pt>
                <c:pt idx="8">
                  <c:v>75.987207894027904</c:v>
                </c:pt>
                <c:pt idx="9">
                  <c:v>82.979433215458471</c:v>
                </c:pt>
              </c:numCache>
            </c:numRef>
          </c:val>
          <c:smooth val="0"/>
        </c:ser>
        <c:dLbls>
          <c:showLegendKey val="0"/>
          <c:showVal val="0"/>
          <c:showCatName val="0"/>
          <c:showSerName val="0"/>
          <c:showPercent val="0"/>
          <c:showBubbleSize val="0"/>
        </c:dLbls>
        <c:marker val="1"/>
        <c:smooth val="0"/>
        <c:axId val="89273472"/>
        <c:axId val="89275392"/>
      </c:lineChart>
      <c:catAx>
        <c:axId val="89273472"/>
        <c:scaling>
          <c:orientation val="minMax"/>
        </c:scaling>
        <c:delete val="0"/>
        <c:axPos val="b"/>
        <c:majorGridlines/>
        <c:numFmt formatCode="General" sourceLinked="0"/>
        <c:majorTickMark val="out"/>
        <c:minorTickMark val="none"/>
        <c:tickLblPos val="low"/>
        <c:txPr>
          <a:bodyPr rot="0"/>
          <a:lstStyle/>
          <a:p>
            <a:pPr>
              <a:defRPr sz="1300">
                <a:solidFill>
                  <a:srgbClr val="000000"/>
                </a:solidFill>
              </a:defRPr>
            </a:pPr>
            <a:endParaRPr lang="en-US"/>
          </a:p>
        </c:txPr>
        <c:crossAx val="89275392"/>
        <c:crosses val="autoZero"/>
        <c:auto val="1"/>
        <c:lblAlgn val="ctr"/>
        <c:lblOffset val="100"/>
        <c:tickLblSkip val="1"/>
        <c:noMultiLvlLbl val="0"/>
      </c:catAx>
      <c:valAx>
        <c:axId val="89275392"/>
        <c:scaling>
          <c:orientation val="minMax"/>
        </c:scaling>
        <c:delete val="0"/>
        <c:axPos val="l"/>
        <c:majorGridlines/>
        <c:numFmt formatCode="General" sourceLinked="0"/>
        <c:majorTickMark val="out"/>
        <c:minorTickMark val="none"/>
        <c:tickLblPos val="nextTo"/>
        <c:txPr>
          <a:bodyPr/>
          <a:lstStyle/>
          <a:p>
            <a:pPr>
              <a:defRPr sz="1200">
                <a:solidFill>
                  <a:schemeClr val="bg2">
                    <a:lumMod val="10000"/>
                  </a:schemeClr>
                </a:solidFill>
              </a:defRPr>
            </a:pPr>
            <a:endParaRPr lang="en-US"/>
          </a:p>
        </c:txPr>
        <c:crossAx val="89273472"/>
        <c:crossesAt val="1"/>
        <c:crossBetween val="between"/>
      </c:valAx>
    </c:plotArea>
    <c:legend>
      <c:legendPos val="t"/>
      <c:layout>
        <c:manualLayout>
          <c:xMode val="edge"/>
          <c:yMode val="edge"/>
          <c:x val="0.20076734305507274"/>
          <c:y val="9.3805856077596589E-3"/>
          <c:w val="0.59846531388985458"/>
          <c:h val="0.11278080523343736"/>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90853794022886E-2"/>
          <c:y val="0.14566047314533792"/>
          <c:w val="0.92964196107839869"/>
          <c:h val="0.51523179533972163"/>
        </c:manualLayout>
      </c:layout>
      <c:lineChart>
        <c:grouping val="standard"/>
        <c:varyColors val="0"/>
        <c:ser>
          <c:idx val="0"/>
          <c:order val="0"/>
          <c:tx>
            <c:strRef>
              <c:f>Sheet1!$B$1</c:f>
              <c:strCache>
                <c:ptCount val="1"/>
                <c:pt idx="0">
                  <c:v>Low performers in mathematics</c:v>
                </c:pt>
              </c:strCache>
            </c:strRef>
          </c:tx>
          <c:spPr>
            <a:ln>
              <a:noFill/>
            </a:ln>
          </c:spPr>
          <c:marker>
            <c:symbol val="circle"/>
            <c:size val="7"/>
            <c:spPr>
              <a:solidFill>
                <a:schemeClr val="accent5"/>
              </a:solidFill>
              <a:ln>
                <a:solidFill>
                  <a:schemeClr val="accent5">
                    <a:lumMod val="50000"/>
                  </a:schemeClr>
                </a:solidFill>
              </a:ln>
            </c:spPr>
          </c:marker>
          <c:cat>
            <c:strRef>
              <c:f>Sheet1!$A$2:$A$66</c:f>
              <c:strCache>
                <c:ptCount val="65"/>
                <c:pt idx="0">
                  <c:v>Liechtenstein</c:v>
                </c:pt>
                <c:pt idx="1">
                  <c:v>Shanghai-China</c:v>
                </c:pt>
                <c:pt idx="2">
                  <c:v>Iceland</c:v>
                </c:pt>
                <c:pt idx="3">
                  <c:v>Colombia</c:v>
                </c:pt>
                <c:pt idx="4">
                  <c:v>Japan</c:v>
                </c:pt>
                <c:pt idx="5">
                  <c:v>Ireland</c:v>
                </c:pt>
                <c:pt idx="6">
                  <c:v>Netherlands</c:v>
                </c:pt>
                <c:pt idx="7">
                  <c:v>Korea</c:v>
                </c:pt>
                <c:pt idx="8">
                  <c:v>Germany</c:v>
                </c:pt>
                <c:pt idx="9">
                  <c:v>Czech Republic</c:v>
                </c:pt>
                <c:pt idx="10">
                  <c:v>Chile</c:v>
                </c:pt>
                <c:pt idx="11">
                  <c:v>Hong Kong-China</c:v>
                </c:pt>
                <c:pt idx="12">
                  <c:v>Austria</c:v>
                </c:pt>
                <c:pt idx="13">
                  <c:v>Switzerland</c:v>
                </c:pt>
                <c:pt idx="14">
                  <c:v>Indonesia</c:v>
                </c:pt>
                <c:pt idx="15">
                  <c:v>Albania</c:v>
                </c:pt>
                <c:pt idx="16">
                  <c:v>Belgium</c:v>
                </c:pt>
                <c:pt idx="17">
                  <c:v>Macao-China</c:v>
                </c:pt>
                <c:pt idx="18">
                  <c:v>Sweden</c:v>
                </c:pt>
                <c:pt idx="19">
                  <c:v>Luxembourg</c:v>
                </c:pt>
                <c:pt idx="20">
                  <c:v>Norway</c:v>
                </c:pt>
                <c:pt idx="21">
                  <c:v>Slovak Republic</c:v>
                </c:pt>
                <c:pt idx="22">
                  <c:v>Hungary</c:v>
                </c:pt>
                <c:pt idx="23">
                  <c:v>Chinese Taipei</c:v>
                </c:pt>
                <c:pt idx="24">
                  <c:v>Qatar</c:v>
                </c:pt>
                <c:pt idx="25">
                  <c:v>Peru</c:v>
                </c:pt>
                <c:pt idx="26">
                  <c:v>France</c:v>
                </c:pt>
                <c:pt idx="27">
                  <c:v>Denmark</c:v>
                </c:pt>
                <c:pt idx="28">
                  <c:v>Serbia</c:v>
                </c:pt>
                <c:pt idx="29">
                  <c:v>Finland</c:v>
                </c:pt>
                <c:pt idx="30">
                  <c:v>Brazil</c:v>
                </c:pt>
                <c:pt idx="31">
                  <c:v>OECD average</c:v>
                </c:pt>
                <c:pt idx="32">
                  <c:v>Viet Nam</c:v>
                </c:pt>
                <c:pt idx="33">
                  <c:v>Thailand</c:v>
                </c:pt>
                <c:pt idx="34">
                  <c:v>Tunisia</c:v>
                </c:pt>
                <c:pt idx="35">
                  <c:v>Mexico</c:v>
                </c:pt>
                <c:pt idx="36">
                  <c:v>Kazakhstan</c:v>
                </c:pt>
                <c:pt idx="37">
                  <c:v>Croatia</c:v>
                </c:pt>
                <c:pt idx="38">
                  <c:v>Poland</c:v>
                </c:pt>
                <c:pt idx="39">
                  <c:v>Singapore</c:v>
                </c:pt>
                <c:pt idx="40">
                  <c:v>United Kingdom</c:v>
                </c:pt>
                <c:pt idx="41">
                  <c:v>United States</c:v>
                </c:pt>
                <c:pt idx="42">
                  <c:v>Uruguay</c:v>
                </c:pt>
                <c:pt idx="43">
                  <c:v>Greece</c:v>
                </c:pt>
                <c:pt idx="44">
                  <c:v>Montenegro</c:v>
                </c:pt>
                <c:pt idx="45">
                  <c:v>Slovenia</c:v>
                </c:pt>
                <c:pt idx="46">
                  <c:v>Portugal</c:v>
                </c:pt>
                <c:pt idx="47">
                  <c:v>Canada</c:v>
                </c:pt>
                <c:pt idx="48">
                  <c:v>Russian Federation</c:v>
                </c:pt>
                <c:pt idx="49">
                  <c:v>Estonia</c:v>
                </c:pt>
                <c:pt idx="50">
                  <c:v>Costa Rica</c:v>
                </c:pt>
                <c:pt idx="51">
                  <c:v>New Zealand</c:v>
                </c:pt>
                <c:pt idx="52">
                  <c:v>Israel</c:v>
                </c:pt>
                <c:pt idx="53">
                  <c:v>Malaysia</c:v>
                </c:pt>
                <c:pt idx="54">
                  <c:v>Lithuania</c:v>
                </c:pt>
                <c:pt idx="55">
                  <c:v>Bulgaria</c:v>
                </c:pt>
                <c:pt idx="56">
                  <c:v>Latvia</c:v>
                </c:pt>
                <c:pt idx="57">
                  <c:v>Spain</c:v>
                </c:pt>
                <c:pt idx="58">
                  <c:v>Romania</c:v>
                </c:pt>
                <c:pt idx="59">
                  <c:v>Australia</c:v>
                </c:pt>
                <c:pt idx="60">
                  <c:v>Jordan</c:v>
                </c:pt>
                <c:pt idx="61">
                  <c:v>United Arab Emirates</c:v>
                </c:pt>
                <c:pt idx="62">
                  <c:v>Turkey</c:v>
                </c:pt>
                <c:pt idx="63">
                  <c:v>Italy</c:v>
                </c:pt>
                <c:pt idx="64">
                  <c:v>Argentina</c:v>
                </c:pt>
              </c:strCache>
            </c:strRef>
          </c:cat>
          <c:val>
            <c:numRef>
              <c:f>Sheet1!$B$2:$B$66</c:f>
              <c:numCache>
                <c:formatCode>General</c:formatCode>
                <c:ptCount val="65"/>
                <c:pt idx="1">
                  <c:v>3.9733839999999998</c:v>
                </c:pt>
                <c:pt idx="2">
                  <c:v>4.7320390000000003</c:v>
                </c:pt>
                <c:pt idx="3">
                  <c:v>5.0104119999999996</c:v>
                </c:pt>
                <c:pt idx="4">
                  <c:v>6.1735910000000001</c:v>
                </c:pt>
                <c:pt idx="5">
                  <c:v>6.8977789999999999</c:v>
                </c:pt>
                <c:pt idx="6">
                  <c:v>7.6738369999999998</c:v>
                </c:pt>
                <c:pt idx="7">
                  <c:v>9.8967010000000002</c:v>
                </c:pt>
                <c:pt idx="8">
                  <c:v>10.000909999999999</c:v>
                </c:pt>
                <c:pt idx="9">
                  <c:v>10.016629999999999</c:v>
                </c:pt>
                <c:pt idx="10">
                  <c:v>10.93946</c:v>
                </c:pt>
                <c:pt idx="11">
                  <c:v>11.53608</c:v>
                </c:pt>
                <c:pt idx="12">
                  <c:v>12.79087</c:v>
                </c:pt>
                <c:pt idx="13">
                  <c:v>12.98583</c:v>
                </c:pt>
                <c:pt idx="14">
                  <c:v>13.511760000000001</c:v>
                </c:pt>
                <c:pt idx="16">
                  <c:v>13.72498</c:v>
                </c:pt>
                <c:pt idx="17">
                  <c:v>13.81277</c:v>
                </c:pt>
                <c:pt idx="18">
                  <c:v>13.98704</c:v>
                </c:pt>
                <c:pt idx="19">
                  <c:v>14.061360000000001</c:v>
                </c:pt>
                <c:pt idx="20">
                  <c:v>14.921010000000001</c:v>
                </c:pt>
                <c:pt idx="21">
                  <c:v>15.5084</c:v>
                </c:pt>
                <c:pt idx="22">
                  <c:v>15.56545</c:v>
                </c:pt>
                <c:pt idx="23">
                  <c:v>15.63597</c:v>
                </c:pt>
                <c:pt idx="25">
                  <c:v>16.73556</c:v>
                </c:pt>
                <c:pt idx="26">
                  <c:v>17.98451</c:v>
                </c:pt>
                <c:pt idx="27">
                  <c:v>18.883939999999999</c:v>
                </c:pt>
                <c:pt idx="28">
                  <c:v>19.624780000000001</c:v>
                </c:pt>
                <c:pt idx="29">
                  <c:v>20.384519999999998</c:v>
                </c:pt>
                <c:pt idx="30">
                  <c:v>21.287130000000001</c:v>
                </c:pt>
                <c:pt idx="31">
                  <c:v>22.578430000000001</c:v>
                </c:pt>
                <c:pt idx="32">
                  <c:v>23.778289999999998</c:v>
                </c:pt>
                <c:pt idx="33">
                  <c:v>23.874079999999999</c:v>
                </c:pt>
                <c:pt idx="34">
                  <c:v>24.037140000000001</c:v>
                </c:pt>
                <c:pt idx="35">
                  <c:v>25.19182</c:v>
                </c:pt>
                <c:pt idx="36">
                  <c:v>25.262260000000001</c:v>
                </c:pt>
                <c:pt idx="37">
                  <c:v>25.550550000000001</c:v>
                </c:pt>
                <c:pt idx="38">
                  <c:v>26.64997</c:v>
                </c:pt>
                <c:pt idx="39">
                  <c:v>26.712009999999999</c:v>
                </c:pt>
                <c:pt idx="40">
                  <c:v>27.146260000000002</c:v>
                </c:pt>
                <c:pt idx="41">
                  <c:v>27.767710000000001</c:v>
                </c:pt>
                <c:pt idx="42">
                  <c:v>28.253889999999998</c:v>
                </c:pt>
                <c:pt idx="43">
                  <c:v>28.703320000000001</c:v>
                </c:pt>
                <c:pt idx="44">
                  <c:v>29.50386</c:v>
                </c:pt>
                <c:pt idx="45">
                  <c:v>30.10154</c:v>
                </c:pt>
                <c:pt idx="46">
                  <c:v>30.374860000000002</c:v>
                </c:pt>
                <c:pt idx="47">
                  <c:v>31.56793</c:v>
                </c:pt>
                <c:pt idx="48">
                  <c:v>33.416609999999999</c:v>
                </c:pt>
                <c:pt idx="49">
                  <c:v>33.729529999999997</c:v>
                </c:pt>
                <c:pt idx="50">
                  <c:v>34.744450000000001</c:v>
                </c:pt>
                <c:pt idx="51">
                  <c:v>35.064830000000001</c:v>
                </c:pt>
                <c:pt idx="52">
                  <c:v>35.628189999999996</c:v>
                </c:pt>
                <c:pt idx="53">
                  <c:v>36.399720000000002</c:v>
                </c:pt>
                <c:pt idx="54">
                  <c:v>36.736969999999999</c:v>
                </c:pt>
                <c:pt idx="55">
                  <c:v>38.274760000000001</c:v>
                </c:pt>
                <c:pt idx="56">
                  <c:v>41.5901</c:v>
                </c:pt>
                <c:pt idx="57">
                  <c:v>42.779539999999997</c:v>
                </c:pt>
                <c:pt idx="58">
                  <c:v>43.411529999999999</c:v>
                </c:pt>
                <c:pt idx="59">
                  <c:v>44.452350000000003</c:v>
                </c:pt>
                <c:pt idx="60">
                  <c:v>47.432879999999997</c:v>
                </c:pt>
                <c:pt idx="61">
                  <c:v>47.806530000000002</c:v>
                </c:pt>
                <c:pt idx="62">
                  <c:v>51.951369999999997</c:v>
                </c:pt>
                <c:pt idx="63">
                  <c:v>59.42859</c:v>
                </c:pt>
                <c:pt idx="64">
                  <c:v>62.612220000000001</c:v>
                </c:pt>
              </c:numCache>
            </c:numRef>
          </c:val>
          <c:smooth val="0"/>
        </c:ser>
        <c:ser>
          <c:idx val="1"/>
          <c:order val="1"/>
          <c:tx>
            <c:strRef>
              <c:f>Sheet1!$C$1</c:f>
              <c:strCache>
                <c:ptCount val="1"/>
                <c:pt idx="0">
                  <c:v>Low performers NS</c:v>
                </c:pt>
              </c:strCache>
            </c:strRef>
          </c:tx>
          <c:spPr>
            <a:ln>
              <a:noFill/>
            </a:ln>
          </c:spPr>
          <c:marker>
            <c:symbol val="circle"/>
            <c:size val="7"/>
            <c:spPr>
              <a:solidFill>
                <a:schemeClr val="accent5">
                  <a:lumMod val="40000"/>
                  <a:lumOff val="60000"/>
                </a:schemeClr>
              </a:solidFill>
              <a:ln>
                <a:solidFill>
                  <a:schemeClr val="accent5"/>
                </a:solidFill>
              </a:ln>
            </c:spPr>
          </c:marker>
          <c:cat>
            <c:strRef>
              <c:f>Sheet1!$A$2:$A$66</c:f>
              <c:strCache>
                <c:ptCount val="65"/>
                <c:pt idx="0">
                  <c:v>Liechtenstein</c:v>
                </c:pt>
                <c:pt idx="1">
                  <c:v>Shanghai-China</c:v>
                </c:pt>
                <c:pt idx="2">
                  <c:v>Iceland</c:v>
                </c:pt>
                <c:pt idx="3">
                  <c:v>Colombia</c:v>
                </c:pt>
                <c:pt idx="4">
                  <c:v>Japan</c:v>
                </c:pt>
                <c:pt idx="5">
                  <c:v>Ireland</c:v>
                </c:pt>
                <c:pt idx="6">
                  <c:v>Netherlands</c:v>
                </c:pt>
                <c:pt idx="7">
                  <c:v>Korea</c:v>
                </c:pt>
                <c:pt idx="8">
                  <c:v>Germany</c:v>
                </c:pt>
                <c:pt idx="9">
                  <c:v>Czech Republic</c:v>
                </c:pt>
                <c:pt idx="10">
                  <c:v>Chile</c:v>
                </c:pt>
                <c:pt idx="11">
                  <c:v>Hong Kong-China</c:v>
                </c:pt>
                <c:pt idx="12">
                  <c:v>Austria</c:v>
                </c:pt>
                <c:pt idx="13">
                  <c:v>Switzerland</c:v>
                </c:pt>
                <c:pt idx="14">
                  <c:v>Indonesia</c:v>
                </c:pt>
                <c:pt idx="15">
                  <c:v>Albania</c:v>
                </c:pt>
                <c:pt idx="16">
                  <c:v>Belgium</c:v>
                </c:pt>
                <c:pt idx="17">
                  <c:v>Macao-China</c:v>
                </c:pt>
                <c:pt idx="18">
                  <c:v>Sweden</c:v>
                </c:pt>
                <c:pt idx="19">
                  <c:v>Luxembourg</c:v>
                </c:pt>
                <c:pt idx="20">
                  <c:v>Norway</c:v>
                </c:pt>
                <c:pt idx="21">
                  <c:v>Slovak Republic</c:v>
                </c:pt>
                <c:pt idx="22">
                  <c:v>Hungary</c:v>
                </c:pt>
                <c:pt idx="23">
                  <c:v>Chinese Taipei</c:v>
                </c:pt>
                <c:pt idx="24">
                  <c:v>Qatar</c:v>
                </c:pt>
                <c:pt idx="25">
                  <c:v>Peru</c:v>
                </c:pt>
                <c:pt idx="26">
                  <c:v>France</c:v>
                </c:pt>
                <c:pt idx="27">
                  <c:v>Denmark</c:v>
                </c:pt>
                <c:pt idx="28">
                  <c:v>Serbia</c:v>
                </c:pt>
                <c:pt idx="29">
                  <c:v>Finland</c:v>
                </c:pt>
                <c:pt idx="30">
                  <c:v>Brazil</c:v>
                </c:pt>
                <c:pt idx="31">
                  <c:v>OECD average</c:v>
                </c:pt>
                <c:pt idx="32">
                  <c:v>Viet Nam</c:v>
                </c:pt>
                <c:pt idx="33">
                  <c:v>Thailand</c:v>
                </c:pt>
                <c:pt idx="34">
                  <c:v>Tunisia</c:v>
                </c:pt>
                <c:pt idx="35">
                  <c:v>Mexico</c:v>
                </c:pt>
                <c:pt idx="36">
                  <c:v>Kazakhstan</c:v>
                </c:pt>
                <c:pt idx="37">
                  <c:v>Croatia</c:v>
                </c:pt>
                <c:pt idx="38">
                  <c:v>Poland</c:v>
                </c:pt>
                <c:pt idx="39">
                  <c:v>Singapore</c:v>
                </c:pt>
                <c:pt idx="40">
                  <c:v>United Kingdom</c:v>
                </c:pt>
                <c:pt idx="41">
                  <c:v>United States</c:v>
                </c:pt>
                <c:pt idx="42">
                  <c:v>Uruguay</c:v>
                </c:pt>
                <c:pt idx="43">
                  <c:v>Greece</c:v>
                </c:pt>
                <c:pt idx="44">
                  <c:v>Montenegro</c:v>
                </c:pt>
                <c:pt idx="45">
                  <c:v>Slovenia</c:v>
                </c:pt>
                <c:pt idx="46">
                  <c:v>Portugal</c:v>
                </c:pt>
                <c:pt idx="47">
                  <c:v>Canada</c:v>
                </c:pt>
                <c:pt idx="48">
                  <c:v>Russian Federation</c:v>
                </c:pt>
                <c:pt idx="49">
                  <c:v>Estonia</c:v>
                </c:pt>
                <c:pt idx="50">
                  <c:v>Costa Rica</c:v>
                </c:pt>
                <c:pt idx="51">
                  <c:v>New Zealand</c:v>
                </c:pt>
                <c:pt idx="52">
                  <c:v>Israel</c:v>
                </c:pt>
                <c:pt idx="53">
                  <c:v>Malaysia</c:v>
                </c:pt>
                <c:pt idx="54">
                  <c:v>Lithuania</c:v>
                </c:pt>
                <c:pt idx="55">
                  <c:v>Bulgaria</c:v>
                </c:pt>
                <c:pt idx="56">
                  <c:v>Latvia</c:v>
                </c:pt>
                <c:pt idx="57">
                  <c:v>Spain</c:v>
                </c:pt>
                <c:pt idx="58">
                  <c:v>Romania</c:v>
                </c:pt>
                <c:pt idx="59">
                  <c:v>Australia</c:v>
                </c:pt>
                <c:pt idx="60">
                  <c:v>Jordan</c:v>
                </c:pt>
                <c:pt idx="61">
                  <c:v>United Arab Emirates</c:v>
                </c:pt>
                <c:pt idx="62">
                  <c:v>Turkey</c:v>
                </c:pt>
                <c:pt idx="63">
                  <c:v>Italy</c:v>
                </c:pt>
                <c:pt idx="64">
                  <c:v>Argentina</c:v>
                </c:pt>
              </c:strCache>
            </c:strRef>
          </c:cat>
          <c:val>
            <c:numRef>
              <c:f>Sheet1!$C$2:$C$66</c:f>
              <c:numCache>
                <c:formatCode>General</c:formatCode>
                <c:ptCount val="65"/>
                <c:pt idx="0">
                  <c:v>1.5998429999999999</c:v>
                </c:pt>
                <c:pt idx="15">
                  <c:v>13.582269999999999</c:v>
                </c:pt>
                <c:pt idx="24">
                  <c:v>16.234819999999999</c:v>
                </c:pt>
              </c:numCache>
            </c:numRef>
          </c:val>
          <c:smooth val="0"/>
        </c:ser>
        <c:ser>
          <c:idx val="2"/>
          <c:order val="2"/>
          <c:tx>
            <c:strRef>
              <c:f>Sheet1!$D$1</c:f>
              <c:strCache>
                <c:ptCount val="1"/>
                <c:pt idx="0">
                  <c:v>Students scoring at or above the baseline in mathematics</c:v>
                </c:pt>
              </c:strCache>
            </c:strRef>
          </c:tx>
          <c:spPr>
            <a:ln w="28575">
              <a:noFill/>
            </a:ln>
          </c:spPr>
          <c:marker>
            <c:symbol val="triangle"/>
            <c:size val="7"/>
            <c:spPr>
              <a:solidFill>
                <a:srgbClr val="92D050"/>
              </a:solidFill>
              <a:ln>
                <a:solidFill>
                  <a:schemeClr val="accent3">
                    <a:lumMod val="50000"/>
                  </a:schemeClr>
                </a:solidFill>
              </a:ln>
            </c:spPr>
          </c:marker>
          <c:cat>
            <c:strRef>
              <c:f>Sheet1!$A$2:$A$66</c:f>
              <c:strCache>
                <c:ptCount val="65"/>
                <c:pt idx="0">
                  <c:v>Liechtenstein</c:v>
                </c:pt>
                <c:pt idx="1">
                  <c:v>Shanghai-China</c:v>
                </c:pt>
                <c:pt idx="2">
                  <c:v>Iceland</c:v>
                </c:pt>
                <c:pt idx="3">
                  <c:v>Colombia</c:v>
                </c:pt>
                <c:pt idx="4">
                  <c:v>Japan</c:v>
                </c:pt>
                <c:pt idx="5">
                  <c:v>Ireland</c:v>
                </c:pt>
                <c:pt idx="6">
                  <c:v>Netherlands</c:v>
                </c:pt>
                <c:pt idx="7">
                  <c:v>Korea</c:v>
                </c:pt>
                <c:pt idx="8">
                  <c:v>Germany</c:v>
                </c:pt>
                <c:pt idx="9">
                  <c:v>Czech Republic</c:v>
                </c:pt>
                <c:pt idx="10">
                  <c:v>Chile</c:v>
                </c:pt>
                <c:pt idx="11">
                  <c:v>Hong Kong-China</c:v>
                </c:pt>
                <c:pt idx="12">
                  <c:v>Austria</c:v>
                </c:pt>
                <c:pt idx="13">
                  <c:v>Switzerland</c:v>
                </c:pt>
                <c:pt idx="14">
                  <c:v>Indonesia</c:v>
                </c:pt>
                <c:pt idx="15">
                  <c:v>Albania</c:v>
                </c:pt>
                <c:pt idx="16">
                  <c:v>Belgium</c:v>
                </c:pt>
                <c:pt idx="17">
                  <c:v>Macao-China</c:v>
                </c:pt>
                <c:pt idx="18">
                  <c:v>Sweden</c:v>
                </c:pt>
                <c:pt idx="19">
                  <c:v>Luxembourg</c:v>
                </c:pt>
                <c:pt idx="20">
                  <c:v>Norway</c:v>
                </c:pt>
                <c:pt idx="21">
                  <c:v>Slovak Republic</c:v>
                </c:pt>
                <c:pt idx="22">
                  <c:v>Hungary</c:v>
                </c:pt>
                <c:pt idx="23">
                  <c:v>Chinese Taipei</c:v>
                </c:pt>
                <c:pt idx="24">
                  <c:v>Qatar</c:v>
                </c:pt>
                <c:pt idx="25">
                  <c:v>Peru</c:v>
                </c:pt>
                <c:pt idx="26">
                  <c:v>France</c:v>
                </c:pt>
                <c:pt idx="27">
                  <c:v>Denmark</c:v>
                </c:pt>
                <c:pt idx="28">
                  <c:v>Serbia</c:v>
                </c:pt>
                <c:pt idx="29">
                  <c:v>Finland</c:v>
                </c:pt>
                <c:pt idx="30">
                  <c:v>Brazil</c:v>
                </c:pt>
                <c:pt idx="31">
                  <c:v>OECD average</c:v>
                </c:pt>
                <c:pt idx="32">
                  <c:v>Viet Nam</c:v>
                </c:pt>
                <c:pt idx="33">
                  <c:v>Thailand</c:v>
                </c:pt>
                <c:pt idx="34">
                  <c:v>Tunisia</c:v>
                </c:pt>
                <c:pt idx="35">
                  <c:v>Mexico</c:v>
                </c:pt>
                <c:pt idx="36">
                  <c:v>Kazakhstan</c:v>
                </c:pt>
                <c:pt idx="37">
                  <c:v>Croatia</c:v>
                </c:pt>
                <c:pt idx="38">
                  <c:v>Poland</c:v>
                </c:pt>
                <c:pt idx="39">
                  <c:v>Singapore</c:v>
                </c:pt>
                <c:pt idx="40">
                  <c:v>United Kingdom</c:v>
                </c:pt>
                <c:pt idx="41">
                  <c:v>United States</c:v>
                </c:pt>
                <c:pt idx="42">
                  <c:v>Uruguay</c:v>
                </c:pt>
                <c:pt idx="43">
                  <c:v>Greece</c:v>
                </c:pt>
                <c:pt idx="44">
                  <c:v>Montenegro</c:v>
                </c:pt>
                <c:pt idx="45">
                  <c:v>Slovenia</c:v>
                </c:pt>
                <c:pt idx="46">
                  <c:v>Portugal</c:v>
                </c:pt>
                <c:pt idx="47">
                  <c:v>Canada</c:v>
                </c:pt>
                <c:pt idx="48">
                  <c:v>Russian Federation</c:v>
                </c:pt>
                <c:pt idx="49">
                  <c:v>Estonia</c:v>
                </c:pt>
                <c:pt idx="50">
                  <c:v>Costa Rica</c:v>
                </c:pt>
                <c:pt idx="51">
                  <c:v>New Zealand</c:v>
                </c:pt>
                <c:pt idx="52">
                  <c:v>Israel</c:v>
                </c:pt>
                <c:pt idx="53">
                  <c:v>Malaysia</c:v>
                </c:pt>
                <c:pt idx="54">
                  <c:v>Lithuania</c:v>
                </c:pt>
                <c:pt idx="55">
                  <c:v>Bulgaria</c:v>
                </c:pt>
                <c:pt idx="56">
                  <c:v>Latvia</c:v>
                </c:pt>
                <c:pt idx="57">
                  <c:v>Spain</c:v>
                </c:pt>
                <c:pt idx="58">
                  <c:v>Romania</c:v>
                </c:pt>
                <c:pt idx="59">
                  <c:v>Australia</c:v>
                </c:pt>
                <c:pt idx="60">
                  <c:v>Jordan</c:v>
                </c:pt>
                <c:pt idx="61">
                  <c:v>United Arab Emirates</c:v>
                </c:pt>
                <c:pt idx="62">
                  <c:v>Turkey</c:v>
                </c:pt>
                <c:pt idx="63">
                  <c:v>Italy</c:v>
                </c:pt>
                <c:pt idx="64">
                  <c:v>Argentina</c:v>
                </c:pt>
              </c:strCache>
            </c:strRef>
          </c:cat>
          <c:val>
            <c:numRef>
              <c:f>Sheet1!$D$2:$D$66</c:f>
              <c:numCache>
                <c:formatCode>General</c:formatCode>
                <c:ptCount val="65"/>
                <c:pt idx="1">
                  <c:v>0.61638166735673605</c:v>
                </c:pt>
                <c:pt idx="2">
                  <c:v>1.37346219047851</c:v>
                </c:pt>
                <c:pt idx="3">
                  <c:v>2.8583480582148741</c:v>
                </c:pt>
                <c:pt idx="4">
                  <c:v>0.99223113929782014</c:v>
                </c:pt>
                <c:pt idx="5">
                  <c:v>3.4623703183796164</c:v>
                </c:pt>
                <c:pt idx="6">
                  <c:v>1.8094679461959922</c:v>
                </c:pt>
                <c:pt idx="7">
                  <c:v>0.98255606814777185</c:v>
                </c:pt>
                <c:pt idx="8">
                  <c:v>4.1609863321779059</c:v>
                </c:pt>
                <c:pt idx="9">
                  <c:v>4.749606260341352</c:v>
                </c:pt>
                <c:pt idx="10">
                  <c:v>4.349275950077744</c:v>
                </c:pt>
                <c:pt idx="11">
                  <c:v>3.2935941655846177</c:v>
                </c:pt>
                <c:pt idx="12">
                  <c:v>6.9461210667951603</c:v>
                </c:pt>
                <c:pt idx="13">
                  <c:v>3.8239821593894745</c:v>
                </c:pt>
                <c:pt idx="14">
                  <c:v>7.2060957395463712</c:v>
                </c:pt>
                <c:pt idx="16">
                  <c:v>3.6738412280161685</c:v>
                </c:pt>
                <c:pt idx="17">
                  <c:v>3.8262913030714065</c:v>
                </c:pt>
                <c:pt idx="18">
                  <c:v>4.7591539082231407</c:v>
                </c:pt>
                <c:pt idx="19">
                  <c:v>4.8140760903765383</c:v>
                </c:pt>
                <c:pt idx="20">
                  <c:v>4.9058403621052218</c:v>
                </c:pt>
                <c:pt idx="21">
                  <c:v>7.1465453444050544</c:v>
                </c:pt>
                <c:pt idx="22">
                  <c:v>3.3946253113821561</c:v>
                </c:pt>
                <c:pt idx="23">
                  <c:v>2.679583294737812</c:v>
                </c:pt>
                <c:pt idx="25">
                  <c:v>6.8614265836488553</c:v>
                </c:pt>
                <c:pt idx="26">
                  <c:v>7.0802298035987299</c:v>
                </c:pt>
                <c:pt idx="27">
                  <c:v>7.8258301003874413</c:v>
                </c:pt>
                <c:pt idx="28">
                  <c:v>8.6785912552401747</c:v>
                </c:pt>
                <c:pt idx="29">
                  <c:v>9.0954125008686901</c:v>
                </c:pt>
                <c:pt idx="30">
                  <c:v>18.324818611505133</c:v>
                </c:pt>
                <c:pt idx="31">
                  <c:v>12.34704840811094</c:v>
                </c:pt>
                <c:pt idx="32">
                  <c:v>6.7434853434846316</c:v>
                </c:pt>
                <c:pt idx="33">
                  <c:v>12.522239704246216</c:v>
                </c:pt>
                <c:pt idx="34">
                  <c:v>13.796197075809753</c:v>
                </c:pt>
                <c:pt idx="35">
                  <c:v>15.777003179511942</c:v>
                </c:pt>
                <c:pt idx="36">
                  <c:v>15.080027032836119</c:v>
                </c:pt>
                <c:pt idx="37">
                  <c:v>7.2341321180644416</c:v>
                </c:pt>
                <c:pt idx="38">
                  <c:v>14.05414161537964</c:v>
                </c:pt>
                <c:pt idx="39">
                  <c:v>13.444707025349608</c:v>
                </c:pt>
                <c:pt idx="40">
                  <c:v>15.399177407254182</c:v>
                </c:pt>
                <c:pt idx="41">
                  <c:v>18.786559285476489</c:v>
                </c:pt>
                <c:pt idx="42">
                  <c:v>17.692533759683663</c:v>
                </c:pt>
                <c:pt idx="43">
                  <c:v>17.847143798856653</c:v>
                </c:pt>
                <c:pt idx="44">
                  <c:v>18.438497943364847</c:v>
                </c:pt>
                <c:pt idx="45">
                  <c:v>10.18623723315581</c:v>
                </c:pt>
                <c:pt idx="46">
                  <c:v>15.82297022677329</c:v>
                </c:pt>
                <c:pt idx="47">
                  <c:v>20.684609741531013</c:v>
                </c:pt>
                <c:pt idx="48">
                  <c:v>17.54038302833877</c:v>
                </c:pt>
                <c:pt idx="49">
                  <c:v>13.137678242285734</c:v>
                </c:pt>
                <c:pt idx="50">
                  <c:v>26.598374805723545</c:v>
                </c:pt>
                <c:pt idx="51">
                  <c:v>11.946050760517542</c:v>
                </c:pt>
                <c:pt idx="52">
                  <c:v>28.034537601961677</c:v>
                </c:pt>
                <c:pt idx="53">
                  <c:v>19.953197943123254</c:v>
                </c:pt>
                <c:pt idx="54">
                  <c:v>12.842489821576919</c:v>
                </c:pt>
                <c:pt idx="55">
                  <c:v>15.11779895533304</c:v>
                </c:pt>
                <c:pt idx="56">
                  <c:v>18.025334115869182</c:v>
                </c:pt>
                <c:pt idx="57">
                  <c:v>23.57206840184956</c:v>
                </c:pt>
                <c:pt idx="58">
                  <c:v>28.048957436625376</c:v>
                </c:pt>
                <c:pt idx="59">
                  <c:v>28.819888747841617</c:v>
                </c:pt>
                <c:pt idx="60">
                  <c:v>34.790761995811806</c:v>
                </c:pt>
                <c:pt idx="61">
                  <c:v>31.766722332568531</c:v>
                </c:pt>
                <c:pt idx="62">
                  <c:v>55.882706533512582</c:v>
                </c:pt>
                <c:pt idx="63">
                  <c:v>44.503259019219669</c:v>
                </c:pt>
                <c:pt idx="64">
                  <c:v>49.363551187747781</c:v>
                </c:pt>
              </c:numCache>
            </c:numRef>
          </c:val>
          <c:smooth val="0"/>
        </c:ser>
        <c:ser>
          <c:idx val="3"/>
          <c:order val="3"/>
          <c:tx>
            <c:strRef>
              <c:f>Sheet1!$E$1</c:f>
              <c:strCache>
                <c:ptCount val="1"/>
                <c:pt idx="0">
                  <c:v>At or above NS</c:v>
                </c:pt>
              </c:strCache>
            </c:strRef>
          </c:tx>
          <c:spPr>
            <a:ln w="28575">
              <a:noFill/>
            </a:ln>
          </c:spPr>
          <c:marker>
            <c:symbol val="triangle"/>
            <c:size val="7"/>
            <c:spPr>
              <a:solidFill>
                <a:schemeClr val="accent3">
                  <a:lumMod val="40000"/>
                  <a:lumOff val="60000"/>
                </a:schemeClr>
              </a:solidFill>
              <a:ln>
                <a:solidFill>
                  <a:schemeClr val="accent3"/>
                </a:solidFill>
              </a:ln>
            </c:spPr>
          </c:marker>
          <c:cat>
            <c:strRef>
              <c:f>Sheet1!$A$2:$A$66</c:f>
              <c:strCache>
                <c:ptCount val="65"/>
                <c:pt idx="0">
                  <c:v>Liechtenstein</c:v>
                </c:pt>
                <c:pt idx="1">
                  <c:v>Shanghai-China</c:v>
                </c:pt>
                <c:pt idx="2">
                  <c:v>Iceland</c:v>
                </c:pt>
                <c:pt idx="3">
                  <c:v>Colombia</c:v>
                </c:pt>
                <c:pt idx="4">
                  <c:v>Japan</c:v>
                </c:pt>
                <c:pt idx="5">
                  <c:v>Ireland</c:v>
                </c:pt>
                <c:pt idx="6">
                  <c:v>Netherlands</c:v>
                </c:pt>
                <c:pt idx="7">
                  <c:v>Korea</c:v>
                </c:pt>
                <c:pt idx="8">
                  <c:v>Germany</c:v>
                </c:pt>
                <c:pt idx="9">
                  <c:v>Czech Republic</c:v>
                </c:pt>
                <c:pt idx="10">
                  <c:v>Chile</c:v>
                </c:pt>
                <c:pt idx="11">
                  <c:v>Hong Kong-China</c:v>
                </c:pt>
                <c:pt idx="12">
                  <c:v>Austria</c:v>
                </c:pt>
                <c:pt idx="13">
                  <c:v>Switzerland</c:v>
                </c:pt>
                <c:pt idx="14">
                  <c:v>Indonesia</c:v>
                </c:pt>
                <c:pt idx="15">
                  <c:v>Albania</c:v>
                </c:pt>
                <c:pt idx="16">
                  <c:v>Belgium</c:v>
                </c:pt>
                <c:pt idx="17">
                  <c:v>Macao-China</c:v>
                </c:pt>
                <c:pt idx="18">
                  <c:v>Sweden</c:v>
                </c:pt>
                <c:pt idx="19">
                  <c:v>Luxembourg</c:v>
                </c:pt>
                <c:pt idx="20">
                  <c:v>Norway</c:v>
                </c:pt>
                <c:pt idx="21">
                  <c:v>Slovak Republic</c:v>
                </c:pt>
                <c:pt idx="22">
                  <c:v>Hungary</c:v>
                </c:pt>
                <c:pt idx="23">
                  <c:v>Chinese Taipei</c:v>
                </c:pt>
                <c:pt idx="24">
                  <c:v>Qatar</c:v>
                </c:pt>
                <c:pt idx="25">
                  <c:v>Peru</c:v>
                </c:pt>
                <c:pt idx="26">
                  <c:v>France</c:v>
                </c:pt>
                <c:pt idx="27">
                  <c:v>Denmark</c:v>
                </c:pt>
                <c:pt idx="28">
                  <c:v>Serbia</c:v>
                </c:pt>
                <c:pt idx="29">
                  <c:v>Finland</c:v>
                </c:pt>
                <c:pt idx="30">
                  <c:v>Brazil</c:v>
                </c:pt>
                <c:pt idx="31">
                  <c:v>OECD average</c:v>
                </c:pt>
                <c:pt idx="32">
                  <c:v>Viet Nam</c:v>
                </c:pt>
                <c:pt idx="33">
                  <c:v>Thailand</c:v>
                </c:pt>
                <c:pt idx="34">
                  <c:v>Tunisia</c:v>
                </c:pt>
                <c:pt idx="35">
                  <c:v>Mexico</c:v>
                </c:pt>
                <c:pt idx="36">
                  <c:v>Kazakhstan</c:v>
                </c:pt>
                <c:pt idx="37">
                  <c:v>Croatia</c:v>
                </c:pt>
                <c:pt idx="38">
                  <c:v>Poland</c:v>
                </c:pt>
                <c:pt idx="39">
                  <c:v>Singapore</c:v>
                </c:pt>
                <c:pt idx="40">
                  <c:v>United Kingdom</c:v>
                </c:pt>
                <c:pt idx="41">
                  <c:v>United States</c:v>
                </c:pt>
                <c:pt idx="42">
                  <c:v>Uruguay</c:v>
                </c:pt>
                <c:pt idx="43">
                  <c:v>Greece</c:v>
                </c:pt>
                <c:pt idx="44">
                  <c:v>Montenegro</c:v>
                </c:pt>
                <c:pt idx="45">
                  <c:v>Slovenia</c:v>
                </c:pt>
                <c:pt idx="46">
                  <c:v>Portugal</c:v>
                </c:pt>
                <c:pt idx="47">
                  <c:v>Canada</c:v>
                </c:pt>
                <c:pt idx="48">
                  <c:v>Russian Federation</c:v>
                </c:pt>
                <c:pt idx="49">
                  <c:v>Estonia</c:v>
                </c:pt>
                <c:pt idx="50">
                  <c:v>Costa Rica</c:v>
                </c:pt>
                <c:pt idx="51">
                  <c:v>New Zealand</c:v>
                </c:pt>
                <c:pt idx="52">
                  <c:v>Israel</c:v>
                </c:pt>
                <c:pt idx="53">
                  <c:v>Malaysia</c:v>
                </c:pt>
                <c:pt idx="54">
                  <c:v>Lithuania</c:v>
                </c:pt>
                <c:pt idx="55">
                  <c:v>Bulgaria</c:v>
                </c:pt>
                <c:pt idx="56">
                  <c:v>Latvia</c:v>
                </c:pt>
                <c:pt idx="57">
                  <c:v>Spain</c:v>
                </c:pt>
                <c:pt idx="58">
                  <c:v>Romania</c:v>
                </c:pt>
                <c:pt idx="59">
                  <c:v>Australia</c:v>
                </c:pt>
                <c:pt idx="60">
                  <c:v>Jordan</c:v>
                </c:pt>
                <c:pt idx="61">
                  <c:v>United Arab Emirates</c:v>
                </c:pt>
                <c:pt idx="62">
                  <c:v>Turkey</c:v>
                </c:pt>
                <c:pt idx="63">
                  <c:v>Italy</c:v>
                </c:pt>
                <c:pt idx="64">
                  <c:v>Argentina</c:v>
                </c:pt>
              </c:strCache>
            </c:strRef>
          </c:cat>
          <c:val>
            <c:numRef>
              <c:f>Sheet1!$E$2:$E$66</c:f>
              <c:numCache>
                <c:formatCode>General</c:formatCode>
                <c:ptCount val="65"/>
                <c:pt idx="0">
                  <c:v>2.0970734453796722</c:v>
                </c:pt>
                <c:pt idx="15">
                  <c:v>16.486030609249301</c:v>
                </c:pt>
                <c:pt idx="24">
                  <c:v>16.619097371023646</c:v>
                </c:pt>
              </c:numCache>
            </c:numRef>
          </c:val>
          <c:smooth val="0"/>
        </c:ser>
        <c:dLbls>
          <c:showLegendKey val="0"/>
          <c:showVal val="0"/>
          <c:showCatName val="0"/>
          <c:showSerName val="0"/>
          <c:showPercent val="0"/>
          <c:showBubbleSize val="0"/>
        </c:dLbls>
        <c:hiLowLines/>
        <c:marker val="1"/>
        <c:smooth val="0"/>
        <c:axId val="89458560"/>
        <c:axId val="89460096"/>
      </c:lineChart>
      <c:catAx>
        <c:axId val="89458560"/>
        <c:scaling>
          <c:orientation val="minMax"/>
        </c:scaling>
        <c:delete val="0"/>
        <c:axPos val="b"/>
        <c:numFmt formatCode="General" sourceLinked="1"/>
        <c:majorTickMark val="out"/>
        <c:minorTickMark val="none"/>
        <c:tickLblPos val="nextTo"/>
        <c:txPr>
          <a:bodyPr/>
          <a:lstStyle/>
          <a:p>
            <a:pPr>
              <a:defRPr sz="1200">
                <a:solidFill>
                  <a:srgbClr val="000000"/>
                </a:solidFill>
              </a:defRPr>
            </a:pPr>
            <a:endParaRPr lang="en-US"/>
          </a:p>
        </c:txPr>
        <c:crossAx val="89460096"/>
        <c:crosses val="autoZero"/>
        <c:auto val="1"/>
        <c:lblAlgn val="ctr"/>
        <c:lblOffset val="100"/>
        <c:tickLblSkip val="1"/>
        <c:noMultiLvlLbl val="0"/>
      </c:catAx>
      <c:valAx>
        <c:axId val="89460096"/>
        <c:scaling>
          <c:orientation val="minMax"/>
        </c:scaling>
        <c:delete val="0"/>
        <c:axPos val="l"/>
        <c:majorGridlines/>
        <c:numFmt formatCode="General" sourceLinked="1"/>
        <c:majorTickMark val="out"/>
        <c:minorTickMark val="none"/>
        <c:tickLblPos val="nextTo"/>
        <c:txPr>
          <a:bodyPr/>
          <a:lstStyle/>
          <a:p>
            <a:pPr>
              <a:defRPr sz="1400">
                <a:solidFill>
                  <a:schemeClr val="bg2">
                    <a:lumMod val="10000"/>
                  </a:schemeClr>
                </a:solidFill>
              </a:defRPr>
            </a:pPr>
            <a:endParaRPr lang="en-US"/>
          </a:p>
        </c:txPr>
        <c:crossAx val="89458560"/>
        <c:crosses val="autoZero"/>
        <c:crossBetween val="between"/>
      </c:valAx>
      <c:spPr>
        <a:ln>
          <a:solidFill>
            <a:schemeClr val="tx1"/>
          </a:solidFill>
        </a:ln>
      </c:spPr>
    </c:plotArea>
    <c:legend>
      <c:legendPos val="t"/>
      <c:legendEntry>
        <c:idx val="1"/>
        <c:delete val="1"/>
      </c:legendEntry>
      <c:legendEntry>
        <c:idx val="3"/>
        <c:delete val="1"/>
      </c:legendEntry>
      <c:layout>
        <c:manualLayout>
          <c:xMode val="edge"/>
          <c:yMode val="edge"/>
          <c:x val="0.24340633335230141"/>
          <c:y val="2.4097472695855739E-2"/>
          <c:w val="0.72263097686526245"/>
          <c:h val="0.11549161795871005"/>
        </c:manualLayout>
      </c:layout>
      <c:overlay val="0"/>
      <c:txPr>
        <a:bodyPr/>
        <a:lstStyle/>
        <a:p>
          <a:pPr>
            <a:defRPr sz="16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09576215184131E-2"/>
          <c:y val="0.20042284403938454"/>
          <c:w val="0.92899216120923478"/>
          <c:h val="0.70801144043150588"/>
        </c:manualLayout>
      </c:layout>
      <c:barChart>
        <c:barDir val="col"/>
        <c:grouping val="clustered"/>
        <c:varyColors val="0"/>
        <c:ser>
          <c:idx val="1"/>
          <c:order val="1"/>
          <c:tx>
            <c:strRef>
              <c:f>Sheet1!$C$1</c:f>
              <c:strCache>
                <c:ptCount val="1"/>
                <c:pt idx="0">
                  <c:v>After accounting for students' characteristics</c:v>
                </c:pt>
              </c:strCache>
            </c:strRef>
          </c:tx>
          <c:spPr>
            <a:solidFill>
              <a:srgbClr val="509DFA"/>
            </a:solidFill>
          </c:spPr>
          <c:invertIfNegative val="0"/>
          <c:cat>
            <c:strRef>
              <c:f>Sheet1!$A$2:$A$4</c:f>
              <c:strCache>
                <c:ptCount val="3"/>
                <c:pt idx="0">
                  <c:v>Skipped a whole school day</c:v>
                </c:pt>
                <c:pt idx="1">
                  <c:v>Skipped some classes</c:v>
                </c:pt>
                <c:pt idx="2">
                  <c:v>Arrived late for school</c:v>
                </c:pt>
              </c:strCache>
            </c:strRef>
          </c:cat>
          <c:val>
            <c:numRef>
              <c:f>Sheet1!$C$2:$C$4</c:f>
              <c:numCache>
                <c:formatCode>0.00</c:formatCode>
                <c:ptCount val="3"/>
                <c:pt idx="0">
                  <c:v>2.6624617690298775</c:v>
                </c:pt>
                <c:pt idx="1">
                  <c:v>2.0406431176470585</c:v>
                </c:pt>
                <c:pt idx="2">
                  <c:v>1.8066606470588233</c:v>
                </c:pt>
              </c:numCache>
            </c:numRef>
          </c:val>
        </c:ser>
        <c:dLbls>
          <c:showLegendKey val="0"/>
          <c:showVal val="0"/>
          <c:showCatName val="0"/>
          <c:showSerName val="0"/>
          <c:showPercent val="0"/>
          <c:showBubbleSize val="0"/>
        </c:dLbls>
        <c:gapWidth val="150"/>
        <c:axId val="89595904"/>
        <c:axId val="89597824"/>
      </c:barChart>
      <c:lineChart>
        <c:grouping val="standard"/>
        <c:varyColors val="0"/>
        <c:ser>
          <c:idx val="0"/>
          <c:order val="0"/>
          <c:tx>
            <c:strRef>
              <c:f>Sheet1!$B$1</c:f>
              <c:strCache>
                <c:ptCount val="1"/>
                <c:pt idx="0">
                  <c:v>Before accounting for students' characteristics</c:v>
                </c:pt>
              </c:strCache>
            </c:strRef>
          </c:tx>
          <c:spPr>
            <a:ln>
              <a:noFill/>
            </a:ln>
          </c:spPr>
          <c:marker>
            <c:symbol val="diamond"/>
            <c:size val="12"/>
            <c:spPr>
              <a:solidFill>
                <a:schemeClr val="tx2">
                  <a:lumMod val="50000"/>
                </a:schemeClr>
              </a:solidFill>
              <a:ln>
                <a:noFill/>
              </a:ln>
            </c:spPr>
          </c:marker>
          <c:cat>
            <c:strRef>
              <c:f>Sheet1!$A$2:$A$4</c:f>
              <c:strCache>
                <c:ptCount val="3"/>
                <c:pt idx="0">
                  <c:v>Skipped a whole school day</c:v>
                </c:pt>
                <c:pt idx="1">
                  <c:v>Skipped some classes</c:v>
                </c:pt>
                <c:pt idx="2">
                  <c:v>Arrived late for school</c:v>
                </c:pt>
              </c:strCache>
            </c:strRef>
          </c:cat>
          <c:val>
            <c:numRef>
              <c:f>Sheet1!$B$2:$B$4</c:f>
              <c:numCache>
                <c:formatCode>0.00</c:formatCode>
                <c:ptCount val="3"/>
                <c:pt idx="0">
                  <c:v>3.0634843124326099</c:v>
                </c:pt>
                <c:pt idx="1">
                  <c:v>2.1942924117647058</c:v>
                </c:pt>
                <c:pt idx="2">
                  <c:v>1.8903532352941175</c:v>
                </c:pt>
              </c:numCache>
            </c:numRef>
          </c:val>
          <c:smooth val="0"/>
        </c:ser>
        <c:dLbls>
          <c:showLegendKey val="0"/>
          <c:showVal val="0"/>
          <c:showCatName val="0"/>
          <c:showSerName val="0"/>
          <c:showPercent val="0"/>
          <c:showBubbleSize val="0"/>
        </c:dLbls>
        <c:marker val="1"/>
        <c:smooth val="0"/>
        <c:axId val="89595904"/>
        <c:axId val="89597824"/>
      </c:lineChart>
      <c:catAx>
        <c:axId val="89595904"/>
        <c:scaling>
          <c:orientation val="minMax"/>
        </c:scaling>
        <c:delete val="0"/>
        <c:axPos val="b"/>
        <c:numFmt formatCode="General" sourceLinked="0"/>
        <c:majorTickMark val="out"/>
        <c:minorTickMark val="none"/>
        <c:tickLblPos val="nextTo"/>
        <c:txPr>
          <a:bodyPr/>
          <a:lstStyle/>
          <a:p>
            <a:pPr>
              <a:defRPr sz="1600">
                <a:solidFill>
                  <a:schemeClr val="bg2">
                    <a:lumMod val="10000"/>
                  </a:schemeClr>
                </a:solidFill>
              </a:defRPr>
            </a:pPr>
            <a:endParaRPr lang="en-US"/>
          </a:p>
        </c:txPr>
        <c:crossAx val="89597824"/>
        <c:crosses val="autoZero"/>
        <c:auto val="1"/>
        <c:lblAlgn val="ctr"/>
        <c:lblOffset val="100"/>
        <c:noMultiLvlLbl val="0"/>
      </c:catAx>
      <c:valAx>
        <c:axId val="89597824"/>
        <c:scaling>
          <c:orientation val="minMax"/>
          <c:max val="3.5"/>
          <c:min val="1"/>
        </c:scaling>
        <c:delete val="0"/>
        <c:axPos val="l"/>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89595904"/>
        <c:crosses val="autoZero"/>
        <c:crossBetween val="between"/>
      </c:valAx>
      <c:spPr>
        <a:ln>
          <a:solidFill>
            <a:schemeClr val="tx1"/>
          </a:solidFill>
        </a:ln>
      </c:spPr>
    </c:plotArea>
    <c:legend>
      <c:legendPos val="t"/>
      <c:legendEntry>
        <c:idx val="0"/>
        <c:txPr>
          <a:bodyPr/>
          <a:lstStyle/>
          <a:p>
            <a:pPr algn="just">
              <a:defRPr sz="1800">
                <a:solidFill>
                  <a:srgbClr val="000000"/>
                </a:solidFill>
              </a:defRPr>
            </a:pPr>
            <a:endParaRPr lang="en-US"/>
          </a:p>
        </c:txPr>
      </c:legendEntry>
      <c:legendEntry>
        <c:idx val="1"/>
        <c:txPr>
          <a:bodyPr/>
          <a:lstStyle/>
          <a:p>
            <a:pPr algn="just">
              <a:defRPr sz="1800">
                <a:solidFill>
                  <a:srgbClr val="000000"/>
                </a:solidFill>
              </a:defRPr>
            </a:pPr>
            <a:endParaRPr lang="en-US"/>
          </a:p>
        </c:txPr>
      </c:legendEntry>
      <c:layout>
        <c:manualLayout>
          <c:xMode val="edge"/>
          <c:yMode val="edge"/>
          <c:x val="9.1644727308079932E-2"/>
          <c:y val="5.048603003636333E-2"/>
          <c:w val="0.85843355352390294"/>
          <c:h val="0.12519970541098097"/>
        </c:manualLayout>
      </c:layout>
      <c:overlay val="0"/>
      <c:txPr>
        <a:bodyPr/>
        <a:lstStyle/>
        <a:p>
          <a:pPr algn="just">
            <a:defRPr sz="18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394678019030471E-2"/>
          <c:y val="0.14537147752984059"/>
          <c:w val="0.91678866925341207"/>
          <c:h val="0.54419523159794658"/>
        </c:manualLayout>
      </c:layout>
      <c:lineChart>
        <c:grouping val="standard"/>
        <c:varyColors val="0"/>
        <c:ser>
          <c:idx val="0"/>
          <c:order val="0"/>
          <c:tx>
            <c:strRef>
              <c:f>Sheet1!$B$1</c:f>
              <c:strCache>
                <c:ptCount val="1"/>
                <c:pt idx="0">
                  <c:v>Bottom quarter</c:v>
                </c:pt>
              </c:strCache>
            </c:strRef>
          </c:tx>
          <c:spPr>
            <a:ln>
              <a:noFill/>
            </a:ln>
          </c:spPr>
          <c:marker>
            <c:symbol val="dash"/>
            <c:size val="10"/>
            <c:spPr>
              <a:solidFill>
                <a:schemeClr val="bg2">
                  <a:lumMod val="10000"/>
                </a:schemeClr>
              </a:solidFill>
              <a:ln>
                <a:noFill/>
              </a:ln>
            </c:spPr>
          </c:marker>
          <c:cat>
            <c:strRef>
              <c:f>Sheet1!$A$2:$A$65</c:f>
              <c:strCache>
                <c:ptCount val="64"/>
                <c:pt idx="0">
                  <c:v>Macao-China</c:v>
                </c:pt>
                <c:pt idx="1">
                  <c:v>Shanghai-China</c:v>
                </c:pt>
                <c:pt idx="2">
                  <c:v>Hong Kong-China</c:v>
                </c:pt>
                <c:pt idx="3">
                  <c:v>Korea</c:v>
                </c:pt>
                <c:pt idx="4">
                  <c:v>Estonia</c:v>
                </c:pt>
                <c:pt idx="5">
                  <c:v>Singapore</c:v>
                </c:pt>
                <c:pt idx="6">
                  <c:v>Japan</c:v>
                </c:pt>
                <c:pt idx="7">
                  <c:v>Finland</c:v>
                </c:pt>
                <c:pt idx="8">
                  <c:v>Liechtenstein</c:v>
                </c:pt>
                <c:pt idx="9">
                  <c:v>Canada</c:v>
                </c:pt>
                <c:pt idx="10">
                  <c:v>Switzerland</c:v>
                </c:pt>
                <c:pt idx="11">
                  <c:v>Netherlands</c:v>
                </c:pt>
                <c:pt idx="12">
                  <c:v>Viet Nam</c:v>
                </c:pt>
                <c:pt idx="13">
                  <c:v>Iceland</c:v>
                </c:pt>
                <c:pt idx="14">
                  <c:v>Norway</c:v>
                </c:pt>
                <c:pt idx="15">
                  <c:v>Poland</c:v>
                </c:pt>
                <c:pt idx="16">
                  <c:v>Chinese Taipei</c:v>
                </c:pt>
                <c:pt idx="17">
                  <c:v>United Kingdom</c:v>
                </c:pt>
                <c:pt idx="18">
                  <c:v>Denmark</c:v>
                </c:pt>
                <c:pt idx="19">
                  <c:v>Ireland</c:v>
                </c:pt>
                <c:pt idx="20">
                  <c:v>Germany</c:v>
                </c:pt>
                <c:pt idx="21">
                  <c:v>Australia</c:v>
                </c:pt>
                <c:pt idx="22">
                  <c:v>Qatar</c:v>
                </c:pt>
                <c:pt idx="23">
                  <c:v>Latvia</c:v>
                </c:pt>
                <c:pt idx="24">
                  <c:v>Italy</c:v>
                </c:pt>
                <c:pt idx="25">
                  <c:v>Russian Federation</c:v>
                </c:pt>
                <c:pt idx="26">
                  <c:v>Sweden</c:v>
                </c:pt>
                <c:pt idx="27">
                  <c:v>Slovenia</c:v>
                </c:pt>
                <c:pt idx="28">
                  <c:v>Indonesia</c:v>
                </c:pt>
                <c:pt idx="29">
                  <c:v>Austria</c:v>
                </c:pt>
                <c:pt idx="30">
                  <c:v>OECD average</c:v>
                </c:pt>
                <c:pt idx="31">
                  <c:v>Belgium</c:v>
                </c:pt>
                <c:pt idx="32">
                  <c:v>Croatia</c:v>
                </c:pt>
                <c:pt idx="33">
                  <c:v>Czech Republic</c:v>
                </c:pt>
                <c:pt idx="34">
                  <c:v>Kazakhstan</c:v>
                </c:pt>
                <c:pt idx="35">
                  <c:v>Thailand</c:v>
                </c:pt>
                <c:pt idx="36">
                  <c:v>Spain</c:v>
                </c:pt>
                <c:pt idx="37">
                  <c:v>Lithuania</c:v>
                </c:pt>
                <c:pt idx="38">
                  <c:v>United States</c:v>
                </c:pt>
                <c:pt idx="39">
                  <c:v>Jordan</c:v>
                </c:pt>
                <c:pt idx="40">
                  <c:v>New Zealand</c:v>
                </c:pt>
                <c:pt idx="41">
                  <c:v>Serbia</c:v>
                </c:pt>
                <c:pt idx="42">
                  <c:v>Mexico</c:v>
                </c:pt>
                <c:pt idx="43">
                  <c:v>United Arab Emirates</c:v>
                </c:pt>
                <c:pt idx="44">
                  <c:v>Turkey</c:v>
                </c:pt>
                <c:pt idx="45">
                  <c:v>Tunisia</c:v>
                </c:pt>
                <c:pt idx="46">
                  <c:v>Luxembourg</c:v>
                </c:pt>
                <c:pt idx="47">
                  <c:v>Colombia</c:v>
                </c:pt>
                <c:pt idx="48">
                  <c:v>Portugal</c:v>
                </c:pt>
                <c:pt idx="49">
                  <c:v>France</c:v>
                </c:pt>
                <c:pt idx="50">
                  <c:v>Greece</c:v>
                </c:pt>
                <c:pt idx="51">
                  <c:v>Malaysia</c:v>
                </c:pt>
                <c:pt idx="52">
                  <c:v>Argentina</c:v>
                </c:pt>
                <c:pt idx="53">
                  <c:v>Montenegro</c:v>
                </c:pt>
                <c:pt idx="54">
                  <c:v>Brazil</c:v>
                </c:pt>
                <c:pt idx="55">
                  <c:v>Israel</c:v>
                </c:pt>
                <c:pt idx="56">
                  <c:v>Slovak Republic</c:v>
                </c:pt>
                <c:pt idx="57">
                  <c:v>Hungary</c:v>
                </c:pt>
                <c:pt idx="58">
                  <c:v>Peru</c:v>
                </c:pt>
                <c:pt idx="59">
                  <c:v>Romania</c:v>
                </c:pt>
                <c:pt idx="60">
                  <c:v>Costa Rica</c:v>
                </c:pt>
                <c:pt idx="61">
                  <c:v>Bulgaria</c:v>
                </c:pt>
                <c:pt idx="62">
                  <c:v>Chile</c:v>
                </c:pt>
                <c:pt idx="63">
                  <c:v>Uruguay</c:v>
                </c:pt>
              </c:strCache>
            </c:strRef>
          </c:cat>
          <c:val>
            <c:numRef>
              <c:f>Sheet1!$B$2:$B$65</c:f>
              <c:numCache>
                <c:formatCode>General</c:formatCode>
                <c:ptCount val="64"/>
                <c:pt idx="0">
                  <c:v>13.932794604473228</c:v>
                </c:pt>
                <c:pt idx="1">
                  <c:v>8.0792986087649776</c:v>
                </c:pt>
                <c:pt idx="2">
                  <c:v>13.06888010071742</c:v>
                </c:pt>
                <c:pt idx="3">
                  <c:v>13.987767222635279</c:v>
                </c:pt>
                <c:pt idx="4">
                  <c:v>15.851363077993405</c:v>
                </c:pt>
                <c:pt idx="5">
                  <c:v>16.59816434923702</c:v>
                </c:pt>
                <c:pt idx="6">
                  <c:v>19.049459578732868</c:v>
                </c:pt>
                <c:pt idx="7">
                  <c:v>20.114410869210658</c:v>
                </c:pt>
                <c:pt idx="8">
                  <c:v>24.147121964985846</c:v>
                </c:pt>
                <c:pt idx="9">
                  <c:v>21.715471662190453</c:v>
                </c:pt>
                <c:pt idx="10">
                  <c:v>22.83109919685166</c:v>
                </c:pt>
                <c:pt idx="11">
                  <c:v>24.864048642268745</c:v>
                </c:pt>
                <c:pt idx="12">
                  <c:v>24.797110652697086</c:v>
                </c:pt>
                <c:pt idx="13">
                  <c:v>31.303539747746914</c:v>
                </c:pt>
                <c:pt idx="14">
                  <c:v>33.544381159265718</c:v>
                </c:pt>
                <c:pt idx="15">
                  <c:v>26.494218640190542</c:v>
                </c:pt>
                <c:pt idx="16">
                  <c:v>26.610557261027779</c:v>
                </c:pt>
                <c:pt idx="17">
                  <c:v>32.029175481699895</c:v>
                </c:pt>
                <c:pt idx="18">
                  <c:v>30.062519168349173</c:v>
                </c:pt>
                <c:pt idx="19">
                  <c:v>29.713447537883368</c:v>
                </c:pt>
                <c:pt idx="20">
                  <c:v>31.105186220802764</c:v>
                </c:pt>
                <c:pt idx="21">
                  <c:v>32.932995596836385</c:v>
                </c:pt>
                <c:pt idx="22">
                  <c:v>85.641271603717897</c:v>
                </c:pt>
                <c:pt idx="23">
                  <c:v>33.091663389904141</c:v>
                </c:pt>
                <c:pt idx="24">
                  <c:v>38.355381316071394</c:v>
                </c:pt>
                <c:pt idx="25">
                  <c:v>37.854336585944466</c:v>
                </c:pt>
                <c:pt idx="26">
                  <c:v>40.07548539363836</c:v>
                </c:pt>
                <c:pt idx="27">
                  <c:v>33.42092841074431</c:v>
                </c:pt>
                <c:pt idx="28">
                  <c:v>84.763206216790493</c:v>
                </c:pt>
                <c:pt idx="29">
                  <c:v>33.928889654801615</c:v>
                </c:pt>
                <c:pt idx="30">
                  <c:v>37.16043233506808</c:v>
                </c:pt>
                <c:pt idx="31">
                  <c:v>33.989160306181546</c:v>
                </c:pt>
                <c:pt idx="32">
                  <c:v>43.38431723711664</c:v>
                </c:pt>
                <c:pt idx="33">
                  <c:v>37.503592460816328</c:v>
                </c:pt>
                <c:pt idx="34">
                  <c:v>60.609322950754603</c:v>
                </c:pt>
                <c:pt idx="35">
                  <c:v>60.171272931046957</c:v>
                </c:pt>
                <c:pt idx="36">
                  <c:v>39.669085069439205</c:v>
                </c:pt>
                <c:pt idx="37">
                  <c:v>42.81836502539835</c:v>
                </c:pt>
                <c:pt idx="38">
                  <c:v>41.014370238108498</c:v>
                </c:pt>
                <c:pt idx="39">
                  <c:v>82.558975124672983</c:v>
                </c:pt>
                <c:pt idx="40">
                  <c:v>40.98393528450039</c:v>
                </c:pt>
                <c:pt idx="41">
                  <c:v>53.638868848605853</c:v>
                </c:pt>
                <c:pt idx="42">
                  <c:v>70.720384691705007</c:v>
                </c:pt>
                <c:pt idx="43">
                  <c:v>67.059396123036649</c:v>
                </c:pt>
                <c:pt idx="44">
                  <c:v>56.883745155086551</c:v>
                </c:pt>
                <c:pt idx="45">
                  <c:v>80.867357509250667</c:v>
                </c:pt>
                <c:pt idx="46">
                  <c:v>42.507838562371845</c:v>
                </c:pt>
                <c:pt idx="47">
                  <c:v>88.287769337391893</c:v>
                </c:pt>
                <c:pt idx="48">
                  <c:v>42.196768687034037</c:v>
                </c:pt>
                <c:pt idx="49">
                  <c:v>40.292118206852621</c:v>
                </c:pt>
                <c:pt idx="50">
                  <c:v>53.306267334900774</c:v>
                </c:pt>
                <c:pt idx="51">
                  <c:v>69.534057193747088</c:v>
                </c:pt>
                <c:pt idx="52">
                  <c:v>82.417513893507561</c:v>
                </c:pt>
                <c:pt idx="53">
                  <c:v>74.432647736110809</c:v>
                </c:pt>
                <c:pt idx="54">
                  <c:v>84.965907407469771</c:v>
                </c:pt>
                <c:pt idx="55">
                  <c:v>55.775428218480663</c:v>
                </c:pt>
                <c:pt idx="56">
                  <c:v>51.723467995476646</c:v>
                </c:pt>
                <c:pt idx="57">
                  <c:v>50.552495111308225</c:v>
                </c:pt>
                <c:pt idx="58">
                  <c:v>94.539870522438747</c:v>
                </c:pt>
                <c:pt idx="59">
                  <c:v>60.725442634940549</c:v>
                </c:pt>
                <c:pt idx="60">
                  <c:v>80.448426871087023</c:v>
                </c:pt>
                <c:pt idx="61">
                  <c:v>68.044396577541178</c:v>
                </c:pt>
                <c:pt idx="62">
                  <c:v>74.956273492138834</c:v>
                </c:pt>
                <c:pt idx="63">
                  <c:v>77.440602685021773</c:v>
                </c:pt>
              </c:numCache>
            </c:numRef>
          </c:val>
          <c:smooth val="0"/>
        </c:ser>
        <c:ser>
          <c:idx val="1"/>
          <c:order val="1"/>
          <c:tx>
            <c:strRef>
              <c:f>Sheet1!$C$1</c:f>
              <c:strCache>
                <c:ptCount val="1"/>
                <c:pt idx="0">
                  <c:v>Second quarter</c:v>
                </c:pt>
              </c:strCache>
            </c:strRef>
          </c:tx>
          <c:spPr>
            <a:ln>
              <a:noFill/>
            </a:ln>
          </c:spPr>
          <c:marker>
            <c:symbol val="diamond"/>
            <c:size val="8"/>
            <c:spPr>
              <a:solidFill>
                <a:schemeClr val="accent5">
                  <a:lumMod val="20000"/>
                  <a:lumOff val="80000"/>
                </a:schemeClr>
              </a:solidFill>
              <a:ln>
                <a:solidFill>
                  <a:schemeClr val="accent5">
                    <a:lumMod val="50000"/>
                  </a:schemeClr>
                </a:solidFill>
              </a:ln>
            </c:spPr>
          </c:marker>
          <c:cat>
            <c:strRef>
              <c:f>Sheet1!$A$2:$A$65</c:f>
              <c:strCache>
                <c:ptCount val="64"/>
                <c:pt idx="0">
                  <c:v>Macao-China</c:v>
                </c:pt>
                <c:pt idx="1">
                  <c:v>Shanghai-China</c:v>
                </c:pt>
                <c:pt idx="2">
                  <c:v>Hong Kong-China</c:v>
                </c:pt>
                <c:pt idx="3">
                  <c:v>Korea</c:v>
                </c:pt>
                <c:pt idx="4">
                  <c:v>Estonia</c:v>
                </c:pt>
                <c:pt idx="5">
                  <c:v>Singapore</c:v>
                </c:pt>
                <c:pt idx="6">
                  <c:v>Japan</c:v>
                </c:pt>
                <c:pt idx="7">
                  <c:v>Finland</c:v>
                </c:pt>
                <c:pt idx="8">
                  <c:v>Liechtenstein</c:v>
                </c:pt>
                <c:pt idx="9">
                  <c:v>Canada</c:v>
                </c:pt>
                <c:pt idx="10">
                  <c:v>Switzerland</c:v>
                </c:pt>
                <c:pt idx="11">
                  <c:v>Netherlands</c:v>
                </c:pt>
                <c:pt idx="12">
                  <c:v>Viet Nam</c:v>
                </c:pt>
                <c:pt idx="13">
                  <c:v>Iceland</c:v>
                </c:pt>
                <c:pt idx="14">
                  <c:v>Norway</c:v>
                </c:pt>
                <c:pt idx="15">
                  <c:v>Poland</c:v>
                </c:pt>
                <c:pt idx="16">
                  <c:v>Chinese Taipei</c:v>
                </c:pt>
                <c:pt idx="17">
                  <c:v>United Kingdom</c:v>
                </c:pt>
                <c:pt idx="18">
                  <c:v>Denmark</c:v>
                </c:pt>
                <c:pt idx="19">
                  <c:v>Ireland</c:v>
                </c:pt>
                <c:pt idx="20">
                  <c:v>Germany</c:v>
                </c:pt>
                <c:pt idx="21">
                  <c:v>Australia</c:v>
                </c:pt>
                <c:pt idx="22">
                  <c:v>Qatar</c:v>
                </c:pt>
                <c:pt idx="23">
                  <c:v>Latvia</c:v>
                </c:pt>
                <c:pt idx="24">
                  <c:v>Italy</c:v>
                </c:pt>
                <c:pt idx="25">
                  <c:v>Russian Federation</c:v>
                </c:pt>
                <c:pt idx="26">
                  <c:v>Sweden</c:v>
                </c:pt>
                <c:pt idx="27">
                  <c:v>Slovenia</c:v>
                </c:pt>
                <c:pt idx="28">
                  <c:v>Indonesia</c:v>
                </c:pt>
                <c:pt idx="29">
                  <c:v>Austria</c:v>
                </c:pt>
                <c:pt idx="30">
                  <c:v>OECD average</c:v>
                </c:pt>
                <c:pt idx="31">
                  <c:v>Belgium</c:v>
                </c:pt>
                <c:pt idx="32">
                  <c:v>Croatia</c:v>
                </c:pt>
                <c:pt idx="33">
                  <c:v>Czech Republic</c:v>
                </c:pt>
                <c:pt idx="34">
                  <c:v>Kazakhstan</c:v>
                </c:pt>
                <c:pt idx="35">
                  <c:v>Thailand</c:v>
                </c:pt>
                <c:pt idx="36">
                  <c:v>Spain</c:v>
                </c:pt>
                <c:pt idx="37">
                  <c:v>Lithuania</c:v>
                </c:pt>
                <c:pt idx="38">
                  <c:v>United States</c:v>
                </c:pt>
                <c:pt idx="39">
                  <c:v>Jordan</c:v>
                </c:pt>
                <c:pt idx="40">
                  <c:v>New Zealand</c:v>
                </c:pt>
                <c:pt idx="41">
                  <c:v>Serbia</c:v>
                </c:pt>
                <c:pt idx="42">
                  <c:v>Mexico</c:v>
                </c:pt>
                <c:pt idx="43">
                  <c:v>United Arab Emirates</c:v>
                </c:pt>
                <c:pt idx="44">
                  <c:v>Turkey</c:v>
                </c:pt>
                <c:pt idx="45">
                  <c:v>Tunisia</c:v>
                </c:pt>
                <c:pt idx="46">
                  <c:v>Luxembourg</c:v>
                </c:pt>
                <c:pt idx="47">
                  <c:v>Colombia</c:v>
                </c:pt>
                <c:pt idx="48">
                  <c:v>Portugal</c:v>
                </c:pt>
                <c:pt idx="49">
                  <c:v>France</c:v>
                </c:pt>
                <c:pt idx="50">
                  <c:v>Greece</c:v>
                </c:pt>
                <c:pt idx="51">
                  <c:v>Malaysia</c:v>
                </c:pt>
                <c:pt idx="52">
                  <c:v>Argentina</c:v>
                </c:pt>
                <c:pt idx="53">
                  <c:v>Montenegro</c:v>
                </c:pt>
                <c:pt idx="54">
                  <c:v>Brazil</c:v>
                </c:pt>
                <c:pt idx="55">
                  <c:v>Israel</c:v>
                </c:pt>
                <c:pt idx="56">
                  <c:v>Slovak Republic</c:v>
                </c:pt>
                <c:pt idx="57">
                  <c:v>Hungary</c:v>
                </c:pt>
                <c:pt idx="58">
                  <c:v>Peru</c:v>
                </c:pt>
                <c:pt idx="59">
                  <c:v>Romania</c:v>
                </c:pt>
                <c:pt idx="60">
                  <c:v>Costa Rica</c:v>
                </c:pt>
                <c:pt idx="61">
                  <c:v>Bulgaria</c:v>
                </c:pt>
                <c:pt idx="62">
                  <c:v>Chile</c:v>
                </c:pt>
                <c:pt idx="63">
                  <c:v>Uruguay</c:v>
                </c:pt>
              </c:strCache>
            </c:strRef>
          </c:cat>
          <c:val>
            <c:numRef>
              <c:f>Sheet1!$C$2:$C$65</c:f>
              <c:numCache>
                <c:formatCode>General</c:formatCode>
                <c:ptCount val="64"/>
                <c:pt idx="0">
                  <c:v>11.301708265049896</c:v>
                </c:pt>
                <c:pt idx="1">
                  <c:v>3.8599915484096514</c:v>
                </c:pt>
                <c:pt idx="2">
                  <c:v>7.9923330200901281</c:v>
                </c:pt>
                <c:pt idx="3">
                  <c:v>11.015664135635667</c:v>
                </c:pt>
                <c:pt idx="4">
                  <c:v>12.963211672494381</c:v>
                </c:pt>
                <c:pt idx="5">
                  <c:v>8.8740205367066611</c:v>
                </c:pt>
                <c:pt idx="6">
                  <c:v>10.589708765211839</c:v>
                </c:pt>
                <c:pt idx="7">
                  <c:v>13.114280440795703</c:v>
                </c:pt>
                <c:pt idx="8">
                  <c:v>7.0859007274283279</c:v>
                </c:pt>
                <c:pt idx="9">
                  <c:v>14.329218529528513</c:v>
                </c:pt>
                <c:pt idx="10">
                  <c:v>13.400103919473146</c:v>
                </c:pt>
                <c:pt idx="11">
                  <c:v>15.374334723653513</c:v>
                </c:pt>
                <c:pt idx="12">
                  <c:v>15.818000237778476</c:v>
                </c:pt>
                <c:pt idx="13">
                  <c:v>23.33171449101475</c:v>
                </c:pt>
                <c:pt idx="14">
                  <c:v>24.279495738009867</c:v>
                </c:pt>
                <c:pt idx="15">
                  <c:v>16.386309084611469</c:v>
                </c:pt>
                <c:pt idx="16">
                  <c:v>12.082648730257047</c:v>
                </c:pt>
                <c:pt idx="17">
                  <c:v>25.543384443845589</c:v>
                </c:pt>
                <c:pt idx="18">
                  <c:v>17.847631626792236</c:v>
                </c:pt>
                <c:pt idx="19">
                  <c:v>19.613832292028135</c:v>
                </c:pt>
                <c:pt idx="20">
                  <c:v>18.489157534746099</c:v>
                </c:pt>
                <c:pt idx="21">
                  <c:v>21.479286273511043</c:v>
                </c:pt>
                <c:pt idx="22">
                  <c:v>68.608648863530604</c:v>
                </c:pt>
                <c:pt idx="23">
                  <c:v>25.770810645622888</c:v>
                </c:pt>
                <c:pt idx="24">
                  <c:v>27.439695423396422</c:v>
                </c:pt>
                <c:pt idx="25">
                  <c:v>28.243901924466549</c:v>
                </c:pt>
                <c:pt idx="26">
                  <c:v>28.748242325804995</c:v>
                </c:pt>
                <c:pt idx="27">
                  <c:v>23.086482796768852</c:v>
                </c:pt>
                <c:pt idx="28">
                  <c:v>82.542934213193973</c:v>
                </c:pt>
                <c:pt idx="29">
                  <c:v>20.769227653046229</c:v>
                </c:pt>
                <c:pt idx="30">
                  <c:v>25.230710763119305</c:v>
                </c:pt>
                <c:pt idx="31">
                  <c:v>21.314424639491488</c:v>
                </c:pt>
                <c:pt idx="32">
                  <c:v>32.017006304672051</c:v>
                </c:pt>
                <c:pt idx="33">
                  <c:v>21.465672675393957</c:v>
                </c:pt>
                <c:pt idx="34">
                  <c:v>47.406034636964762</c:v>
                </c:pt>
                <c:pt idx="35">
                  <c:v>56.236881838546459</c:v>
                </c:pt>
                <c:pt idx="36">
                  <c:v>26.865957012829085</c:v>
                </c:pt>
                <c:pt idx="37">
                  <c:v>30.100254875203053</c:v>
                </c:pt>
                <c:pt idx="38">
                  <c:v>30.701182843984213</c:v>
                </c:pt>
                <c:pt idx="39">
                  <c:v>75.458888485916859</c:v>
                </c:pt>
                <c:pt idx="40">
                  <c:v>21.679743873559346</c:v>
                </c:pt>
                <c:pt idx="41">
                  <c:v>43.709661156836667</c:v>
                </c:pt>
                <c:pt idx="42">
                  <c:v>58.157460774309051</c:v>
                </c:pt>
                <c:pt idx="43">
                  <c:v>47.661315143935447</c:v>
                </c:pt>
                <c:pt idx="44">
                  <c:v>45.753262818532235</c:v>
                </c:pt>
                <c:pt idx="45">
                  <c:v>77.055409579445893</c:v>
                </c:pt>
                <c:pt idx="46">
                  <c:v>28.661300117359232</c:v>
                </c:pt>
                <c:pt idx="47">
                  <c:v>80.319350778659341</c:v>
                </c:pt>
                <c:pt idx="48">
                  <c:v>27.016007383713628</c:v>
                </c:pt>
                <c:pt idx="49">
                  <c:v>26.338306027313401</c:v>
                </c:pt>
                <c:pt idx="50">
                  <c:v>41.000262911088335</c:v>
                </c:pt>
                <c:pt idx="51">
                  <c:v>57.960180509080487</c:v>
                </c:pt>
                <c:pt idx="52">
                  <c:v>73.773655761469044</c:v>
                </c:pt>
                <c:pt idx="53">
                  <c:v>60.625441609440408</c:v>
                </c:pt>
                <c:pt idx="54">
                  <c:v>76.173129310880356</c:v>
                </c:pt>
                <c:pt idx="55">
                  <c:v>36.288749171091432</c:v>
                </c:pt>
                <c:pt idx="56">
                  <c:v>26.484586508554312</c:v>
                </c:pt>
                <c:pt idx="57">
                  <c:v>29.882742142003572</c:v>
                </c:pt>
                <c:pt idx="58">
                  <c:v>83.563695199515919</c:v>
                </c:pt>
                <c:pt idx="59">
                  <c:v>47.719518808164487</c:v>
                </c:pt>
                <c:pt idx="60">
                  <c:v>67.366243758547583</c:v>
                </c:pt>
                <c:pt idx="61">
                  <c:v>49.479115180284396</c:v>
                </c:pt>
                <c:pt idx="62">
                  <c:v>58.433525176464713</c:v>
                </c:pt>
                <c:pt idx="63">
                  <c:v>64.840819294510865</c:v>
                </c:pt>
              </c:numCache>
            </c:numRef>
          </c:val>
          <c:smooth val="0"/>
        </c:ser>
        <c:ser>
          <c:idx val="2"/>
          <c:order val="2"/>
          <c:tx>
            <c:strRef>
              <c:f>Sheet1!$D$1</c:f>
              <c:strCache>
                <c:ptCount val="1"/>
                <c:pt idx="0">
                  <c:v>Third quarter</c:v>
                </c:pt>
              </c:strCache>
            </c:strRef>
          </c:tx>
          <c:spPr>
            <a:ln>
              <a:noFill/>
            </a:ln>
          </c:spPr>
          <c:marker>
            <c:symbol val="square"/>
            <c:size val="7"/>
            <c:spPr>
              <a:solidFill>
                <a:schemeClr val="accent5">
                  <a:lumMod val="60000"/>
                  <a:lumOff val="40000"/>
                </a:schemeClr>
              </a:solidFill>
              <a:ln>
                <a:solidFill>
                  <a:schemeClr val="accent5">
                    <a:lumMod val="75000"/>
                  </a:schemeClr>
                </a:solidFill>
              </a:ln>
            </c:spPr>
          </c:marker>
          <c:cat>
            <c:strRef>
              <c:f>Sheet1!$A$2:$A$65</c:f>
              <c:strCache>
                <c:ptCount val="64"/>
                <c:pt idx="0">
                  <c:v>Macao-China</c:v>
                </c:pt>
                <c:pt idx="1">
                  <c:v>Shanghai-China</c:v>
                </c:pt>
                <c:pt idx="2">
                  <c:v>Hong Kong-China</c:v>
                </c:pt>
                <c:pt idx="3">
                  <c:v>Korea</c:v>
                </c:pt>
                <c:pt idx="4">
                  <c:v>Estonia</c:v>
                </c:pt>
                <c:pt idx="5">
                  <c:v>Singapore</c:v>
                </c:pt>
                <c:pt idx="6">
                  <c:v>Japan</c:v>
                </c:pt>
                <c:pt idx="7">
                  <c:v>Finland</c:v>
                </c:pt>
                <c:pt idx="8">
                  <c:v>Liechtenstein</c:v>
                </c:pt>
                <c:pt idx="9">
                  <c:v>Canada</c:v>
                </c:pt>
                <c:pt idx="10">
                  <c:v>Switzerland</c:v>
                </c:pt>
                <c:pt idx="11">
                  <c:v>Netherlands</c:v>
                </c:pt>
                <c:pt idx="12">
                  <c:v>Viet Nam</c:v>
                </c:pt>
                <c:pt idx="13">
                  <c:v>Iceland</c:v>
                </c:pt>
                <c:pt idx="14">
                  <c:v>Norway</c:v>
                </c:pt>
                <c:pt idx="15">
                  <c:v>Poland</c:v>
                </c:pt>
                <c:pt idx="16">
                  <c:v>Chinese Taipei</c:v>
                </c:pt>
                <c:pt idx="17">
                  <c:v>United Kingdom</c:v>
                </c:pt>
                <c:pt idx="18">
                  <c:v>Denmark</c:v>
                </c:pt>
                <c:pt idx="19">
                  <c:v>Ireland</c:v>
                </c:pt>
                <c:pt idx="20">
                  <c:v>Germany</c:v>
                </c:pt>
                <c:pt idx="21">
                  <c:v>Australia</c:v>
                </c:pt>
                <c:pt idx="22">
                  <c:v>Qatar</c:v>
                </c:pt>
                <c:pt idx="23">
                  <c:v>Latvia</c:v>
                </c:pt>
                <c:pt idx="24">
                  <c:v>Italy</c:v>
                </c:pt>
                <c:pt idx="25">
                  <c:v>Russian Federation</c:v>
                </c:pt>
                <c:pt idx="26">
                  <c:v>Sweden</c:v>
                </c:pt>
                <c:pt idx="27">
                  <c:v>Slovenia</c:v>
                </c:pt>
                <c:pt idx="28">
                  <c:v>Indonesia</c:v>
                </c:pt>
                <c:pt idx="29">
                  <c:v>Austria</c:v>
                </c:pt>
                <c:pt idx="30">
                  <c:v>OECD average</c:v>
                </c:pt>
                <c:pt idx="31">
                  <c:v>Belgium</c:v>
                </c:pt>
                <c:pt idx="32">
                  <c:v>Croatia</c:v>
                </c:pt>
                <c:pt idx="33">
                  <c:v>Czech Republic</c:v>
                </c:pt>
                <c:pt idx="34">
                  <c:v>Kazakhstan</c:v>
                </c:pt>
                <c:pt idx="35">
                  <c:v>Thailand</c:v>
                </c:pt>
                <c:pt idx="36">
                  <c:v>Spain</c:v>
                </c:pt>
                <c:pt idx="37">
                  <c:v>Lithuania</c:v>
                </c:pt>
                <c:pt idx="38">
                  <c:v>United States</c:v>
                </c:pt>
                <c:pt idx="39">
                  <c:v>Jordan</c:v>
                </c:pt>
                <c:pt idx="40">
                  <c:v>New Zealand</c:v>
                </c:pt>
                <c:pt idx="41">
                  <c:v>Serbia</c:v>
                </c:pt>
                <c:pt idx="42">
                  <c:v>Mexico</c:v>
                </c:pt>
                <c:pt idx="43">
                  <c:v>United Arab Emirates</c:v>
                </c:pt>
                <c:pt idx="44">
                  <c:v>Turkey</c:v>
                </c:pt>
                <c:pt idx="45">
                  <c:v>Tunisia</c:v>
                </c:pt>
                <c:pt idx="46">
                  <c:v>Luxembourg</c:v>
                </c:pt>
                <c:pt idx="47">
                  <c:v>Colombia</c:v>
                </c:pt>
                <c:pt idx="48">
                  <c:v>Portugal</c:v>
                </c:pt>
                <c:pt idx="49">
                  <c:v>France</c:v>
                </c:pt>
                <c:pt idx="50">
                  <c:v>Greece</c:v>
                </c:pt>
                <c:pt idx="51">
                  <c:v>Malaysia</c:v>
                </c:pt>
                <c:pt idx="52">
                  <c:v>Argentina</c:v>
                </c:pt>
                <c:pt idx="53">
                  <c:v>Montenegro</c:v>
                </c:pt>
                <c:pt idx="54">
                  <c:v>Brazil</c:v>
                </c:pt>
                <c:pt idx="55">
                  <c:v>Israel</c:v>
                </c:pt>
                <c:pt idx="56">
                  <c:v>Slovak Republic</c:v>
                </c:pt>
                <c:pt idx="57">
                  <c:v>Hungary</c:v>
                </c:pt>
                <c:pt idx="58">
                  <c:v>Peru</c:v>
                </c:pt>
                <c:pt idx="59">
                  <c:v>Romania</c:v>
                </c:pt>
                <c:pt idx="60">
                  <c:v>Costa Rica</c:v>
                </c:pt>
                <c:pt idx="61">
                  <c:v>Bulgaria</c:v>
                </c:pt>
                <c:pt idx="62">
                  <c:v>Chile</c:v>
                </c:pt>
                <c:pt idx="63">
                  <c:v>Uruguay</c:v>
                </c:pt>
              </c:strCache>
            </c:strRef>
          </c:cat>
          <c:val>
            <c:numRef>
              <c:f>Sheet1!$D$2:$D$65</c:f>
              <c:numCache>
                <c:formatCode>General</c:formatCode>
                <c:ptCount val="64"/>
                <c:pt idx="0">
                  <c:v>9.5146566597155697</c:v>
                </c:pt>
                <c:pt idx="1">
                  <c:v>2.1924063932942555</c:v>
                </c:pt>
                <c:pt idx="2">
                  <c:v>7.290980851567622</c:v>
                </c:pt>
                <c:pt idx="3">
                  <c:v>6.8154500966010509</c:v>
                </c:pt>
                <c:pt idx="4">
                  <c:v>8.9331733685353072</c:v>
                </c:pt>
                <c:pt idx="5">
                  <c:v>4.8701531481281428</c:v>
                </c:pt>
                <c:pt idx="6">
                  <c:v>7.5121456087941541</c:v>
                </c:pt>
                <c:pt idx="7">
                  <c:v>8.4048319358862269</c:v>
                </c:pt>
                <c:pt idx="8">
                  <c:v>13.625194174384596</c:v>
                </c:pt>
                <c:pt idx="9">
                  <c:v>10.158526788081783</c:v>
                </c:pt>
                <c:pt idx="10">
                  <c:v>8.2009963329671507</c:v>
                </c:pt>
                <c:pt idx="11">
                  <c:v>10.642595636447874</c:v>
                </c:pt>
                <c:pt idx="12">
                  <c:v>10.633556495247662</c:v>
                </c:pt>
                <c:pt idx="13">
                  <c:v>16.964909411786358</c:v>
                </c:pt>
                <c:pt idx="14">
                  <c:v>17.287973699942206</c:v>
                </c:pt>
                <c:pt idx="15">
                  <c:v>10.670125595275724</c:v>
                </c:pt>
                <c:pt idx="16">
                  <c:v>8.6152629598784678</c:v>
                </c:pt>
                <c:pt idx="17">
                  <c:v>15.905732428890623</c:v>
                </c:pt>
                <c:pt idx="18">
                  <c:v>10.683279023427815</c:v>
                </c:pt>
                <c:pt idx="19">
                  <c:v>12.083730841517445</c:v>
                </c:pt>
                <c:pt idx="20">
                  <c:v>9.425431644419902</c:v>
                </c:pt>
                <c:pt idx="21">
                  <c:v>13.010436323314705</c:v>
                </c:pt>
                <c:pt idx="22">
                  <c:v>60.733124591143159</c:v>
                </c:pt>
                <c:pt idx="23">
                  <c:v>12.592349150068429</c:v>
                </c:pt>
                <c:pt idx="24">
                  <c:v>19.416621206738558</c:v>
                </c:pt>
                <c:pt idx="25">
                  <c:v>17.299842498858052</c:v>
                </c:pt>
                <c:pt idx="26">
                  <c:v>20.022917466411091</c:v>
                </c:pt>
                <c:pt idx="27">
                  <c:v>16.037290092687694</c:v>
                </c:pt>
                <c:pt idx="28">
                  <c:v>77.54763283002606</c:v>
                </c:pt>
                <c:pt idx="29">
                  <c:v>12.610444373315714</c:v>
                </c:pt>
                <c:pt idx="30">
                  <c:v>17.710678464607923</c:v>
                </c:pt>
                <c:pt idx="31">
                  <c:v>11.651706610842435</c:v>
                </c:pt>
                <c:pt idx="32">
                  <c:v>28.778731644657775</c:v>
                </c:pt>
                <c:pt idx="33">
                  <c:v>16.004217002018134</c:v>
                </c:pt>
                <c:pt idx="34">
                  <c:v>41.36486012443909</c:v>
                </c:pt>
                <c:pt idx="35">
                  <c:v>51.328409898520846</c:v>
                </c:pt>
                <c:pt idx="36">
                  <c:v>17.595427216910547</c:v>
                </c:pt>
                <c:pt idx="37">
                  <c:v>18.941742729257598</c:v>
                </c:pt>
                <c:pt idx="38">
                  <c:v>20.169103698573917</c:v>
                </c:pt>
                <c:pt idx="39">
                  <c:v>63.406357396683305</c:v>
                </c:pt>
                <c:pt idx="40">
                  <c:v>15.14421222928126</c:v>
                </c:pt>
                <c:pt idx="41">
                  <c:v>36.899146495017526</c:v>
                </c:pt>
                <c:pt idx="42">
                  <c:v>52.540584765144104</c:v>
                </c:pt>
                <c:pt idx="43">
                  <c:v>36.100434789890926</c:v>
                </c:pt>
                <c:pt idx="44">
                  <c:v>41.650487551702284</c:v>
                </c:pt>
                <c:pt idx="45">
                  <c:v>64.862115136382499</c:v>
                </c:pt>
                <c:pt idx="46">
                  <c:v>16.149362899539437</c:v>
                </c:pt>
                <c:pt idx="47">
                  <c:v>72.308879389266323</c:v>
                </c:pt>
                <c:pt idx="48">
                  <c:v>19.492475158967263</c:v>
                </c:pt>
                <c:pt idx="49">
                  <c:v>13.930642984848621</c:v>
                </c:pt>
                <c:pt idx="50">
                  <c:v>30.714457723796318</c:v>
                </c:pt>
                <c:pt idx="51">
                  <c:v>48.562504352463492</c:v>
                </c:pt>
                <c:pt idx="52">
                  <c:v>64.77857221321652</c:v>
                </c:pt>
                <c:pt idx="53">
                  <c:v>54.934144317436107</c:v>
                </c:pt>
                <c:pt idx="54">
                  <c:v>65.961083962905064</c:v>
                </c:pt>
                <c:pt idx="55">
                  <c:v>23.573955031230966</c:v>
                </c:pt>
                <c:pt idx="56">
                  <c:v>20.156116224209669</c:v>
                </c:pt>
                <c:pt idx="57">
                  <c:v>21.826138252544204</c:v>
                </c:pt>
                <c:pt idx="58">
                  <c:v>69.256879672005795</c:v>
                </c:pt>
                <c:pt idx="59">
                  <c:v>37.230688250592173</c:v>
                </c:pt>
                <c:pt idx="60">
                  <c:v>56.164290034362466</c:v>
                </c:pt>
                <c:pt idx="61">
                  <c:v>37.107058122862703</c:v>
                </c:pt>
                <c:pt idx="62">
                  <c:v>46.777568572018758</c:v>
                </c:pt>
                <c:pt idx="63">
                  <c:v>53.048014896342778</c:v>
                </c:pt>
              </c:numCache>
            </c:numRef>
          </c:val>
          <c:smooth val="0"/>
        </c:ser>
        <c:ser>
          <c:idx val="3"/>
          <c:order val="3"/>
          <c:tx>
            <c:strRef>
              <c:f>Sheet1!$E$1</c:f>
              <c:strCache>
                <c:ptCount val="1"/>
                <c:pt idx="0">
                  <c:v>Top quarter</c:v>
                </c:pt>
              </c:strCache>
            </c:strRef>
          </c:tx>
          <c:spPr>
            <a:ln>
              <a:noFill/>
            </a:ln>
          </c:spPr>
          <c:marker>
            <c:symbol val="triangle"/>
            <c:size val="8"/>
            <c:spPr>
              <a:solidFill>
                <a:schemeClr val="accent5">
                  <a:lumMod val="75000"/>
                </a:schemeClr>
              </a:solidFill>
              <a:ln>
                <a:solidFill>
                  <a:schemeClr val="accent5">
                    <a:lumMod val="50000"/>
                  </a:schemeClr>
                </a:solidFill>
              </a:ln>
            </c:spPr>
          </c:marker>
          <c:cat>
            <c:strRef>
              <c:f>Sheet1!$A$2:$A$65</c:f>
              <c:strCache>
                <c:ptCount val="64"/>
                <c:pt idx="0">
                  <c:v>Macao-China</c:v>
                </c:pt>
                <c:pt idx="1">
                  <c:v>Shanghai-China</c:v>
                </c:pt>
                <c:pt idx="2">
                  <c:v>Hong Kong-China</c:v>
                </c:pt>
                <c:pt idx="3">
                  <c:v>Korea</c:v>
                </c:pt>
                <c:pt idx="4">
                  <c:v>Estonia</c:v>
                </c:pt>
                <c:pt idx="5">
                  <c:v>Singapore</c:v>
                </c:pt>
                <c:pt idx="6">
                  <c:v>Japan</c:v>
                </c:pt>
                <c:pt idx="7">
                  <c:v>Finland</c:v>
                </c:pt>
                <c:pt idx="8">
                  <c:v>Liechtenstein</c:v>
                </c:pt>
                <c:pt idx="9">
                  <c:v>Canada</c:v>
                </c:pt>
                <c:pt idx="10">
                  <c:v>Switzerland</c:v>
                </c:pt>
                <c:pt idx="11">
                  <c:v>Netherlands</c:v>
                </c:pt>
                <c:pt idx="12">
                  <c:v>Viet Nam</c:v>
                </c:pt>
                <c:pt idx="13">
                  <c:v>Iceland</c:v>
                </c:pt>
                <c:pt idx="14">
                  <c:v>Norway</c:v>
                </c:pt>
                <c:pt idx="15">
                  <c:v>Poland</c:v>
                </c:pt>
                <c:pt idx="16">
                  <c:v>Chinese Taipei</c:v>
                </c:pt>
                <c:pt idx="17">
                  <c:v>United Kingdom</c:v>
                </c:pt>
                <c:pt idx="18">
                  <c:v>Denmark</c:v>
                </c:pt>
                <c:pt idx="19">
                  <c:v>Ireland</c:v>
                </c:pt>
                <c:pt idx="20">
                  <c:v>Germany</c:v>
                </c:pt>
                <c:pt idx="21">
                  <c:v>Australia</c:v>
                </c:pt>
                <c:pt idx="22">
                  <c:v>Qatar</c:v>
                </c:pt>
                <c:pt idx="23">
                  <c:v>Latvia</c:v>
                </c:pt>
                <c:pt idx="24">
                  <c:v>Italy</c:v>
                </c:pt>
                <c:pt idx="25">
                  <c:v>Russian Federation</c:v>
                </c:pt>
                <c:pt idx="26">
                  <c:v>Sweden</c:v>
                </c:pt>
                <c:pt idx="27">
                  <c:v>Slovenia</c:v>
                </c:pt>
                <c:pt idx="28">
                  <c:v>Indonesia</c:v>
                </c:pt>
                <c:pt idx="29">
                  <c:v>Austria</c:v>
                </c:pt>
                <c:pt idx="30">
                  <c:v>OECD average</c:v>
                </c:pt>
                <c:pt idx="31">
                  <c:v>Belgium</c:v>
                </c:pt>
                <c:pt idx="32">
                  <c:v>Croatia</c:v>
                </c:pt>
                <c:pt idx="33">
                  <c:v>Czech Republic</c:v>
                </c:pt>
                <c:pt idx="34">
                  <c:v>Kazakhstan</c:v>
                </c:pt>
                <c:pt idx="35">
                  <c:v>Thailand</c:v>
                </c:pt>
                <c:pt idx="36">
                  <c:v>Spain</c:v>
                </c:pt>
                <c:pt idx="37">
                  <c:v>Lithuania</c:v>
                </c:pt>
                <c:pt idx="38">
                  <c:v>United States</c:v>
                </c:pt>
                <c:pt idx="39">
                  <c:v>Jordan</c:v>
                </c:pt>
                <c:pt idx="40">
                  <c:v>New Zealand</c:v>
                </c:pt>
                <c:pt idx="41">
                  <c:v>Serbia</c:v>
                </c:pt>
                <c:pt idx="42">
                  <c:v>Mexico</c:v>
                </c:pt>
                <c:pt idx="43">
                  <c:v>United Arab Emirates</c:v>
                </c:pt>
                <c:pt idx="44">
                  <c:v>Turkey</c:v>
                </c:pt>
                <c:pt idx="45">
                  <c:v>Tunisia</c:v>
                </c:pt>
                <c:pt idx="46">
                  <c:v>Luxembourg</c:v>
                </c:pt>
                <c:pt idx="47">
                  <c:v>Colombia</c:v>
                </c:pt>
                <c:pt idx="48">
                  <c:v>Portugal</c:v>
                </c:pt>
                <c:pt idx="49">
                  <c:v>France</c:v>
                </c:pt>
                <c:pt idx="50">
                  <c:v>Greece</c:v>
                </c:pt>
                <c:pt idx="51">
                  <c:v>Malaysia</c:v>
                </c:pt>
                <c:pt idx="52">
                  <c:v>Argentina</c:v>
                </c:pt>
                <c:pt idx="53">
                  <c:v>Montenegro</c:v>
                </c:pt>
                <c:pt idx="54">
                  <c:v>Brazil</c:v>
                </c:pt>
                <c:pt idx="55">
                  <c:v>Israel</c:v>
                </c:pt>
                <c:pt idx="56">
                  <c:v>Slovak Republic</c:v>
                </c:pt>
                <c:pt idx="57">
                  <c:v>Hungary</c:v>
                </c:pt>
                <c:pt idx="58">
                  <c:v>Peru</c:v>
                </c:pt>
                <c:pt idx="59">
                  <c:v>Romania</c:v>
                </c:pt>
                <c:pt idx="60">
                  <c:v>Costa Rica</c:v>
                </c:pt>
                <c:pt idx="61">
                  <c:v>Bulgaria</c:v>
                </c:pt>
                <c:pt idx="62">
                  <c:v>Chile</c:v>
                </c:pt>
                <c:pt idx="63">
                  <c:v>Uruguay</c:v>
                </c:pt>
              </c:strCache>
            </c:strRef>
          </c:cat>
          <c:val>
            <c:numRef>
              <c:f>Sheet1!$E$2:$E$65</c:f>
              <c:numCache>
                <c:formatCode>General</c:formatCode>
                <c:ptCount val="64"/>
                <c:pt idx="0">
                  <c:v>7.217676137984288</c:v>
                </c:pt>
                <c:pt idx="1">
                  <c:v>0.87788957045160265</c:v>
                </c:pt>
                <c:pt idx="2">
                  <c:v>4.1598123217390599</c:v>
                </c:pt>
                <c:pt idx="3">
                  <c:v>4.4897249732328737</c:v>
                </c:pt>
                <c:pt idx="4">
                  <c:v>3.2560020217690919</c:v>
                </c:pt>
                <c:pt idx="5">
                  <c:v>2.2234141222277661</c:v>
                </c:pt>
                <c:pt idx="6">
                  <c:v>4.5327030214397723</c:v>
                </c:pt>
                <c:pt idx="7">
                  <c:v>4.6178766291862567</c:v>
                </c:pt>
                <c:pt idx="8">
                  <c:v>8.1378295238549079</c:v>
                </c:pt>
                <c:pt idx="9">
                  <c:v>5.1924633096632498</c:v>
                </c:pt>
                <c:pt idx="10">
                  <c:v>4.6471349773260178</c:v>
                </c:pt>
                <c:pt idx="11">
                  <c:v>5.9756852639246985</c:v>
                </c:pt>
                <c:pt idx="12">
                  <c:v>5.5766001049356397</c:v>
                </c:pt>
                <c:pt idx="13">
                  <c:v>11.087461347804123</c:v>
                </c:pt>
                <c:pt idx="14">
                  <c:v>11.707139721592792</c:v>
                </c:pt>
                <c:pt idx="15">
                  <c:v>3.800726655111013</c:v>
                </c:pt>
                <c:pt idx="16">
                  <c:v>3.4844061624299147</c:v>
                </c:pt>
                <c:pt idx="17">
                  <c:v>8.4199834953576822</c:v>
                </c:pt>
                <c:pt idx="18">
                  <c:v>5.6914436452790476</c:v>
                </c:pt>
                <c:pt idx="19">
                  <c:v>4.7646657106764971</c:v>
                </c:pt>
                <c:pt idx="20">
                  <c:v>5.9358422838150542</c:v>
                </c:pt>
                <c:pt idx="21">
                  <c:v>7.7116885160308577</c:v>
                </c:pt>
                <c:pt idx="22">
                  <c:v>60.116911283568236</c:v>
                </c:pt>
                <c:pt idx="23">
                  <c:v>7.5034567153976104</c:v>
                </c:pt>
                <c:pt idx="24">
                  <c:v>12.450028553966323</c:v>
                </c:pt>
                <c:pt idx="25">
                  <c:v>11.727388998538849</c:v>
                </c:pt>
                <c:pt idx="26">
                  <c:v>13.780281757858246</c:v>
                </c:pt>
                <c:pt idx="27">
                  <c:v>6.8053409740966266</c:v>
                </c:pt>
                <c:pt idx="28">
                  <c:v>57.678121122967383</c:v>
                </c:pt>
                <c:pt idx="29">
                  <c:v>6.4759860010506678</c:v>
                </c:pt>
                <c:pt idx="30">
                  <c:v>9.5095745522211796</c:v>
                </c:pt>
                <c:pt idx="31">
                  <c:v>5.4805310003744072</c:v>
                </c:pt>
                <c:pt idx="32">
                  <c:v>14.506387162186849</c:v>
                </c:pt>
                <c:pt idx="33">
                  <c:v>8.2350648424532409</c:v>
                </c:pt>
                <c:pt idx="34">
                  <c:v>31.16448799807668</c:v>
                </c:pt>
                <c:pt idx="35">
                  <c:v>30.596623626813525</c:v>
                </c:pt>
                <c:pt idx="36">
                  <c:v>8.2691079233214424</c:v>
                </c:pt>
                <c:pt idx="37">
                  <c:v>11.392687000840846</c:v>
                </c:pt>
                <c:pt idx="38">
                  <c:v>9.4818881416321208</c:v>
                </c:pt>
                <c:pt idx="39">
                  <c:v>50.541675786874237</c:v>
                </c:pt>
                <c:pt idx="40">
                  <c:v>7.9651806095963451</c:v>
                </c:pt>
                <c:pt idx="41">
                  <c:v>20.492776736238064</c:v>
                </c:pt>
                <c:pt idx="42">
                  <c:v>36.622337496044075</c:v>
                </c:pt>
                <c:pt idx="43">
                  <c:v>32.946079011324798</c:v>
                </c:pt>
                <c:pt idx="44">
                  <c:v>22.721968104670953</c:v>
                </c:pt>
                <c:pt idx="45">
                  <c:v>46.640759436587501</c:v>
                </c:pt>
                <c:pt idx="46">
                  <c:v>8.0107840380796116</c:v>
                </c:pt>
                <c:pt idx="47">
                  <c:v>53.786634573129668</c:v>
                </c:pt>
                <c:pt idx="48">
                  <c:v>7.0725120770770573</c:v>
                </c:pt>
                <c:pt idx="49">
                  <c:v>4.6500128350516539</c:v>
                </c:pt>
                <c:pt idx="50">
                  <c:v>16.684037875287821</c:v>
                </c:pt>
                <c:pt idx="51">
                  <c:v>30.322950160387364</c:v>
                </c:pt>
                <c:pt idx="52">
                  <c:v>43.048930598189742</c:v>
                </c:pt>
                <c:pt idx="53">
                  <c:v>34.417911242839153</c:v>
                </c:pt>
                <c:pt idx="54">
                  <c:v>44.915515207596187</c:v>
                </c:pt>
                <c:pt idx="55">
                  <c:v>14.423328758461185</c:v>
                </c:pt>
                <c:pt idx="56">
                  <c:v>9.4415132164732452</c:v>
                </c:pt>
                <c:pt idx="57">
                  <c:v>8.0770907204100268</c:v>
                </c:pt>
                <c:pt idx="58">
                  <c:v>50.568583336805176</c:v>
                </c:pt>
                <c:pt idx="59">
                  <c:v>16.717681593415723</c:v>
                </c:pt>
                <c:pt idx="60">
                  <c:v>34.648269057280558</c:v>
                </c:pt>
                <c:pt idx="61">
                  <c:v>18.410561204109516</c:v>
                </c:pt>
                <c:pt idx="62">
                  <c:v>24.847998277406028</c:v>
                </c:pt>
                <c:pt idx="63">
                  <c:v>26.695477222537619</c:v>
                </c:pt>
              </c:numCache>
            </c:numRef>
          </c:val>
          <c:smooth val="0"/>
        </c:ser>
        <c:dLbls>
          <c:showLegendKey val="0"/>
          <c:showVal val="0"/>
          <c:showCatName val="0"/>
          <c:showSerName val="0"/>
          <c:showPercent val="0"/>
          <c:showBubbleSize val="0"/>
        </c:dLbls>
        <c:hiLowLines>
          <c:spPr>
            <a:ln>
              <a:solidFill>
                <a:schemeClr val="tx1"/>
              </a:solidFill>
            </a:ln>
          </c:spPr>
        </c:hiLowLines>
        <c:marker val="1"/>
        <c:smooth val="0"/>
        <c:axId val="87208704"/>
        <c:axId val="87210240"/>
      </c:lineChart>
      <c:catAx>
        <c:axId val="87208704"/>
        <c:scaling>
          <c:orientation val="minMax"/>
        </c:scaling>
        <c:delete val="0"/>
        <c:axPos val="b"/>
        <c:numFmt formatCode="General" sourceLinked="0"/>
        <c:majorTickMark val="out"/>
        <c:minorTickMark val="none"/>
        <c:tickLblPos val="nextTo"/>
        <c:txPr>
          <a:bodyPr/>
          <a:lstStyle/>
          <a:p>
            <a:pPr>
              <a:defRPr sz="1200"/>
            </a:pPr>
            <a:endParaRPr lang="en-US"/>
          </a:p>
        </c:txPr>
        <c:crossAx val="87210240"/>
        <c:crosses val="autoZero"/>
        <c:auto val="1"/>
        <c:lblAlgn val="ctr"/>
        <c:lblOffset val="100"/>
        <c:tickLblSkip val="1"/>
        <c:noMultiLvlLbl val="0"/>
      </c:catAx>
      <c:valAx>
        <c:axId val="87210240"/>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7208704"/>
        <c:crosses val="autoZero"/>
        <c:crossBetween val="between"/>
      </c:valAx>
      <c:spPr>
        <a:ln>
          <a:solidFill>
            <a:schemeClr val="tx1"/>
          </a:solidFill>
        </a:ln>
      </c:spPr>
    </c:plotArea>
    <c:legend>
      <c:legendPos val="t"/>
      <c:layout>
        <c:manualLayout>
          <c:xMode val="edge"/>
          <c:yMode val="edge"/>
          <c:x val="7.4668300337063398E-2"/>
          <c:y val="6.9377461658076817E-2"/>
          <c:w val="0.83197099155694176"/>
          <c:h val="3.3988455143402145E-2"/>
        </c:manualLayout>
      </c:layout>
      <c:overlay val="0"/>
      <c:txPr>
        <a:bodyPr/>
        <a:lstStyle/>
        <a:p>
          <a:pPr>
            <a:defRPr sz="1400"/>
          </a:pPr>
          <a:endParaRPr lang="en-US"/>
        </a:p>
      </c:txPr>
    </c:legend>
    <c:plotVisOnly val="1"/>
    <c:dispBlanksAs val="gap"/>
    <c:showDLblsOverMax val="0"/>
  </c:chart>
  <c:spPr>
    <a:ln>
      <a:noFill/>
    </a:ln>
  </c:spPr>
  <c:txPr>
    <a:bodyPr/>
    <a:lstStyle/>
    <a:p>
      <a:pPr>
        <a:defRPr sz="1100">
          <a:solidFill>
            <a:srgbClr val="000000"/>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738147399967753E-2"/>
          <c:y val="0.2641105645124398"/>
          <c:w val="0.8982636023937558"/>
          <c:h val="0.7177744139540051"/>
        </c:manualLayout>
      </c:layout>
      <c:barChart>
        <c:barDir val="col"/>
        <c:grouping val="clustered"/>
        <c:varyColors val="0"/>
        <c:ser>
          <c:idx val="1"/>
          <c:order val="1"/>
          <c:tx>
            <c:strRef>
              <c:f>Sheet1!$C$1</c:f>
              <c:strCache>
                <c:ptCount val="1"/>
                <c:pt idx="0">
                  <c:v>After accounting for students' characteristics</c:v>
                </c:pt>
              </c:strCache>
            </c:strRef>
          </c:tx>
          <c:spPr>
            <a:solidFill>
              <a:srgbClr val="509DFA"/>
            </a:solidFill>
            <a:ln>
              <a:noFill/>
            </a:ln>
          </c:spPr>
          <c:invertIfNegative val="0"/>
          <c:cat>
            <c:strRef>
              <c:f>Sheet1!$A$2:$A$9</c:f>
              <c:strCache>
                <c:ptCount val="8"/>
                <c:pt idx="0">
                  <c:v>One</c:v>
                </c:pt>
                <c:pt idx="1">
                  <c:v>Two</c:v>
                </c:pt>
                <c:pt idx="2">
                  <c:v>Three</c:v>
                </c:pt>
                <c:pt idx="3">
                  <c:v>Four</c:v>
                </c:pt>
                <c:pt idx="4">
                  <c:v>Five</c:v>
                </c:pt>
                <c:pt idx="5">
                  <c:v>Six</c:v>
                </c:pt>
                <c:pt idx="6">
                  <c:v>Seven</c:v>
                </c:pt>
                <c:pt idx="7">
                  <c:v>Eight</c:v>
                </c:pt>
              </c:strCache>
            </c:strRef>
          </c:cat>
          <c:val>
            <c:numRef>
              <c:f>Sheet1!$C$2:$C$9</c:f>
              <c:numCache>
                <c:formatCode>General</c:formatCode>
                <c:ptCount val="8"/>
                <c:pt idx="0">
                  <c:v>0.88475367916361614</c:v>
                </c:pt>
                <c:pt idx="1">
                  <c:v>0.67427120946311769</c:v>
                </c:pt>
                <c:pt idx="2">
                  <c:v>0.52495971309994138</c:v>
                </c:pt>
                <c:pt idx="3">
                  <c:v>0.44000266743770661</c:v>
                </c:pt>
                <c:pt idx="4">
                  <c:v>0.38624044622805165</c:v>
                </c:pt>
                <c:pt idx="5">
                  <c:v>0.3363737848876942</c:v>
                </c:pt>
                <c:pt idx="6">
                  <c:v>0.30061043990931124</c:v>
                </c:pt>
                <c:pt idx="7">
                  <c:v>0.31755131683386351</c:v>
                </c:pt>
              </c:numCache>
            </c:numRef>
          </c:val>
        </c:ser>
        <c:dLbls>
          <c:showLegendKey val="0"/>
          <c:showVal val="0"/>
          <c:showCatName val="0"/>
          <c:showSerName val="0"/>
          <c:showPercent val="0"/>
          <c:showBubbleSize val="0"/>
        </c:dLbls>
        <c:gapWidth val="210"/>
        <c:axId val="88381696"/>
        <c:axId val="88383872"/>
      </c:barChart>
      <c:lineChart>
        <c:grouping val="standard"/>
        <c:varyColors val="0"/>
        <c:ser>
          <c:idx val="0"/>
          <c:order val="0"/>
          <c:tx>
            <c:strRef>
              <c:f>Sheet1!$B$1</c:f>
              <c:strCache>
                <c:ptCount val="1"/>
                <c:pt idx="0">
                  <c:v>Before accounting for students' characteristics</c:v>
                </c:pt>
              </c:strCache>
            </c:strRef>
          </c:tx>
          <c:spPr>
            <a:ln>
              <a:noFill/>
            </a:ln>
          </c:spPr>
          <c:marker>
            <c:symbol val="diamond"/>
            <c:size val="10"/>
            <c:spPr>
              <a:solidFill>
                <a:schemeClr val="tx2">
                  <a:lumMod val="50000"/>
                </a:schemeClr>
              </a:solidFill>
              <a:ln>
                <a:noFill/>
              </a:ln>
            </c:spPr>
          </c:marker>
          <c:cat>
            <c:strRef>
              <c:f>Sheet1!$A$2:$A$9</c:f>
              <c:strCache>
                <c:ptCount val="8"/>
                <c:pt idx="0">
                  <c:v>One</c:v>
                </c:pt>
                <c:pt idx="1">
                  <c:v>Two</c:v>
                </c:pt>
                <c:pt idx="2">
                  <c:v>Three</c:v>
                </c:pt>
                <c:pt idx="3">
                  <c:v>Four</c:v>
                </c:pt>
                <c:pt idx="4">
                  <c:v>Five</c:v>
                </c:pt>
                <c:pt idx="5">
                  <c:v>Six</c:v>
                </c:pt>
                <c:pt idx="6">
                  <c:v>Seven</c:v>
                </c:pt>
                <c:pt idx="7">
                  <c:v>Eight</c:v>
                </c:pt>
              </c:strCache>
            </c:strRef>
          </c:cat>
          <c:val>
            <c:numRef>
              <c:f>Sheet1!$B$2:$B$9</c:f>
              <c:numCache>
                <c:formatCode>General</c:formatCode>
                <c:ptCount val="8"/>
                <c:pt idx="0">
                  <c:v>0.84925432792346733</c:v>
                </c:pt>
                <c:pt idx="1">
                  <c:v>0.64198990953576629</c:v>
                </c:pt>
                <c:pt idx="2">
                  <c:v>0.49551731501869595</c:v>
                </c:pt>
                <c:pt idx="3">
                  <c:v>0.40087658360054462</c:v>
                </c:pt>
                <c:pt idx="4">
                  <c:v>0.35785478277385913</c:v>
                </c:pt>
                <c:pt idx="5">
                  <c:v>0.30916749611972172</c:v>
                </c:pt>
                <c:pt idx="6">
                  <c:v>0.27029983026636967</c:v>
                </c:pt>
                <c:pt idx="7">
                  <c:v>0.27422212765447818</c:v>
                </c:pt>
              </c:numCache>
            </c:numRef>
          </c:val>
          <c:smooth val="0"/>
        </c:ser>
        <c:dLbls>
          <c:showLegendKey val="0"/>
          <c:showVal val="0"/>
          <c:showCatName val="0"/>
          <c:showSerName val="0"/>
          <c:showPercent val="0"/>
          <c:showBubbleSize val="0"/>
        </c:dLbls>
        <c:marker val="1"/>
        <c:smooth val="0"/>
        <c:axId val="88381696"/>
        <c:axId val="88383872"/>
      </c:lineChart>
      <c:catAx>
        <c:axId val="88381696"/>
        <c:scaling>
          <c:orientation val="minMax"/>
        </c:scaling>
        <c:delete val="0"/>
        <c:axPos val="b"/>
        <c:numFmt formatCode="General" sourceLinked="0"/>
        <c:majorTickMark val="none"/>
        <c:minorTickMark val="none"/>
        <c:tickLblPos val="high"/>
        <c:txPr>
          <a:bodyPr/>
          <a:lstStyle/>
          <a:p>
            <a:pPr>
              <a:defRPr sz="1400">
                <a:solidFill>
                  <a:schemeClr val="bg2">
                    <a:lumMod val="10000"/>
                  </a:schemeClr>
                </a:solidFill>
              </a:defRPr>
            </a:pPr>
            <a:endParaRPr lang="en-US"/>
          </a:p>
        </c:txPr>
        <c:crossAx val="88383872"/>
        <c:crossesAt val="1"/>
        <c:auto val="1"/>
        <c:lblAlgn val="ctr"/>
        <c:lblOffset val="100"/>
        <c:noMultiLvlLbl val="0"/>
      </c:catAx>
      <c:valAx>
        <c:axId val="88383872"/>
        <c:scaling>
          <c:orientation val="minMax"/>
        </c:scaling>
        <c:delete val="0"/>
        <c:axPos val="l"/>
        <c:majorGridlines/>
        <c:numFmt formatCode="#,##0.0" sourceLinked="0"/>
        <c:majorTickMark val="out"/>
        <c:minorTickMark val="none"/>
        <c:tickLblPos val="nextTo"/>
        <c:txPr>
          <a:bodyPr/>
          <a:lstStyle/>
          <a:p>
            <a:pPr>
              <a:defRPr sz="1200" b="0">
                <a:solidFill>
                  <a:schemeClr val="bg2">
                    <a:lumMod val="10000"/>
                  </a:schemeClr>
                </a:solidFill>
              </a:defRPr>
            </a:pPr>
            <a:endParaRPr lang="en-US"/>
          </a:p>
        </c:txPr>
        <c:crossAx val="88381696"/>
        <c:crosses val="autoZero"/>
        <c:crossBetween val="between"/>
      </c:valAx>
      <c:spPr>
        <a:ln>
          <a:solidFill>
            <a:schemeClr val="tx1"/>
          </a:solidFill>
        </a:ln>
      </c:spPr>
    </c:plotArea>
    <c:legend>
      <c:legendPos val="t"/>
      <c:layout>
        <c:manualLayout>
          <c:xMode val="edge"/>
          <c:yMode val="edge"/>
          <c:x val="0.15570140830057894"/>
          <c:y val="2.8530326695726617E-2"/>
          <c:w val="0.83076434871771399"/>
          <c:h val="0.11830058098119817"/>
        </c:manualLayout>
      </c:layout>
      <c:overlay val="0"/>
      <c:txPr>
        <a:bodyPr/>
        <a:lstStyle/>
        <a:p>
          <a:pPr>
            <a:defRPr sz="1800" b="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45578194623892E-2"/>
          <c:y val="0.11194456266915605"/>
          <c:w val="0.92964196107839869"/>
          <c:h val="0.56648298073629566"/>
        </c:manualLayout>
      </c:layout>
      <c:lineChart>
        <c:grouping val="standard"/>
        <c:varyColors val="0"/>
        <c:ser>
          <c:idx val="0"/>
          <c:order val="0"/>
          <c:tx>
            <c:strRef>
              <c:f>Sheet1!$B$1</c:f>
              <c:strCache>
                <c:ptCount val="1"/>
                <c:pt idx="0">
                  <c:v>Low performers in mathematics</c:v>
                </c:pt>
              </c:strCache>
            </c:strRef>
          </c:tx>
          <c:spPr>
            <a:ln>
              <a:noFill/>
            </a:ln>
          </c:spPr>
          <c:marker>
            <c:symbol val="circle"/>
            <c:size val="7"/>
            <c:spPr>
              <a:solidFill>
                <a:schemeClr val="accent5"/>
              </a:solidFill>
              <a:ln>
                <a:solidFill>
                  <a:schemeClr val="accent5">
                    <a:lumMod val="50000"/>
                  </a:schemeClr>
                </a:solidFill>
              </a:ln>
            </c:spPr>
          </c:marker>
          <c:cat>
            <c:strRef>
              <c:f>Sheet1!$A$2:$A$65</c:f>
              <c:strCache>
                <c:ptCount val="64"/>
                <c:pt idx="0">
                  <c:v>Japan</c:v>
                </c:pt>
                <c:pt idx="1">
                  <c:v>Norway</c:v>
                </c:pt>
                <c:pt idx="2">
                  <c:v>France</c:v>
                </c:pt>
                <c:pt idx="3">
                  <c:v>Slovak Republic</c:v>
                </c:pt>
                <c:pt idx="4">
                  <c:v>Sweden</c:v>
                </c:pt>
                <c:pt idx="5">
                  <c:v>Iceland</c:v>
                </c:pt>
                <c:pt idx="6">
                  <c:v>Belgium</c:v>
                </c:pt>
                <c:pt idx="7">
                  <c:v>Denmark</c:v>
                </c:pt>
                <c:pt idx="8">
                  <c:v>Finland</c:v>
                </c:pt>
                <c:pt idx="9">
                  <c:v>Korea</c:v>
                </c:pt>
                <c:pt idx="10">
                  <c:v>Poland</c:v>
                </c:pt>
                <c:pt idx="11">
                  <c:v>Chinese Taipei</c:v>
                </c:pt>
                <c:pt idx="12">
                  <c:v>Greece</c:v>
                </c:pt>
                <c:pt idx="13">
                  <c:v>New Zealand</c:v>
                </c:pt>
                <c:pt idx="14">
                  <c:v>Switzerland</c:v>
                </c:pt>
                <c:pt idx="15">
                  <c:v>Australia</c:v>
                </c:pt>
                <c:pt idx="16">
                  <c:v>United Kingdom</c:v>
                </c:pt>
                <c:pt idx="17">
                  <c:v>OECD average</c:v>
                </c:pt>
                <c:pt idx="18">
                  <c:v>Czech Republic</c:v>
                </c:pt>
                <c:pt idx="19">
                  <c:v>Ireland</c:v>
                </c:pt>
                <c:pt idx="20">
                  <c:v>Netherlands</c:v>
                </c:pt>
                <c:pt idx="21">
                  <c:v>Luxembourg</c:v>
                </c:pt>
                <c:pt idx="22">
                  <c:v>Austria</c:v>
                </c:pt>
                <c:pt idx="23">
                  <c:v>Germany</c:v>
                </c:pt>
                <c:pt idx="24">
                  <c:v>Canada</c:v>
                </c:pt>
                <c:pt idx="25">
                  <c:v>Hungary</c:v>
                </c:pt>
                <c:pt idx="26">
                  <c:v>Hong Kong-China</c:v>
                </c:pt>
                <c:pt idx="27">
                  <c:v>Italy</c:v>
                </c:pt>
                <c:pt idx="28">
                  <c:v>Spain</c:v>
                </c:pt>
                <c:pt idx="29">
                  <c:v>Latvia</c:v>
                </c:pt>
                <c:pt idx="30">
                  <c:v>Macao-China</c:v>
                </c:pt>
                <c:pt idx="31">
                  <c:v>Romania</c:v>
                </c:pt>
                <c:pt idx="32">
                  <c:v>Argentina</c:v>
                </c:pt>
                <c:pt idx="33">
                  <c:v>Portugal</c:v>
                </c:pt>
                <c:pt idx="34">
                  <c:v>Lithuania</c:v>
                </c:pt>
                <c:pt idx="35">
                  <c:v>Slovenia</c:v>
                </c:pt>
                <c:pt idx="36">
                  <c:v>Croatia</c:v>
                </c:pt>
                <c:pt idx="37">
                  <c:v>Tunisia</c:v>
                </c:pt>
                <c:pt idx="38">
                  <c:v>Serbia</c:v>
                </c:pt>
                <c:pt idx="39">
                  <c:v>Brazil</c:v>
                </c:pt>
                <c:pt idx="40">
                  <c:v>United States</c:v>
                </c:pt>
                <c:pt idx="41">
                  <c:v>Shanghai-China</c:v>
                </c:pt>
                <c:pt idx="42">
                  <c:v>Thailand</c:v>
                </c:pt>
                <c:pt idx="43">
                  <c:v>Singapore</c:v>
                </c:pt>
                <c:pt idx="44">
                  <c:v>Qatar</c:v>
                </c:pt>
                <c:pt idx="45">
                  <c:v>Malaysia</c:v>
                </c:pt>
                <c:pt idx="46">
                  <c:v>Uruguay</c:v>
                </c:pt>
                <c:pt idx="47">
                  <c:v>United Arab Emirates</c:v>
                </c:pt>
                <c:pt idx="48">
                  <c:v>Chile</c:v>
                </c:pt>
                <c:pt idx="49">
                  <c:v>Mexico</c:v>
                </c:pt>
                <c:pt idx="50">
                  <c:v>Jordan</c:v>
                </c:pt>
                <c:pt idx="51">
                  <c:v>Montenegro</c:v>
                </c:pt>
                <c:pt idx="52">
                  <c:v>Indonesia</c:v>
                </c:pt>
                <c:pt idx="53">
                  <c:v>Estonia</c:v>
                </c:pt>
                <c:pt idx="54">
                  <c:v>Turkey</c:v>
                </c:pt>
                <c:pt idx="55">
                  <c:v>Peru</c:v>
                </c:pt>
                <c:pt idx="56">
                  <c:v>Bulgaria</c:v>
                </c:pt>
                <c:pt idx="57">
                  <c:v>Israel</c:v>
                </c:pt>
                <c:pt idx="58">
                  <c:v>Russian Federation</c:v>
                </c:pt>
                <c:pt idx="59">
                  <c:v>Colombia</c:v>
                </c:pt>
                <c:pt idx="60">
                  <c:v>Viet Nam</c:v>
                </c:pt>
                <c:pt idx="61">
                  <c:v>Costa Rica</c:v>
                </c:pt>
                <c:pt idx="62">
                  <c:v>Kazakhstan</c:v>
                </c:pt>
                <c:pt idx="63">
                  <c:v>Albania</c:v>
                </c:pt>
              </c:strCache>
            </c:strRef>
          </c:cat>
          <c:val>
            <c:numRef>
              <c:f>Sheet1!$B$2:$B$65</c:f>
              <c:numCache>
                <c:formatCode>General</c:formatCode>
                <c:ptCount val="64"/>
                <c:pt idx="0">
                  <c:v>-0.96029398350771822</c:v>
                </c:pt>
                <c:pt idx="1">
                  <c:v>-0.84900018579920111</c:v>
                </c:pt>
                <c:pt idx="2">
                  <c:v>-0.71927460586564651</c:v>
                </c:pt>
                <c:pt idx="3">
                  <c:v>-0.71210381023327007</c:v>
                </c:pt>
                <c:pt idx="4">
                  <c:v>-0.56996445709483234</c:v>
                </c:pt>
                <c:pt idx="5">
                  <c:v>-0.52487045295097212</c:v>
                </c:pt>
                <c:pt idx="6">
                  <c:v>-0.50977834946860556</c:v>
                </c:pt>
                <c:pt idx="7">
                  <c:v>-0.47216903672396565</c:v>
                </c:pt>
                <c:pt idx="8">
                  <c:v>-0.44881188519278742</c:v>
                </c:pt>
                <c:pt idx="9">
                  <c:v>-0.39978746370837648</c:v>
                </c:pt>
                <c:pt idx="10">
                  <c:v>-0.38044556897495907</c:v>
                </c:pt>
                <c:pt idx="11">
                  <c:v>-0.379078545817847</c:v>
                </c:pt>
                <c:pt idx="12">
                  <c:v>-0.36237574988110666</c:v>
                </c:pt>
                <c:pt idx="13">
                  <c:v>-0.3439701932259977</c:v>
                </c:pt>
                <c:pt idx="14">
                  <c:v>-0.33198157769419379</c:v>
                </c:pt>
                <c:pt idx="15">
                  <c:v>-0.30856069085054649</c:v>
                </c:pt>
                <c:pt idx="16">
                  <c:v>-0.2879034467815757</c:v>
                </c:pt>
                <c:pt idx="17">
                  <c:v>-0.2665543232691352</c:v>
                </c:pt>
                <c:pt idx="18">
                  <c:v>-0.23839516808144037</c:v>
                </c:pt>
                <c:pt idx="19">
                  <c:v>-0.2371714034319056</c:v>
                </c:pt>
                <c:pt idx="20">
                  <c:v>-0.23313144945384079</c:v>
                </c:pt>
                <c:pt idx="21">
                  <c:v>-0.23159414575020218</c:v>
                </c:pt>
                <c:pt idx="22">
                  <c:v>-0.2173277514975987</c:v>
                </c:pt>
                <c:pt idx="23">
                  <c:v>-0.19755903825935137</c:v>
                </c:pt>
                <c:pt idx="24">
                  <c:v>-0.18183117202147484</c:v>
                </c:pt>
                <c:pt idx="25">
                  <c:v>-0.17513849171534104</c:v>
                </c:pt>
                <c:pt idx="26">
                  <c:v>-0.14776802072790504</c:v>
                </c:pt>
                <c:pt idx="27">
                  <c:v>-0.14266382028377247</c:v>
                </c:pt>
                <c:pt idx="28">
                  <c:v>-0.14192354806933724</c:v>
                </c:pt>
                <c:pt idx="29">
                  <c:v>-0.10470129232430288</c:v>
                </c:pt>
                <c:pt idx="30">
                  <c:v>-8.454607639515116E-2</c:v>
                </c:pt>
                <c:pt idx="31">
                  <c:v>-7.0312397544691471E-2</c:v>
                </c:pt>
                <c:pt idx="32">
                  <c:v>-5.902910393315354E-2</c:v>
                </c:pt>
                <c:pt idx="33">
                  <c:v>-5.5253053152573339E-2</c:v>
                </c:pt>
                <c:pt idx="34">
                  <c:v>-5.4787463282243244E-2</c:v>
                </c:pt>
                <c:pt idx="35">
                  <c:v>-3.725810436555748E-2</c:v>
                </c:pt>
                <c:pt idx="36">
                  <c:v>-1.7752652106853201E-3</c:v>
                </c:pt>
                <c:pt idx="37">
                  <c:v>7.7714363734128012E-4</c:v>
                </c:pt>
                <c:pt idx="38">
                  <c:v>5.0916236291921525E-2</c:v>
                </c:pt>
                <c:pt idx="39">
                  <c:v>5.9087988669070647E-2</c:v>
                </c:pt>
                <c:pt idx="40">
                  <c:v>6.1560461212561937E-2</c:v>
                </c:pt>
                <c:pt idx="42">
                  <c:v>9.521444683124991E-2</c:v>
                </c:pt>
                <c:pt idx="43">
                  <c:v>0.10354498800905465</c:v>
                </c:pt>
                <c:pt idx="44">
                  <c:v>0.11082069608638848</c:v>
                </c:pt>
                <c:pt idx="45">
                  <c:v>0.12111496708755687</c:v>
                </c:pt>
                <c:pt idx="46">
                  <c:v>0.14252015939019266</c:v>
                </c:pt>
                <c:pt idx="47">
                  <c:v>0.15500661106929325</c:v>
                </c:pt>
                <c:pt idx="48">
                  <c:v>0.15711987755282777</c:v>
                </c:pt>
                <c:pt idx="49">
                  <c:v>0.16075183254083023</c:v>
                </c:pt>
                <c:pt idx="50">
                  <c:v>0.16563450246077793</c:v>
                </c:pt>
                <c:pt idx="51">
                  <c:v>0.18668620151672205</c:v>
                </c:pt>
                <c:pt idx="52">
                  <c:v>0.21157904229852204</c:v>
                </c:pt>
                <c:pt idx="54">
                  <c:v>0.26515961655234221</c:v>
                </c:pt>
                <c:pt idx="55">
                  <c:v>0.28164301202013159</c:v>
                </c:pt>
                <c:pt idx="56">
                  <c:v>0.3231525481779482</c:v>
                </c:pt>
                <c:pt idx="58">
                  <c:v>0.34778104392013626</c:v>
                </c:pt>
                <c:pt idx="59">
                  <c:v>0.36297247047389342</c:v>
                </c:pt>
                <c:pt idx="61">
                  <c:v>0.40275034027501716</c:v>
                </c:pt>
                <c:pt idx="62">
                  <c:v>0.58862352819965358</c:v>
                </c:pt>
              </c:numCache>
            </c:numRef>
          </c:val>
          <c:smooth val="0"/>
        </c:ser>
        <c:ser>
          <c:idx val="1"/>
          <c:order val="1"/>
          <c:tx>
            <c:strRef>
              <c:f>Sheet1!$C$1</c:f>
              <c:strCache>
                <c:ptCount val="1"/>
                <c:pt idx="0">
                  <c:v>Low performers NS</c:v>
                </c:pt>
              </c:strCache>
            </c:strRef>
          </c:tx>
          <c:spPr>
            <a:ln>
              <a:noFill/>
            </a:ln>
          </c:spPr>
          <c:marker>
            <c:symbol val="circle"/>
            <c:size val="7"/>
            <c:spPr>
              <a:solidFill>
                <a:schemeClr val="accent5">
                  <a:lumMod val="40000"/>
                  <a:lumOff val="60000"/>
                </a:schemeClr>
              </a:solidFill>
              <a:ln>
                <a:solidFill>
                  <a:schemeClr val="accent5"/>
                </a:solidFill>
              </a:ln>
            </c:spPr>
          </c:marker>
          <c:cat>
            <c:strRef>
              <c:f>Sheet1!$A$2:$A$65</c:f>
              <c:strCache>
                <c:ptCount val="64"/>
                <c:pt idx="0">
                  <c:v>Japan</c:v>
                </c:pt>
                <c:pt idx="1">
                  <c:v>Norway</c:v>
                </c:pt>
                <c:pt idx="2">
                  <c:v>France</c:v>
                </c:pt>
                <c:pt idx="3">
                  <c:v>Slovak Republic</c:v>
                </c:pt>
                <c:pt idx="4">
                  <c:v>Sweden</c:v>
                </c:pt>
                <c:pt idx="5">
                  <c:v>Iceland</c:v>
                </c:pt>
                <c:pt idx="6">
                  <c:v>Belgium</c:v>
                </c:pt>
                <c:pt idx="7">
                  <c:v>Denmark</c:v>
                </c:pt>
                <c:pt idx="8">
                  <c:v>Finland</c:v>
                </c:pt>
                <c:pt idx="9">
                  <c:v>Korea</c:v>
                </c:pt>
                <c:pt idx="10">
                  <c:v>Poland</c:v>
                </c:pt>
                <c:pt idx="11">
                  <c:v>Chinese Taipei</c:v>
                </c:pt>
                <c:pt idx="12">
                  <c:v>Greece</c:v>
                </c:pt>
                <c:pt idx="13">
                  <c:v>New Zealand</c:v>
                </c:pt>
                <c:pt idx="14">
                  <c:v>Switzerland</c:v>
                </c:pt>
                <c:pt idx="15">
                  <c:v>Australia</c:v>
                </c:pt>
                <c:pt idx="16">
                  <c:v>United Kingdom</c:v>
                </c:pt>
                <c:pt idx="17">
                  <c:v>OECD average</c:v>
                </c:pt>
                <c:pt idx="18">
                  <c:v>Czech Republic</c:v>
                </c:pt>
                <c:pt idx="19">
                  <c:v>Ireland</c:v>
                </c:pt>
                <c:pt idx="20">
                  <c:v>Netherlands</c:v>
                </c:pt>
                <c:pt idx="21">
                  <c:v>Luxembourg</c:v>
                </c:pt>
                <c:pt idx="22">
                  <c:v>Austria</c:v>
                </c:pt>
                <c:pt idx="23">
                  <c:v>Germany</c:v>
                </c:pt>
                <c:pt idx="24">
                  <c:v>Canada</c:v>
                </c:pt>
                <c:pt idx="25">
                  <c:v>Hungary</c:v>
                </c:pt>
                <c:pt idx="26">
                  <c:v>Hong Kong-China</c:v>
                </c:pt>
                <c:pt idx="27">
                  <c:v>Italy</c:v>
                </c:pt>
                <c:pt idx="28">
                  <c:v>Spain</c:v>
                </c:pt>
                <c:pt idx="29">
                  <c:v>Latvia</c:v>
                </c:pt>
                <c:pt idx="30">
                  <c:v>Macao-China</c:v>
                </c:pt>
                <c:pt idx="31">
                  <c:v>Romania</c:v>
                </c:pt>
                <c:pt idx="32">
                  <c:v>Argentina</c:v>
                </c:pt>
                <c:pt idx="33">
                  <c:v>Portugal</c:v>
                </c:pt>
                <c:pt idx="34">
                  <c:v>Lithuania</c:v>
                </c:pt>
                <c:pt idx="35">
                  <c:v>Slovenia</c:v>
                </c:pt>
                <c:pt idx="36">
                  <c:v>Croatia</c:v>
                </c:pt>
                <c:pt idx="37">
                  <c:v>Tunisia</c:v>
                </c:pt>
                <c:pt idx="38">
                  <c:v>Serbia</c:v>
                </c:pt>
                <c:pt idx="39">
                  <c:v>Brazil</c:v>
                </c:pt>
                <c:pt idx="40">
                  <c:v>United States</c:v>
                </c:pt>
                <c:pt idx="41">
                  <c:v>Shanghai-China</c:v>
                </c:pt>
                <c:pt idx="42">
                  <c:v>Thailand</c:v>
                </c:pt>
                <c:pt idx="43">
                  <c:v>Singapore</c:v>
                </c:pt>
                <c:pt idx="44">
                  <c:v>Qatar</c:v>
                </c:pt>
                <c:pt idx="45">
                  <c:v>Malaysia</c:v>
                </c:pt>
                <c:pt idx="46">
                  <c:v>Uruguay</c:v>
                </c:pt>
                <c:pt idx="47">
                  <c:v>United Arab Emirates</c:v>
                </c:pt>
                <c:pt idx="48">
                  <c:v>Chile</c:v>
                </c:pt>
                <c:pt idx="49">
                  <c:v>Mexico</c:v>
                </c:pt>
                <c:pt idx="50">
                  <c:v>Jordan</c:v>
                </c:pt>
                <c:pt idx="51">
                  <c:v>Montenegro</c:v>
                </c:pt>
                <c:pt idx="52">
                  <c:v>Indonesia</c:v>
                </c:pt>
                <c:pt idx="53">
                  <c:v>Estonia</c:v>
                </c:pt>
                <c:pt idx="54">
                  <c:v>Turkey</c:v>
                </c:pt>
                <c:pt idx="55">
                  <c:v>Peru</c:v>
                </c:pt>
                <c:pt idx="56">
                  <c:v>Bulgaria</c:v>
                </c:pt>
                <c:pt idx="57">
                  <c:v>Israel</c:v>
                </c:pt>
                <c:pt idx="58">
                  <c:v>Russian Federation</c:v>
                </c:pt>
                <c:pt idx="59">
                  <c:v>Colombia</c:v>
                </c:pt>
                <c:pt idx="60">
                  <c:v>Viet Nam</c:v>
                </c:pt>
                <c:pt idx="61">
                  <c:v>Costa Rica</c:v>
                </c:pt>
                <c:pt idx="62">
                  <c:v>Kazakhstan</c:v>
                </c:pt>
                <c:pt idx="63">
                  <c:v>Albania</c:v>
                </c:pt>
              </c:strCache>
            </c:strRef>
          </c:cat>
          <c:val>
            <c:numRef>
              <c:f>Sheet1!$C$2:$C$65</c:f>
              <c:numCache>
                <c:formatCode>General</c:formatCode>
                <c:ptCount val="64"/>
                <c:pt idx="41">
                  <c:v>8.3578015951511764E-2</c:v>
                </c:pt>
                <c:pt idx="53">
                  <c:v>0.22387171677670389</c:v>
                </c:pt>
                <c:pt idx="57">
                  <c:v>0.33922810825028843</c:v>
                </c:pt>
                <c:pt idx="60">
                  <c:v>0.36582425449903161</c:v>
                </c:pt>
                <c:pt idx="63">
                  <c:v>0.65316209341498055</c:v>
                </c:pt>
              </c:numCache>
            </c:numRef>
          </c:val>
          <c:smooth val="0"/>
        </c:ser>
        <c:ser>
          <c:idx val="2"/>
          <c:order val="2"/>
          <c:tx>
            <c:strRef>
              <c:f>Sheet1!$D$1</c:f>
              <c:strCache>
                <c:ptCount val="1"/>
                <c:pt idx="0">
                  <c:v>Students scoring at or above the baseline in mathematics</c:v>
                </c:pt>
              </c:strCache>
            </c:strRef>
          </c:tx>
          <c:spPr>
            <a:ln w="28575">
              <a:noFill/>
            </a:ln>
          </c:spPr>
          <c:marker>
            <c:symbol val="triangle"/>
            <c:size val="7"/>
            <c:spPr>
              <a:solidFill>
                <a:srgbClr val="92D050"/>
              </a:solidFill>
              <a:ln>
                <a:solidFill>
                  <a:schemeClr val="accent3">
                    <a:lumMod val="50000"/>
                  </a:schemeClr>
                </a:solidFill>
              </a:ln>
            </c:spPr>
          </c:marker>
          <c:cat>
            <c:strRef>
              <c:f>Sheet1!$A$2:$A$65</c:f>
              <c:strCache>
                <c:ptCount val="64"/>
                <c:pt idx="0">
                  <c:v>Japan</c:v>
                </c:pt>
                <c:pt idx="1">
                  <c:v>Norway</c:v>
                </c:pt>
                <c:pt idx="2">
                  <c:v>France</c:v>
                </c:pt>
                <c:pt idx="3">
                  <c:v>Slovak Republic</c:v>
                </c:pt>
                <c:pt idx="4">
                  <c:v>Sweden</c:v>
                </c:pt>
                <c:pt idx="5">
                  <c:v>Iceland</c:v>
                </c:pt>
                <c:pt idx="6">
                  <c:v>Belgium</c:v>
                </c:pt>
                <c:pt idx="7">
                  <c:v>Denmark</c:v>
                </c:pt>
                <c:pt idx="8">
                  <c:v>Finland</c:v>
                </c:pt>
                <c:pt idx="9">
                  <c:v>Korea</c:v>
                </c:pt>
                <c:pt idx="10">
                  <c:v>Poland</c:v>
                </c:pt>
                <c:pt idx="11">
                  <c:v>Chinese Taipei</c:v>
                </c:pt>
                <c:pt idx="12">
                  <c:v>Greece</c:v>
                </c:pt>
                <c:pt idx="13">
                  <c:v>New Zealand</c:v>
                </c:pt>
                <c:pt idx="14">
                  <c:v>Switzerland</c:v>
                </c:pt>
                <c:pt idx="15">
                  <c:v>Australia</c:v>
                </c:pt>
                <c:pt idx="16">
                  <c:v>United Kingdom</c:v>
                </c:pt>
                <c:pt idx="17">
                  <c:v>OECD average</c:v>
                </c:pt>
                <c:pt idx="18">
                  <c:v>Czech Republic</c:v>
                </c:pt>
                <c:pt idx="19">
                  <c:v>Ireland</c:v>
                </c:pt>
                <c:pt idx="20">
                  <c:v>Netherlands</c:v>
                </c:pt>
                <c:pt idx="21">
                  <c:v>Luxembourg</c:v>
                </c:pt>
                <c:pt idx="22">
                  <c:v>Austria</c:v>
                </c:pt>
                <c:pt idx="23">
                  <c:v>Germany</c:v>
                </c:pt>
                <c:pt idx="24">
                  <c:v>Canada</c:v>
                </c:pt>
                <c:pt idx="25">
                  <c:v>Hungary</c:v>
                </c:pt>
                <c:pt idx="26">
                  <c:v>Hong Kong-China</c:v>
                </c:pt>
                <c:pt idx="27">
                  <c:v>Italy</c:v>
                </c:pt>
                <c:pt idx="28">
                  <c:v>Spain</c:v>
                </c:pt>
                <c:pt idx="29">
                  <c:v>Latvia</c:v>
                </c:pt>
                <c:pt idx="30">
                  <c:v>Macao-China</c:v>
                </c:pt>
                <c:pt idx="31">
                  <c:v>Romania</c:v>
                </c:pt>
                <c:pt idx="32">
                  <c:v>Argentina</c:v>
                </c:pt>
                <c:pt idx="33">
                  <c:v>Portugal</c:v>
                </c:pt>
                <c:pt idx="34">
                  <c:v>Lithuania</c:v>
                </c:pt>
                <c:pt idx="35">
                  <c:v>Slovenia</c:v>
                </c:pt>
                <c:pt idx="36">
                  <c:v>Croatia</c:v>
                </c:pt>
                <c:pt idx="37">
                  <c:v>Tunisia</c:v>
                </c:pt>
                <c:pt idx="38">
                  <c:v>Serbia</c:v>
                </c:pt>
                <c:pt idx="39">
                  <c:v>Brazil</c:v>
                </c:pt>
                <c:pt idx="40">
                  <c:v>United States</c:v>
                </c:pt>
                <c:pt idx="41">
                  <c:v>Shanghai-China</c:v>
                </c:pt>
                <c:pt idx="42">
                  <c:v>Thailand</c:v>
                </c:pt>
                <c:pt idx="43">
                  <c:v>Singapore</c:v>
                </c:pt>
                <c:pt idx="44">
                  <c:v>Qatar</c:v>
                </c:pt>
                <c:pt idx="45">
                  <c:v>Malaysia</c:v>
                </c:pt>
                <c:pt idx="46">
                  <c:v>Uruguay</c:v>
                </c:pt>
                <c:pt idx="47">
                  <c:v>United Arab Emirates</c:v>
                </c:pt>
                <c:pt idx="48">
                  <c:v>Chile</c:v>
                </c:pt>
                <c:pt idx="49">
                  <c:v>Mexico</c:v>
                </c:pt>
                <c:pt idx="50">
                  <c:v>Jordan</c:v>
                </c:pt>
                <c:pt idx="51">
                  <c:v>Montenegro</c:v>
                </c:pt>
                <c:pt idx="52">
                  <c:v>Indonesia</c:v>
                </c:pt>
                <c:pt idx="53">
                  <c:v>Estonia</c:v>
                </c:pt>
                <c:pt idx="54">
                  <c:v>Turkey</c:v>
                </c:pt>
                <c:pt idx="55">
                  <c:v>Peru</c:v>
                </c:pt>
                <c:pt idx="56">
                  <c:v>Bulgaria</c:v>
                </c:pt>
                <c:pt idx="57">
                  <c:v>Israel</c:v>
                </c:pt>
                <c:pt idx="58">
                  <c:v>Russian Federation</c:v>
                </c:pt>
                <c:pt idx="59">
                  <c:v>Colombia</c:v>
                </c:pt>
                <c:pt idx="60">
                  <c:v>Viet Nam</c:v>
                </c:pt>
                <c:pt idx="61">
                  <c:v>Costa Rica</c:v>
                </c:pt>
                <c:pt idx="62">
                  <c:v>Kazakhstan</c:v>
                </c:pt>
                <c:pt idx="63">
                  <c:v>Albania</c:v>
                </c:pt>
              </c:strCache>
            </c:strRef>
          </c:cat>
          <c:val>
            <c:numRef>
              <c:f>Sheet1!$D$2:$D$65</c:f>
              <c:numCache>
                <c:formatCode>General</c:formatCode>
                <c:ptCount val="64"/>
                <c:pt idx="0">
                  <c:v>-0.55025422549151803</c:v>
                </c:pt>
                <c:pt idx="1">
                  <c:v>-0.21203907673347758</c:v>
                </c:pt>
                <c:pt idx="2">
                  <c:v>-0.38288221914070197</c:v>
                </c:pt>
                <c:pt idx="3">
                  <c:v>-0.40468034031792305</c:v>
                </c:pt>
                <c:pt idx="4">
                  <c:v>-0.14197182969076336</c:v>
                </c:pt>
                <c:pt idx="5">
                  <c:v>4.2942408123214596E-3</c:v>
                </c:pt>
                <c:pt idx="6">
                  <c:v>-0.30392022028533577</c:v>
                </c:pt>
                <c:pt idx="7">
                  <c:v>-1.0166529392087401E-2</c:v>
                </c:pt>
                <c:pt idx="8">
                  <c:v>5.2332167364962351E-2</c:v>
                </c:pt>
                <c:pt idx="9">
                  <c:v>-6.1416992332715054E-2</c:v>
                </c:pt>
                <c:pt idx="10">
                  <c:v>0.10202793852220121</c:v>
                </c:pt>
                <c:pt idx="11">
                  <c:v>-3.5693124720507639E-2</c:v>
                </c:pt>
                <c:pt idx="12">
                  <c:v>5.6068347934348041E-2</c:v>
                </c:pt>
                <c:pt idx="13">
                  <c:v>8.6852195936113666E-2</c:v>
                </c:pt>
                <c:pt idx="14">
                  <c:v>-0.11402876852305095</c:v>
                </c:pt>
                <c:pt idx="15">
                  <c:v>0.19390064877237395</c:v>
                </c:pt>
                <c:pt idx="16">
                  <c:v>0.21166169621007958</c:v>
                </c:pt>
                <c:pt idx="17">
                  <c:v>7.1717745267114497E-2</c:v>
                </c:pt>
                <c:pt idx="18">
                  <c:v>-7.8215668666568039E-2</c:v>
                </c:pt>
                <c:pt idx="19">
                  <c:v>0.22198408559603827</c:v>
                </c:pt>
                <c:pt idx="20">
                  <c:v>-0.11594936361331672</c:v>
                </c:pt>
                <c:pt idx="21">
                  <c:v>-1.2664367490600421E-2</c:v>
                </c:pt>
                <c:pt idx="22">
                  <c:v>1.0532780085040721E-2</c:v>
                </c:pt>
                <c:pt idx="23">
                  <c:v>3.2129013291566477E-2</c:v>
                </c:pt>
                <c:pt idx="24">
                  <c:v>0.28127098240119341</c:v>
                </c:pt>
                <c:pt idx="25">
                  <c:v>4.4133029407243764E-2</c:v>
                </c:pt>
                <c:pt idx="26">
                  <c:v>0.14596112348961193</c:v>
                </c:pt>
                <c:pt idx="27">
                  <c:v>0.10595433476270895</c:v>
                </c:pt>
                <c:pt idx="28">
                  <c:v>0.1714512029695574</c:v>
                </c:pt>
                <c:pt idx="29">
                  <c:v>0.22033748225348077</c:v>
                </c:pt>
                <c:pt idx="30">
                  <c:v>0.1805040862338369</c:v>
                </c:pt>
                <c:pt idx="31">
                  <c:v>0.11524256566146276</c:v>
                </c:pt>
                <c:pt idx="32">
                  <c:v>0.19176521574850244</c:v>
                </c:pt>
                <c:pt idx="33">
                  <c:v>0.49210115365749757</c:v>
                </c:pt>
                <c:pt idx="34">
                  <c:v>0.21742969433142748</c:v>
                </c:pt>
                <c:pt idx="35">
                  <c:v>0.12268400688253545</c:v>
                </c:pt>
                <c:pt idx="36">
                  <c:v>0.13497355191468624</c:v>
                </c:pt>
                <c:pt idx="37">
                  <c:v>0.39116836540371214</c:v>
                </c:pt>
                <c:pt idx="38">
                  <c:v>0.28630357354946323</c:v>
                </c:pt>
                <c:pt idx="39">
                  <c:v>0.30913369213860142</c:v>
                </c:pt>
                <c:pt idx="40">
                  <c:v>0.48346623217991624</c:v>
                </c:pt>
                <c:pt idx="42">
                  <c:v>0.34208773482659932</c:v>
                </c:pt>
                <c:pt idx="43">
                  <c:v>0.31155946375286814</c:v>
                </c:pt>
                <c:pt idx="44">
                  <c:v>0.59153921249140695</c:v>
                </c:pt>
                <c:pt idx="45">
                  <c:v>0.32517784763271157</c:v>
                </c:pt>
                <c:pt idx="46">
                  <c:v>0.40732410056629464</c:v>
                </c:pt>
                <c:pt idx="47">
                  <c:v>0.63034708306190645</c:v>
                </c:pt>
                <c:pt idx="48">
                  <c:v>0.40007472663537424</c:v>
                </c:pt>
                <c:pt idx="49">
                  <c:v>0.49582488160691612</c:v>
                </c:pt>
                <c:pt idx="50">
                  <c:v>0.71573471855709836</c:v>
                </c:pt>
                <c:pt idx="51">
                  <c:v>0.55321798259106647</c:v>
                </c:pt>
                <c:pt idx="52">
                  <c:v>0.39861662959999289</c:v>
                </c:pt>
                <c:pt idx="54">
                  <c:v>0.57386255616898818</c:v>
                </c:pt>
                <c:pt idx="55">
                  <c:v>0.54638002354703896</c:v>
                </c:pt>
                <c:pt idx="56">
                  <c:v>0.74001139124230919</c:v>
                </c:pt>
                <c:pt idx="58">
                  <c:v>0.54555517955984068</c:v>
                </c:pt>
                <c:pt idx="59">
                  <c:v>0.52269113753402152</c:v>
                </c:pt>
                <c:pt idx="61">
                  <c:v>0.57962899823886005</c:v>
                </c:pt>
                <c:pt idx="62">
                  <c:v>0.91395658586259731</c:v>
                </c:pt>
              </c:numCache>
            </c:numRef>
          </c:val>
          <c:smooth val="0"/>
        </c:ser>
        <c:ser>
          <c:idx val="3"/>
          <c:order val="3"/>
          <c:tx>
            <c:strRef>
              <c:f>Sheet1!$E$1</c:f>
              <c:strCache>
                <c:ptCount val="1"/>
                <c:pt idx="0">
                  <c:v>At or above NS</c:v>
                </c:pt>
              </c:strCache>
            </c:strRef>
          </c:tx>
          <c:spPr>
            <a:ln w="28575">
              <a:noFill/>
            </a:ln>
          </c:spPr>
          <c:marker>
            <c:symbol val="triangle"/>
            <c:size val="7"/>
            <c:spPr>
              <a:solidFill>
                <a:schemeClr val="accent3">
                  <a:lumMod val="40000"/>
                  <a:lumOff val="60000"/>
                </a:schemeClr>
              </a:solidFill>
              <a:ln>
                <a:solidFill>
                  <a:schemeClr val="accent3"/>
                </a:solidFill>
              </a:ln>
            </c:spPr>
          </c:marker>
          <c:cat>
            <c:strRef>
              <c:f>Sheet1!$A$2:$A$65</c:f>
              <c:strCache>
                <c:ptCount val="64"/>
                <c:pt idx="0">
                  <c:v>Japan</c:v>
                </c:pt>
                <c:pt idx="1">
                  <c:v>Norway</c:v>
                </c:pt>
                <c:pt idx="2">
                  <c:v>France</c:v>
                </c:pt>
                <c:pt idx="3">
                  <c:v>Slovak Republic</c:v>
                </c:pt>
                <c:pt idx="4">
                  <c:v>Sweden</c:v>
                </c:pt>
                <c:pt idx="5">
                  <c:v>Iceland</c:v>
                </c:pt>
                <c:pt idx="6">
                  <c:v>Belgium</c:v>
                </c:pt>
                <c:pt idx="7">
                  <c:v>Denmark</c:v>
                </c:pt>
                <c:pt idx="8">
                  <c:v>Finland</c:v>
                </c:pt>
                <c:pt idx="9">
                  <c:v>Korea</c:v>
                </c:pt>
                <c:pt idx="10">
                  <c:v>Poland</c:v>
                </c:pt>
                <c:pt idx="11">
                  <c:v>Chinese Taipei</c:v>
                </c:pt>
                <c:pt idx="12">
                  <c:v>Greece</c:v>
                </c:pt>
                <c:pt idx="13">
                  <c:v>New Zealand</c:v>
                </c:pt>
                <c:pt idx="14">
                  <c:v>Switzerland</c:v>
                </c:pt>
                <c:pt idx="15">
                  <c:v>Australia</c:v>
                </c:pt>
                <c:pt idx="16">
                  <c:v>United Kingdom</c:v>
                </c:pt>
                <c:pt idx="17">
                  <c:v>OECD average</c:v>
                </c:pt>
                <c:pt idx="18">
                  <c:v>Czech Republic</c:v>
                </c:pt>
                <c:pt idx="19">
                  <c:v>Ireland</c:v>
                </c:pt>
                <c:pt idx="20">
                  <c:v>Netherlands</c:v>
                </c:pt>
                <c:pt idx="21">
                  <c:v>Luxembourg</c:v>
                </c:pt>
                <c:pt idx="22">
                  <c:v>Austria</c:v>
                </c:pt>
                <c:pt idx="23">
                  <c:v>Germany</c:v>
                </c:pt>
                <c:pt idx="24">
                  <c:v>Canada</c:v>
                </c:pt>
                <c:pt idx="25">
                  <c:v>Hungary</c:v>
                </c:pt>
                <c:pt idx="26">
                  <c:v>Hong Kong-China</c:v>
                </c:pt>
                <c:pt idx="27">
                  <c:v>Italy</c:v>
                </c:pt>
                <c:pt idx="28">
                  <c:v>Spain</c:v>
                </c:pt>
                <c:pt idx="29">
                  <c:v>Latvia</c:v>
                </c:pt>
                <c:pt idx="30">
                  <c:v>Macao-China</c:v>
                </c:pt>
                <c:pt idx="31">
                  <c:v>Romania</c:v>
                </c:pt>
                <c:pt idx="32">
                  <c:v>Argentina</c:v>
                </c:pt>
                <c:pt idx="33">
                  <c:v>Portugal</c:v>
                </c:pt>
                <c:pt idx="34">
                  <c:v>Lithuania</c:v>
                </c:pt>
                <c:pt idx="35">
                  <c:v>Slovenia</c:v>
                </c:pt>
                <c:pt idx="36">
                  <c:v>Croatia</c:v>
                </c:pt>
                <c:pt idx="37">
                  <c:v>Tunisia</c:v>
                </c:pt>
                <c:pt idx="38">
                  <c:v>Serbia</c:v>
                </c:pt>
                <c:pt idx="39">
                  <c:v>Brazil</c:v>
                </c:pt>
                <c:pt idx="40">
                  <c:v>United States</c:v>
                </c:pt>
                <c:pt idx="41">
                  <c:v>Shanghai-China</c:v>
                </c:pt>
                <c:pt idx="42">
                  <c:v>Thailand</c:v>
                </c:pt>
                <c:pt idx="43">
                  <c:v>Singapore</c:v>
                </c:pt>
                <c:pt idx="44">
                  <c:v>Qatar</c:v>
                </c:pt>
                <c:pt idx="45">
                  <c:v>Malaysia</c:v>
                </c:pt>
                <c:pt idx="46">
                  <c:v>Uruguay</c:v>
                </c:pt>
                <c:pt idx="47">
                  <c:v>United Arab Emirates</c:v>
                </c:pt>
                <c:pt idx="48">
                  <c:v>Chile</c:v>
                </c:pt>
                <c:pt idx="49">
                  <c:v>Mexico</c:v>
                </c:pt>
                <c:pt idx="50">
                  <c:v>Jordan</c:v>
                </c:pt>
                <c:pt idx="51">
                  <c:v>Montenegro</c:v>
                </c:pt>
                <c:pt idx="52">
                  <c:v>Indonesia</c:v>
                </c:pt>
                <c:pt idx="53">
                  <c:v>Estonia</c:v>
                </c:pt>
                <c:pt idx="54">
                  <c:v>Turkey</c:v>
                </c:pt>
                <c:pt idx="55">
                  <c:v>Peru</c:v>
                </c:pt>
                <c:pt idx="56">
                  <c:v>Bulgaria</c:v>
                </c:pt>
                <c:pt idx="57">
                  <c:v>Israel</c:v>
                </c:pt>
                <c:pt idx="58">
                  <c:v>Russian Federation</c:v>
                </c:pt>
                <c:pt idx="59">
                  <c:v>Colombia</c:v>
                </c:pt>
                <c:pt idx="60">
                  <c:v>Viet Nam</c:v>
                </c:pt>
                <c:pt idx="61">
                  <c:v>Costa Rica</c:v>
                </c:pt>
                <c:pt idx="62">
                  <c:v>Kazakhstan</c:v>
                </c:pt>
                <c:pt idx="63">
                  <c:v>Albania</c:v>
                </c:pt>
              </c:strCache>
            </c:strRef>
          </c:cat>
          <c:val>
            <c:numRef>
              <c:f>Sheet1!$E$2:$E$65</c:f>
              <c:numCache>
                <c:formatCode>General</c:formatCode>
                <c:ptCount val="64"/>
                <c:pt idx="41">
                  <c:v>0.25193653898838736</c:v>
                </c:pt>
                <c:pt idx="53">
                  <c:v>0.32034171159731295</c:v>
                </c:pt>
                <c:pt idx="57">
                  <c:v>0.36364500796566085</c:v>
                </c:pt>
                <c:pt idx="60">
                  <c:v>0.45937870775366019</c:v>
                </c:pt>
                <c:pt idx="63">
                  <c:v>0.64183928615419727</c:v>
                </c:pt>
              </c:numCache>
            </c:numRef>
          </c:val>
          <c:smooth val="0"/>
        </c:ser>
        <c:dLbls>
          <c:showLegendKey val="0"/>
          <c:showVal val="0"/>
          <c:showCatName val="0"/>
          <c:showSerName val="0"/>
          <c:showPercent val="0"/>
          <c:showBubbleSize val="0"/>
        </c:dLbls>
        <c:hiLowLines/>
        <c:marker val="1"/>
        <c:smooth val="0"/>
        <c:axId val="88525440"/>
        <c:axId val="88535424"/>
      </c:lineChart>
      <c:catAx>
        <c:axId val="88525440"/>
        <c:scaling>
          <c:orientation val="minMax"/>
        </c:scaling>
        <c:delete val="0"/>
        <c:axPos val="b"/>
        <c:numFmt formatCode="General" sourceLinked="1"/>
        <c:majorTickMark val="none"/>
        <c:minorTickMark val="none"/>
        <c:tickLblPos val="low"/>
        <c:txPr>
          <a:bodyPr/>
          <a:lstStyle/>
          <a:p>
            <a:pPr>
              <a:defRPr sz="1200">
                <a:solidFill>
                  <a:schemeClr val="bg2">
                    <a:lumMod val="10000"/>
                  </a:schemeClr>
                </a:solidFill>
              </a:defRPr>
            </a:pPr>
            <a:endParaRPr lang="en-US"/>
          </a:p>
        </c:txPr>
        <c:crossAx val="88535424"/>
        <c:crosses val="autoZero"/>
        <c:auto val="1"/>
        <c:lblAlgn val="ctr"/>
        <c:lblOffset val="100"/>
        <c:tickLblSkip val="1"/>
        <c:noMultiLvlLbl val="0"/>
      </c:catAx>
      <c:valAx>
        <c:axId val="88535424"/>
        <c:scaling>
          <c:orientation val="minMax"/>
        </c:scaling>
        <c:delete val="0"/>
        <c:axPos val="l"/>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88525440"/>
        <c:crosses val="autoZero"/>
        <c:crossBetween val="between"/>
      </c:valAx>
      <c:spPr>
        <a:ln>
          <a:solidFill>
            <a:schemeClr val="tx1"/>
          </a:solidFill>
        </a:ln>
      </c:spPr>
    </c:plotArea>
    <c:legend>
      <c:legendPos val="t"/>
      <c:legendEntry>
        <c:idx val="1"/>
        <c:delete val="1"/>
      </c:legendEntry>
      <c:legendEntry>
        <c:idx val="3"/>
        <c:delete val="1"/>
      </c:legendEntry>
      <c:layout>
        <c:manualLayout>
          <c:xMode val="edge"/>
          <c:yMode val="edge"/>
          <c:x val="0.14464980404164665"/>
          <c:y val="1.0003378222145929E-3"/>
          <c:w val="0.78946524008624164"/>
          <c:h val="0.11246932362662729"/>
        </c:manualLayout>
      </c:layout>
      <c:overlay val="0"/>
      <c:txPr>
        <a:bodyPr/>
        <a:lstStyle/>
        <a:p>
          <a:pPr>
            <a:defRPr sz="18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271930569805968E-2"/>
          <c:y val="0.20908572360473357"/>
          <c:w val="0.9505860226548124"/>
          <c:h val="0.58306442699569727"/>
        </c:manualLayout>
      </c:layout>
      <c:barChart>
        <c:barDir val="col"/>
        <c:grouping val="clustered"/>
        <c:varyColors val="0"/>
        <c:ser>
          <c:idx val="0"/>
          <c:order val="0"/>
          <c:tx>
            <c:strRef>
              <c:f>Sheet1!$B$1</c:f>
              <c:strCache>
                <c:ptCount val="1"/>
                <c:pt idx="0">
                  <c:v>Difference between low and moderate performers</c:v>
                </c:pt>
              </c:strCache>
            </c:strRef>
          </c:tx>
          <c:spPr>
            <a:solidFill>
              <a:schemeClr val="accent5">
                <a:lumMod val="50000"/>
              </a:schemeClr>
            </a:solidFill>
          </c:spPr>
          <c:invertIfNegative val="0"/>
          <c:cat>
            <c:strRef>
              <c:f>Sheet1!$A$2:$A$9</c:f>
              <c:strCache>
                <c:ptCount val="8"/>
                <c:pt idx="0">
                  <c:v>Help my 
friends with
 mathematics</c:v>
                </c:pt>
                <c:pt idx="1">
                  <c:v>Talk about
mathematics
problems
with friends</c:v>
                </c:pt>
                <c:pt idx="2">
                  <c:v>Program 
computers</c:v>
                </c:pt>
                <c:pt idx="3">
                  <c:v>Do mathematics
as an 
extracurricular
activity</c:v>
                </c:pt>
                <c:pt idx="4">
                  <c:v>Do more than
2 hours of 
mathematics 
outside
school </c:v>
                </c:pt>
                <c:pt idx="5">
                  <c:v>Take
part in 
mathematics
competitions</c:v>
                </c:pt>
                <c:pt idx="6">
                  <c:v>Participate 
in a 
mathematics club</c:v>
                </c:pt>
                <c:pt idx="7">
                  <c:v>Play chess</c:v>
                </c:pt>
              </c:strCache>
            </c:strRef>
          </c:cat>
          <c:val>
            <c:numRef>
              <c:f>Sheet1!$B$2:$B$9</c:f>
              <c:numCache>
                <c:formatCode>General</c:formatCode>
                <c:ptCount val="8"/>
                <c:pt idx="0">
                  <c:v>-9.3112999999999992</c:v>
                </c:pt>
                <c:pt idx="1">
                  <c:v>-2.3564119103249501</c:v>
                </c:pt>
                <c:pt idx="3">
                  <c:v>2.0915638059236801</c:v>
                </c:pt>
                <c:pt idx="4">
                  <c:v>2.35885574291571</c:v>
                </c:pt>
                <c:pt idx="5">
                  <c:v>4.6429999999999998</c:v>
                </c:pt>
                <c:pt idx="6">
                  <c:v>6.0990000000000002</c:v>
                </c:pt>
                <c:pt idx="7">
                  <c:v>6.7627014018723104</c:v>
                </c:pt>
              </c:numCache>
            </c:numRef>
          </c:val>
        </c:ser>
        <c:ser>
          <c:idx val="2"/>
          <c:order val="2"/>
          <c:tx>
            <c:strRef>
              <c:f>Sheet1!$D$1</c:f>
              <c:strCache>
                <c:ptCount val="1"/>
                <c:pt idx="0">
                  <c:v>Difference between low and strong/top performers</c:v>
                </c:pt>
              </c:strCache>
            </c:strRef>
          </c:tx>
          <c:spPr>
            <a:solidFill>
              <a:srgbClr val="00C08E"/>
            </a:solidFill>
          </c:spPr>
          <c:invertIfNegative val="0"/>
          <c:cat>
            <c:strRef>
              <c:f>Sheet1!$A$2:$A$9</c:f>
              <c:strCache>
                <c:ptCount val="8"/>
                <c:pt idx="0">
                  <c:v>Help my 
friends with
 mathematics</c:v>
                </c:pt>
                <c:pt idx="1">
                  <c:v>Talk about
mathematics
problems
with friends</c:v>
                </c:pt>
                <c:pt idx="2">
                  <c:v>Program 
computers</c:v>
                </c:pt>
                <c:pt idx="3">
                  <c:v>Do mathematics
as an 
extracurricular
activity</c:v>
                </c:pt>
                <c:pt idx="4">
                  <c:v>Do more than
2 hours of 
mathematics 
outside
school </c:v>
                </c:pt>
                <c:pt idx="5">
                  <c:v>Take
part in 
mathematics
competitions</c:v>
                </c:pt>
                <c:pt idx="6">
                  <c:v>Participate 
in a 
mathematics club</c:v>
                </c:pt>
                <c:pt idx="7">
                  <c:v>Play chess</c:v>
                </c:pt>
              </c:strCache>
            </c:strRef>
          </c:cat>
          <c:val>
            <c:numRef>
              <c:f>Sheet1!$D$2:$D$9</c:f>
              <c:numCache>
                <c:formatCode>General</c:formatCode>
                <c:ptCount val="8"/>
                <c:pt idx="0">
                  <c:v>-22.27318121223108</c:v>
                </c:pt>
                <c:pt idx="1">
                  <c:v>-10.71750129619798</c:v>
                </c:pt>
                <c:pt idx="2">
                  <c:v>-7.7757582249465607</c:v>
                </c:pt>
                <c:pt idx="4">
                  <c:v>2.26994439585792</c:v>
                </c:pt>
                <c:pt idx="5">
                  <c:v>-7.1035746972749099</c:v>
                </c:pt>
                <c:pt idx="6">
                  <c:v>6.5438965604681503</c:v>
                </c:pt>
                <c:pt idx="7">
                  <c:v>10.194123815532551</c:v>
                </c:pt>
              </c:numCache>
            </c:numRef>
          </c:val>
        </c:ser>
        <c:dLbls>
          <c:showLegendKey val="0"/>
          <c:showVal val="0"/>
          <c:showCatName val="0"/>
          <c:showSerName val="0"/>
          <c:showPercent val="0"/>
          <c:showBubbleSize val="0"/>
        </c:dLbls>
        <c:gapWidth val="150"/>
        <c:axId val="89685376"/>
        <c:axId val="89687168"/>
      </c:barChart>
      <c:barChart>
        <c:barDir val="col"/>
        <c:grouping val="clustered"/>
        <c:varyColors val="0"/>
        <c:ser>
          <c:idx val="1"/>
          <c:order val="1"/>
          <c:tx>
            <c:strRef>
              <c:f>Sheet1!$C$1</c:f>
              <c:strCache>
                <c:ptCount val="1"/>
                <c:pt idx="0">
                  <c:v>Difference between low and moderate performers2</c:v>
                </c:pt>
              </c:strCache>
            </c:strRef>
          </c:tx>
          <c:spPr>
            <a:solidFill>
              <a:schemeClr val="accent1">
                <a:lumMod val="40000"/>
                <a:lumOff val="60000"/>
              </a:schemeClr>
            </a:solidFill>
            <a:ln>
              <a:noFill/>
            </a:ln>
          </c:spPr>
          <c:invertIfNegative val="0"/>
          <c:cat>
            <c:strRef>
              <c:f>Sheet1!$A$2:$A$9</c:f>
              <c:strCache>
                <c:ptCount val="8"/>
                <c:pt idx="0">
                  <c:v>Help my 
friends with
 mathematics</c:v>
                </c:pt>
                <c:pt idx="1">
                  <c:v>Talk about
mathematics
problems
with friends</c:v>
                </c:pt>
                <c:pt idx="2">
                  <c:v>Program 
computers</c:v>
                </c:pt>
                <c:pt idx="3">
                  <c:v>Do mathematics
as an 
extracurricular
activity</c:v>
                </c:pt>
                <c:pt idx="4">
                  <c:v>Do more than
2 hours of 
mathematics 
outside
school </c:v>
                </c:pt>
                <c:pt idx="5">
                  <c:v>Take
part in 
mathematics
competitions</c:v>
                </c:pt>
                <c:pt idx="6">
                  <c:v>Participate 
in a 
mathematics club</c:v>
                </c:pt>
                <c:pt idx="7">
                  <c:v>Play chess</c:v>
                </c:pt>
              </c:strCache>
            </c:strRef>
          </c:cat>
          <c:val>
            <c:numRef>
              <c:f>Sheet1!$C$2:$C$9</c:f>
              <c:numCache>
                <c:formatCode>General</c:formatCode>
                <c:ptCount val="8"/>
                <c:pt idx="2">
                  <c:v>0.13645245140192</c:v>
                </c:pt>
              </c:numCache>
            </c:numRef>
          </c:val>
        </c:ser>
        <c:ser>
          <c:idx val="3"/>
          <c:order val="3"/>
          <c:tx>
            <c:strRef>
              <c:f>Sheet1!$E$1</c:f>
              <c:strCache>
                <c:ptCount val="1"/>
                <c:pt idx="0">
                  <c:v>Difference between low and strong/top performers2</c:v>
                </c:pt>
              </c:strCache>
            </c:strRef>
          </c:tx>
          <c:spPr>
            <a:solidFill>
              <a:schemeClr val="accent3">
                <a:lumMod val="40000"/>
                <a:lumOff val="60000"/>
              </a:schemeClr>
            </a:solidFill>
            <a:ln>
              <a:noFill/>
            </a:ln>
          </c:spPr>
          <c:invertIfNegative val="0"/>
          <c:cat>
            <c:strRef>
              <c:f>Sheet1!$A$2:$A$9</c:f>
              <c:strCache>
                <c:ptCount val="8"/>
                <c:pt idx="0">
                  <c:v>Help my 
friends with
 mathematics</c:v>
                </c:pt>
                <c:pt idx="1">
                  <c:v>Talk about
mathematics
problems
with friends</c:v>
                </c:pt>
                <c:pt idx="2">
                  <c:v>Program 
computers</c:v>
                </c:pt>
                <c:pt idx="3">
                  <c:v>Do mathematics
as an 
extracurricular
activity</c:v>
                </c:pt>
                <c:pt idx="4">
                  <c:v>Do more than
2 hours of 
mathematics 
outside
school </c:v>
                </c:pt>
                <c:pt idx="5">
                  <c:v>Take
part in 
mathematics
competitions</c:v>
                </c:pt>
                <c:pt idx="6">
                  <c:v>Participate 
in a 
mathematics club</c:v>
                </c:pt>
                <c:pt idx="7">
                  <c:v>Play chess</c:v>
                </c:pt>
              </c:strCache>
            </c:strRef>
          </c:cat>
          <c:val>
            <c:numRef>
              <c:f>Sheet1!$E$2:$E$9</c:f>
              <c:numCache>
                <c:formatCode>General</c:formatCode>
                <c:ptCount val="8"/>
                <c:pt idx="3">
                  <c:v>-7.4000475011999998E-3</c:v>
                </c:pt>
              </c:numCache>
            </c:numRef>
          </c:val>
        </c:ser>
        <c:dLbls>
          <c:showLegendKey val="0"/>
          <c:showVal val="0"/>
          <c:showCatName val="0"/>
          <c:showSerName val="0"/>
          <c:showPercent val="0"/>
          <c:showBubbleSize val="0"/>
        </c:dLbls>
        <c:gapWidth val="150"/>
        <c:axId val="89694592"/>
        <c:axId val="89688704"/>
      </c:barChart>
      <c:catAx>
        <c:axId val="89685376"/>
        <c:scaling>
          <c:orientation val="minMax"/>
        </c:scaling>
        <c:delete val="0"/>
        <c:axPos val="b"/>
        <c:numFmt formatCode="General" sourceLinked="0"/>
        <c:majorTickMark val="none"/>
        <c:minorTickMark val="none"/>
        <c:tickLblPos val="low"/>
        <c:spPr>
          <a:ln>
            <a:solidFill>
              <a:schemeClr val="bg2">
                <a:lumMod val="10000"/>
              </a:schemeClr>
            </a:solidFill>
          </a:ln>
        </c:spPr>
        <c:txPr>
          <a:bodyPr/>
          <a:lstStyle/>
          <a:p>
            <a:pPr>
              <a:defRPr sz="1200">
                <a:solidFill>
                  <a:schemeClr val="bg2">
                    <a:lumMod val="10000"/>
                  </a:schemeClr>
                </a:solidFill>
              </a:defRPr>
            </a:pPr>
            <a:endParaRPr lang="en-US"/>
          </a:p>
        </c:txPr>
        <c:crossAx val="89687168"/>
        <c:crosses val="autoZero"/>
        <c:auto val="1"/>
        <c:lblAlgn val="ctr"/>
        <c:lblOffset val="100"/>
        <c:tickLblSkip val="1"/>
        <c:noMultiLvlLbl val="0"/>
      </c:catAx>
      <c:valAx>
        <c:axId val="89687168"/>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9685376"/>
        <c:crosses val="autoZero"/>
        <c:crossBetween val="between"/>
      </c:valAx>
      <c:valAx>
        <c:axId val="89688704"/>
        <c:scaling>
          <c:orientation val="minMax"/>
        </c:scaling>
        <c:delete val="1"/>
        <c:axPos val="r"/>
        <c:numFmt formatCode="General" sourceLinked="1"/>
        <c:majorTickMark val="out"/>
        <c:minorTickMark val="none"/>
        <c:tickLblPos val="nextTo"/>
        <c:crossAx val="89694592"/>
        <c:crosses val="max"/>
        <c:crossBetween val="between"/>
      </c:valAx>
      <c:catAx>
        <c:axId val="89694592"/>
        <c:scaling>
          <c:orientation val="minMax"/>
        </c:scaling>
        <c:delete val="1"/>
        <c:axPos val="b"/>
        <c:numFmt formatCode="General" sourceLinked="1"/>
        <c:majorTickMark val="out"/>
        <c:minorTickMark val="none"/>
        <c:tickLblPos val="nextTo"/>
        <c:crossAx val="89688704"/>
        <c:crosses val="autoZero"/>
        <c:auto val="1"/>
        <c:lblAlgn val="ctr"/>
        <c:lblOffset val="100"/>
        <c:noMultiLvlLbl val="0"/>
      </c:catAx>
      <c:spPr>
        <a:ln>
          <a:solidFill>
            <a:schemeClr val="bg1">
              <a:lumMod val="65000"/>
            </a:schemeClr>
          </a:solidFill>
        </a:ln>
      </c:spPr>
    </c:plotArea>
    <c:legend>
      <c:legendPos val="t"/>
      <c:legendEntry>
        <c:idx val="2"/>
        <c:delete val="1"/>
      </c:legendEntry>
      <c:legendEntry>
        <c:idx val="3"/>
        <c:delete val="1"/>
      </c:legendEntry>
      <c:layout>
        <c:manualLayout>
          <c:xMode val="edge"/>
          <c:yMode val="edge"/>
          <c:x val="7.8185986681002392E-2"/>
          <c:y val="3.9938291309230566E-2"/>
          <c:w val="0.88443779355981911"/>
          <c:h val="0.11410272363796847"/>
        </c:manualLayout>
      </c:layout>
      <c:overlay val="0"/>
      <c:txPr>
        <a:bodyPr/>
        <a:lstStyle/>
        <a:p>
          <a:pPr algn="just">
            <a:defRPr sz="2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28966852414565E-2"/>
          <c:y val="0.24032991976990931"/>
          <c:w val="0.92807277057200432"/>
          <c:h val="0.64432329179428716"/>
        </c:manualLayout>
      </c:layout>
      <c:barChart>
        <c:barDir val="col"/>
        <c:grouping val="clustered"/>
        <c:varyColors val="0"/>
        <c:ser>
          <c:idx val="0"/>
          <c:order val="0"/>
          <c:tx>
            <c:strRef>
              <c:f>Sheet1!$B$1</c:f>
              <c:strCache>
                <c:ptCount val="1"/>
                <c:pt idx="0">
                  <c:v>Difference between low and moderate performers</c:v>
                </c:pt>
              </c:strCache>
            </c:strRef>
          </c:tx>
          <c:spPr>
            <a:solidFill>
              <a:schemeClr val="accent5">
                <a:lumMod val="50000"/>
              </a:schemeClr>
            </a:solidFill>
          </c:spPr>
          <c:invertIfNegative val="0"/>
          <c:cat>
            <c:strRef>
              <c:f>Sheet1!$A$2:$A$5</c:f>
              <c:strCache>
                <c:ptCount val="4"/>
                <c:pt idx="0">
                  <c:v>I work hard on 
my mathematics homework</c:v>
                </c:pt>
                <c:pt idx="1">
                  <c:v>I finish homework in time for mathematics class</c:v>
                </c:pt>
                <c:pt idx="2">
                  <c:v>I study hard for 
mathematics quizzes</c:v>
                </c:pt>
                <c:pt idx="3">
                  <c:v>I am prepared for 
mathematics exams</c:v>
                </c:pt>
              </c:strCache>
            </c:strRef>
          </c:cat>
          <c:val>
            <c:numRef>
              <c:f>Sheet1!$B$2:$B$5</c:f>
              <c:numCache>
                <c:formatCode>General</c:formatCode>
                <c:ptCount val="4"/>
                <c:pt idx="0">
                  <c:v>-2.0269097582111901</c:v>
                </c:pt>
                <c:pt idx="1">
                  <c:v>-5.8610918083910697</c:v>
                </c:pt>
                <c:pt idx="2">
                  <c:v>-3.5700744044209798</c:v>
                </c:pt>
                <c:pt idx="3">
                  <c:v>-10.912382768180199</c:v>
                </c:pt>
              </c:numCache>
            </c:numRef>
          </c:val>
        </c:ser>
        <c:ser>
          <c:idx val="1"/>
          <c:order val="1"/>
          <c:tx>
            <c:strRef>
              <c:f>Sheet1!$C$1</c:f>
              <c:strCache>
                <c:ptCount val="1"/>
                <c:pt idx="0">
                  <c:v>Difference between low performers and strong/top performers</c:v>
                </c:pt>
              </c:strCache>
            </c:strRef>
          </c:tx>
          <c:spPr>
            <a:solidFill>
              <a:srgbClr val="00CC99"/>
            </a:solidFill>
          </c:spPr>
          <c:invertIfNegative val="0"/>
          <c:cat>
            <c:strRef>
              <c:f>Sheet1!$A$2:$A$5</c:f>
              <c:strCache>
                <c:ptCount val="4"/>
                <c:pt idx="0">
                  <c:v>I work hard on 
my mathematics homework</c:v>
                </c:pt>
                <c:pt idx="1">
                  <c:v>I finish homework in time for mathematics class</c:v>
                </c:pt>
                <c:pt idx="2">
                  <c:v>I study hard for 
mathematics quizzes</c:v>
                </c:pt>
                <c:pt idx="3">
                  <c:v>I am prepared for 
mathematics exams</c:v>
                </c:pt>
              </c:strCache>
            </c:strRef>
          </c:cat>
          <c:val>
            <c:numRef>
              <c:f>Sheet1!$C$2:$C$5</c:f>
              <c:numCache>
                <c:formatCode>General</c:formatCode>
                <c:ptCount val="4"/>
                <c:pt idx="0">
                  <c:v>-3.3175425472523905</c:v>
                </c:pt>
                <c:pt idx="1">
                  <c:v>-10.528384429492</c:v>
                </c:pt>
                <c:pt idx="2">
                  <c:v>-3.9772424667221205</c:v>
                </c:pt>
                <c:pt idx="3">
                  <c:v>-22.605285439496999</c:v>
                </c:pt>
              </c:numCache>
            </c:numRef>
          </c:val>
        </c:ser>
        <c:dLbls>
          <c:showLegendKey val="0"/>
          <c:showVal val="0"/>
          <c:showCatName val="0"/>
          <c:showSerName val="0"/>
          <c:showPercent val="0"/>
          <c:showBubbleSize val="0"/>
        </c:dLbls>
        <c:gapWidth val="150"/>
        <c:axId val="90013056"/>
        <c:axId val="90014848"/>
      </c:barChart>
      <c:catAx>
        <c:axId val="90013056"/>
        <c:scaling>
          <c:orientation val="minMax"/>
        </c:scaling>
        <c:delete val="0"/>
        <c:axPos val="b"/>
        <c:numFmt formatCode="General" sourceLinked="0"/>
        <c:majorTickMark val="none"/>
        <c:minorTickMark val="none"/>
        <c:tickLblPos val="low"/>
        <c:txPr>
          <a:bodyPr/>
          <a:lstStyle/>
          <a:p>
            <a:pPr>
              <a:defRPr sz="1200">
                <a:solidFill>
                  <a:schemeClr val="bg2">
                    <a:lumMod val="10000"/>
                  </a:schemeClr>
                </a:solidFill>
              </a:defRPr>
            </a:pPr>
            <a:endParaRPr lang="en-US"/>
          </a:p>
        </c:txPr>
        <c:crossAx val="90014848"/>
        <c:crosses val="autoZero"/>
        <c:auto val="1"/>
        <c:lblAlgn val="ctr"/>
        <c:lblOffset val="100"/>
        <c:noMultiLvlLbl val="0"/>
      </c:catAx>
      <c:valAx>
        <c:axId val="90014848"/>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90013056"/>
        <c:crosses val="autoZero"/>
        <c:crossBetween val="between"/>
      </c:valAx>
      <c:spPr>
        <a:ln>
          <a:solidFill>
            <a:schemeClr val="bg1">
              <a:lumMod val="65000"/>
            </a:schemeClr>
          </a:solidFill>
        </a:ln>
      </c:spPr>
    </c:plotArea>
    <c:legend>
      <c:legendPos val="t"/>
      <c:layout>
        <c:manualLayout>
          <c:xMode val="edge"/>
          <c:yMode val="edge"/>
          <c:x val="4.227347442418538E-2"/>
          <c:y val="0"/>
          <c:w val="0.95563064101701434"/>
          <c:h val="0.13425264603042167"/>
        </c:manualLayout>
      </c:layout>
      <c:overlay val="0"/>
      <c:txPr>
        <a:bodyPr/>
        <a:lstStyle/>
        <a:p>
          <a:pPr>
            <a:defRPr sz="18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322454912417132E-2"/>
          <c:y val="0.18637814793738366"/>
          <c:w val="0.89641486594082143"/>
          <c:h val="0.57410390947799683"/>
        </c:manualLayout>
      </c:layout>
      <c:lineChart>
        <c:grouping val="standard"/>
        <c:varyColors val="0"/>
        <c:ser>
          <c:idx val="0"/>
          <c:order val="0"/>
          <c:tx>
            <c:v>Low performers in mathematics</c:v>
          </c:tx>
          <c:spPr>
            <a:ln>
              <a:noFill/>
            </a:ln>
          </c:spPr>
          <c:marker>
            <c:symbol val="square"/>
            <c:size val="10"/>
            <c:spPr>
              <a:solidFill>
                <a:schemeClr val="tx1"/>
              </a:solidFill>
              <a:ln>
                <a:noFill/>
              </a:ln>
            </c:spPr>
          </c:marker>
          <c:cat>
            <c:strRef>
              <c:f>'Figure 3.11'!$D$47:$H$47</c:f>
              <c:strCache>
                <c:ptCount val="5"/>
                <c:pt idx="0">
                  <c:v>Help friends with 
mathematics</c:v>
                </c:pt>
                <c:pt idx="1">
                  <c:v>Extracurricular
mathematics</c:v>
                </c:pt>
                <c:pt idx="2">
                  <c:v>Take 
part in
mathematics 
competitions</c:v>
                </c:pt>
                <c:pt idx="3">
                  <c:v>Play 
chess</c:v>
                </c:pt>
                <c:pt idx="4">
                  <c:v>Program 
computers</c:v>
                </c:pt>
              </c:strCache>
            </c:strRef>
          </c:cat>
          <c:val>
            <c:numRef>
              <c:f>'Figure 3.11'!$D$48:$H$48</c:f>
              <c:numCache>
                <c:formatCode>0.00</c:formatCode>
                <c:ptCount val="5"/>
                <c:pt idx="0">
                  <c:v>0.44434230150100418</c:v>
                </c:pt>
                <c:pt idx="1">
                  <c:v>0.37629051987718592</c:v>
                </c:pt>
                <c:pt idx="2">
                  <c:v>0.3186874413559998</c:v>
                </c:pt>
                <c:pt idx="3">
                  <c:v>0.20571080773278461</c:v>
                </c:pt>
                <c:pt idx="4">
                  <c:v>0.19469676300600991</c:v>
                </c:pt>
              </c:numCache>
            </c:numRef>
          </c:val>
          <c:smooth val="0"/>
        </c:ser>
        <c:ser>
          <c:idx val="1"/>
          <c:order val="1"/>
          <c:tx>
            <c:strRef>
              <c:f>'Figure 3.11'!$A$51:$A$52</c:f>
              <c:strCache>
                <c:ptCount val="1"/>
                <c:pt idx="0">
                  <c:v>Students scoring at Level 2 or above</c:v>
                </c:pt>
              </c:strCache>
            </c:strRef>
          </c:tx>
          <c:spPr>
            <a:ln>
              <a:noFill/>
            </a:ln>
          </c:spPr>
          <c:marker>
            <c:symbol val="diamond"/>
            <c:size val="12"/>
            <c:spPr>
              <a:solidFill>
                <a:schemeClr val="accent1"/>
              </a:solidFill>
              <a:ln>
                <a:solidFill>
                  <a:schemeClr val="tx1"/>
                </a:solidFill>
              </a:ln>
            </c:spPr>
          </c:marker>
          <c:cat>
            <c:strRef>
              <c:f>'Figure 3.11'!$D$47:$H$47</c:f>
              <c:strCache>
                <c:ptCount val="5"/>
                <c:pt idx="0">
                  <c:v>Help friends with 
mathematics</c:v>
                </c:pt>
                <c:pt idx="1">
                  <c:v>Extracurricular
mathematics</c:v>
                </c:pt>
                <c:pt idx="2">
                  <c:v>Take 
part in
mathematics 
competitions</c:v>
                </c:pt>
                <c:pt idx="3">
                  <c:v>Play 
chess</c:v>
                </c:pt>
                <c:pt idx="4">
                  <c:v>Program 
computers</c:v>
                </c:pt>
              </c:strCache>
            </c:strRef>
          </c:cat>
          <c:val>
            <c:numRef>
              <c:f>'Figure 3.11'!$D$51:$H$51</c:f>
              <c:numCache>
                <c:formatCode>0.00</c:formatCode>
                <c:ptCount val="5"/>
                <c:pt idx="0">
                  <c:v>0.44259382953172599</c:v>
                </c:pt>
                <c:pt idx="1">
                  <c:v>0.29806615860518898</c:v>
                </c:pt>
                <c:pt idx="2">
                  <c:v>0.29619000000000001</c:v>
                </c:pt>
                <c:pt idx="3">
                  <c:v>0.14277596937370399</c:v>
                </c:pt>
                <c:pt idx="4">
                  <c:v>0.10009293916496501</c:v>
                </c:pt>
              </c:numCache>
            </c:numRef>
          </c:val>
          <c:smooth val="0"/>
        </c:ser>
        <c:dLbls>
          <c:showLegendKey val="0"/>
          <c:showVal val="0"/>
          <c:showCatName val="0"/>
          <c:showSerName val="0"/>
          <c:showPercent val="0"/>
          <c:showBubbleSize val="0"/>
        </c:dLbls>
        <c:hiLowLines/>
        <c:marker val="1"/>
        <c:smooth val="0"/>
        <c:axId val="90144128"/>
        <c:axId val="90154112"/>
      </c:lineChart>
      <c:catAx>
        <c:axId val="90144128"/>
        <c:scaling>
          <c:orientation val="minMax"/>
        </c:scaling>
        <c:delete val="0"/>
        <c:axPos val="b"/>
        <c:numFmt formatCode="General" sourceLinked="1"/>
        <c:majorTickMark val="none"/>
        <c:minorTickMark val="none"/>
        <c:tickLblPos val="low"/>
        <c:txPr>
          <a:bodyPr rot="0"/>
          <a:lstStyle/>
          <a:p>
            <a:pPr>
              <a:defRPr sz="1800"/>
            </a:pPr>
            <a:endParaRPr lang="en-US"/>
          </a:p>
        </c:txPr>
        <c:crossAx val="90154112"/>
        <c:crosses val="autoZero"/>
        <c:auto val="1"/>
        <c:lblAlgn val="ctr"/>
        <c:lblOffset val="100"/>
        <c:tickLblSkip val="1"/>
        <c:noMultiLvlLbl val="0"/>
      </c:catAx>
      <c:valAx>
        <c:axId val="90154112"/>
        <c:scaling>
          <c:orientation val="minMax"/>
        </c:scaling>
        <c:delete val="0"/>
        <c:axPos val="l"/>
        <c:majorGridlines/>
        <c:title>
          <c:tx>
            <c:rich>
              <a:bodyPr/>
              <a:lstStyle/>
              <a:p>
                <a:pPr>
                  <a:defRPr sz="1800" b="0"/>
                </a:pPr>
                <a:r>
                  <a:rPr lang="en-GB" sz="1800" b="0"/>
                  <a:t>Correlation coefficient</a:t>
                </a:r>
              </a:p>
            </c:rich>
          </c:tx>
          <c:layout>
            <c:manualLayout>
              <c:xMode val="edge"/>
              <c:yMode val="edge"/>
              <c:x val="5.8789764100285156E-3"/>
              <c:y val="0.17243774609055909"/>
            </c:manualLayout>
          </c:layout>
          <c:overlay val="0"/>
        </c:title>
        <c:numFmt formatCode="0.0" sourceLinked="0"/>
        <c:majorTickMark val="out"/>
        <c:minorTickMark val="none"/>
        <c:tickLblPos val="nextTo"/>
        <c:txPr>
          <a:bodyPr/>
          <a:lstStyle/>
          <a:p>
            <a:pPr>
              <a:defRPr sz="1400" b="0"/>
            </a:pPr>
            <a:endParaRPr lang="en-US"/>
          </a:p>
        </c:txPr>
        <c:crossAx val="90144128"/>
        <c:crossesAt val="1"/>
        <c:crossBetween val="between"/>
        <c:majorUnit val="0.1"/>
      </c:valAx>
      <c:spPr>
        <a:ln>
          <a:solidFill>
            <a:schemeClr val="tx1"/>
          </a:solidFill>
        </a:ln>
      </c:spPr>
    </c:plotArea>
    <c:legend>
      <c:legendPos val="r"/>
      <c:layout>
        <c:manualLayout>
          <c:xMode val="edge"/>
          <c:yMode val="edge"/>
          <c:x val="9.0366116727770993E-2"/>
          <c:y val="4.0269195441508067E-2"/>
          <c:w val="0.80086101544272859"/>
          <c:h val="0.11560452594469159"/>
        </c:manualLayout>
      </c:layout>
      <c:overlay val="0"/>
      <c:txPr>
        <a:bodyPr/>
        <a:lstStyle/>
        <a:p>
          <a:pPr>
            <a:defRPr sz="1800"/>
          </a:pPr>
          <a:endParaRPr lang="en-US"/>
        </a:p>
      </c:txPr>
    </c:legend>
    <c:plotVisOnly val="1"/>
    <c:dispBlanksAs val="gap"/>
    <c:showDLblsOverMax val="0"/>
  </c:chart>
  <c:spPr>
    <a:ln>
      <a:noFill/>
    </a:ln>
  </c:spPr>
  <c:txPr>
    <a:bodyPr/>
    <a:lstStyle/>
    <a:p>
      <a:pPr>
        <a:defRPr>
          <a:latin typeface="Georgia (Body)"/>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79410614262258E-2"/>
          <c:y val="0.12237616536951566"/>
          <c:w val="0.92371506473600073"/>
          <c:h val="0.59066231147127457"/>
        </c:manualLayout>
      </c:layout>
      <c:barChart>
        <c:barDir val="col"/>
        <c:grouping val="clustered"/>
        <c:varyColors val="0"/>
        <c:ser>
          <c:idx val="0"/>
          <c:order val="0"/>
          <c:tx>
            <c:strRef>
              <c:f>Sheet1!$B$1</c:f>
              <c:strCache>
                <c:ptCount val="1"/>
                <c:pt idx="0">
                  <c:v>Attendance at school</c:v>
                </c:pt>
              </c:strCache>
            </c:strRef>
          </c:tx>
          <c:spPr>
            <a:solidFill>
              <a:schemeClr val="accent1">
                <a:lumMod val="75000"/>
              </a:schemeClr>
            </a:solidFill>
          </c:spPr>
          <c:invertIfNegative val="0"/>
          <c:cat>
            <c:strRef>
              <c:f>Sheet1!$A$2:$A$6</c:f>
              <c:strCache>
                <c:ptCount val="5"/>
                <c:pt idx="0">
                  <c:v>Medium performance/  Medium 
ESCS</c:v>
                </c:pt>
                <c:pt idx="1">
                  <c:v>Low performance/  
Low ESCS</c:v>
                </c:pt>
                <c:pt idx="2">
                  <c:v>Low performance/  High ESCS</c:v>
                </c:pt>
                <c:pt idx="3">
                  <c:v>High performance/  Low ESCS</c:v>
                </c:pt>
                <c:pt idx="4">
                  <c:v>High performance/  High ESCS</c:v>
                </c:pt>
              </c:strCache>
            </c:strRef>
          </c:cat>
          <c:val>
            <c:numRef>
              <c:f>Sheet1!$B$2:$B$6</c:f>
              <c:numCache>
                <c:formatCode>General</c:formatCode>
                <c:ptCount val="5"/>
                <c:pt idx="0">
                  <c:v>3.0944212719117799E-2</c:v>
                </c:pt>
                <c:pt idx="1">
                  <c:v>-0.48011683384585602</c:v>
                </c:pt>
                <c:pt idx="2">
                  <c:v>-0.48101322514238032</c:v>
                </c:pt>
                <c:pt idx="3">
                  <c:v>0.36043558425954791</c:v>
                </c:pt>
                <c:pt idx="4">
                  <c:v>0.30702307628081249</c:v>
                </c:pt>
              </c:numCache>
            </c:numRef>
          </c:val>
        </c:ser>
        <c:ser>
          <c:idx val="1"/>
          <c:order val="1"/>
          <c:tx>
            <c:strRef>
              <c:f>Sheet1!$C$1</c:f>
              <c:strCache>
                <c:ptCount val="1"/>
                <c:pt idx="0">
                  <c:v>Sense of belonging at school</c:v>
                </c:pt>
              </c:strCache>
            </c:strRef>
          </c:tx>
          <c:spPr>
            <a:solidFill>
              <a:srgbClr val="0087D2"/>
            </a:solidFill>
          </c:spPr>
          <c:invertIfNegative val="0"/>
          <c:cat>
            <c:strRef>
              <c:f>Sheet1!$A$2:$A$6</c:f>
              <c:strCache>
                <c:ptCount val="5"/>
                <c:pt idx="0">
                  <c:v>Medium performance/  Medium 
ESCS</c:v>
                </c:pt>
                <c:pt idx="1">
                  <c:v>Low performance/  
Low ESCS</c:v>
                </c:pt>
                <c:pt idx="2">
                  <c:v>Low performance/  High ESCS</c:v>
                </c:pt>
                <c:pt idx="3">
                  <c:v>High performance/  Low ESCS</c:v>
                </c:pt>
                <c:pt idx="4">
                  <c:v>High performance/  High ESCS</c:v>
                </c:pt>
              </c:strCache>
            </c:strRef>
          </c:cat>
          <c:val>
            <c:numRef>
              <c:f>Sheet1!$C$2:$C$6</c:f>
              <c:numCache>
                <c:formatCode>General</c:formatCode>
                <c:ptCount val="5"/>
                <c:pt idx="0">
                  <c:v>4.7171627441111004E-3</c:v>
                </c:pt>
                <c:pt idx="1">
                  <c:v>-0.15703483908656041</c:v>
                </c:pt>
                <c:pt idx="2">
                  <c:v>-5.3172482633741497E-2</c:v>
                </c:pt>
                <c:pt idx="3">
                  <c:v>-5.6241004129727802E-2</c:v>
                </c:pt>
                <c:pt idx="4">
                  <c:v>0.1549418104924403</c:v>
                </c:pt>
              </c:numCache>
            </c:numRef>
          </c:val>
        </c:ser>
        <c:ser>
          <c:idx val="2"/>
          <c:order val="2"/>
          <c:tx>
            <c:strRef>
              <c:f>Sheet1!$D$1</c:f>
              <c:strCache>
                <c:ptCount val="1"/>
                <c:pt idx="0">
                  <c:v>Perseverance</c:v>
                </c:pt>
              </c:strCache>
            </c:strRef>
          </c:tx>
          <c:spPr>
            <a:solidFill>
              <a:srgbClr val="92B9DA"/>
            </a:solidFill>
          </c:spPr>
          <c:invertIfNegative val="0"/>
          <c:cat>
            <c:strRef>
              <c:f>Sheet1!$A$2:$A$6</c:f>
              <c:strCache>
                <c:ptCount val="5"/>
                <c:pt idx="0">
                  <c:v>Medium performance/  Medium 
ESCS</c:v>
                </c:pt>
                <c:pt idx="1">
                  <c:v>Low performance/  
Low ESCS</c:v>
                </c:pt>
                <c:pt idx="2">
                  <c:v>Low performance/  High ESCS</c:v>
                </c:pt>
                <c:pt idx="3">
                  <c:v>High performance/  Low ESCS</c:v>
                </c:pt>
                <c:pt idx="4">
                  <c:v>High performance/  High ESCS</c:v>
                </c:pt>
              </c:strCache>
            </c:strRef>
          </c:cat>
          <c:val>
            <c:numRef>
              <c:f>Sheet1!$D$2:$D$6</c:f>
              <c:numCache>
                <c:formatCode>General</c:formatCode>
                <c:ptCount val="5"/>
                <c:pt idx="0">
                  <c:v>-1.2535116896552199E-2</c:v>
                </c:pt>
                <c:pt idx="1">
                  <c:v>-0.29493126472301973</c:v>
                </c:pt>
                <c:pt idx="2">
                  <c:v>-0.19049894085245059</c:v>
                </c:pt>
                <c:pt idx="3">
                  <c:v>0.20228297290229469</c:v>
                </c:pt>
                <c:pt idx="4">
                  <c:v>0.3333873738909463</c:v>
                </c:pt>
              </c:numCache>
            </c:numRef>
          </c:val>
        </c:ser>
        <c:ser>
          <c:idx val="3"/>
          <c:order val="3"/>
          <c:tx>
            <c:strRef>
              <c:f>Sheet1!$E$1</c:f>
              <c:strCache>
                <c:ptCount val="1"/>
                <c:pt idx="0">
                  <c:v>Mathematics self-efficacy</c:v>
                </c:pt>
              </c:strCache>
            </c:strRef>
          </c:tx>
          <c:spPr>
            <a:solidFill>
              <a:srgbClr val="C8D7EA"/>
            </a:solidFill>
            <a:ln>
              <a:solidFill>
                <a:schemeClr val="bg1">
                  <a:lumMod val="65000"/>
                </a:schemeClr>
              </a:solidFill>
            </a:ln>
          </c:spPr>
          <c:invertIfNegative val="0"/>
          <c:cat>
            <c:strRef>
              <c:f>Sheet1!$A$2:$A$6</c:f>
              <c:strCache>
                <c:ptCount val="5"/>
                <c:pt idx="0">
                  <c:v>Medium performance/  Medium 
ESCS</c:v>
                </c:pt>
                <c:pt idx="1">
                  <c:v>Low performance/  
Low ESCS</c:v>
                </c:pt>
                <c:pt idx="2">
                  <c:v>Low performance/  High ESCS</c:v>
                </c:pt>
                <c:pt idx="3">
                  <c:v>High performance/  Low ESCS</c:v>
                </c:pt>
                <c:pt idx="4">
                  <c:v>High performance/  High ESCS</c:v>
                </c:pt>
              </c:strCache>
            </c:strRef>
          </c:cat>
          <c:val>
            <c:numRef>
              <c:f>Sheet1!$E$2:$E$6</c:f>
              <c:numCache>
                <c:formatCode>General</c:formatCode>
                <c:ptCount val="5"/>
                <c:pt idx="0">
                  <c:v>-3.5507650422767399E-2</c:v>
                </c:pt>
                <c:pt idx="1">
                  <c:v>-0.68450079728439117</c:v>
                </c:pt>
                <c:pt idx="2">
                  <c:v>-0.49128364976061251</c:v>
                </c:pt>
                <c:pt idx="3">
                  <c:v>0.55309882193395421</c:v>
                </c:pt>
                <c:pt idx="4">
                  <c:v>0.85764706179511963</c:v>
                </c:pt>
              </c:numCache>
            </c:numRef>
          </c:val>
        </c:ser>
        <c:dLbls>
          <c:showLegendKey val="0"/>
          <c:showVal val="0"/>
          <c:showCatName val="0"/>
          <c:showSerName val="0"/>
          <c:showPercent val="0"/>
          <c:showBubbleSize val="0"/>
        </c:dLbls>
        <c:gapWidth val="150"/>
        <c:axId val="90205184"/>
        <c:axId val="90211072"/>
      </c:barChart>
      <c:catAx>
        <c:axId val="90205184"/>
        <c:scaling>
          <c:orientation val="minMax"/>
        </c:scaling>
        <c:delete val="0"/>
        <c:axPos val="b"/>
        <c:numFmt formatCode="General" sourceLinked="0"/>
        <c:majorTickMark val="none"/>
        <c:minorTickMark val="none"/>
        <c:tickLblPos val="low"/>
        <c:spPr>
          <a:ln>
            <a:solidFill>
              <a:schemeClr val="bg2">
                <a:lumMod val="10000"/>
              </a:schemeClr>
            </a:solidFill>
          </a:ln>
        </c:spPr>
        <c:txPr>
          <a:bodyPr/>
          <a:lstStyle/>
          <a:p>
            <a:pPr>
              <a:defRPr sz="1800">
                <a:solidFill>
                  <a:schemeClr val="bg2">
                    <a:lumMod val="10000"/>
                  </a:schemeClr>
                </a:solidFill>
              </a:defRPr>
            </a:pPr>
            <a:endParaRPr lang="en-US"/>
          </a:p>
        </c:txPr>
        <c:crossAx val="90211072"/>
        <c:crosses val="autoZero"/>
        <c:auto val="1"/>
        <c:lblAlgn val="ctr"/>
        <c:lblOffset val="100"/>
        <c:noMultiLvlLbl val="0"/>
      </c:catAx>
      <c:valAx>
        <c:axId val="90211072"/>
        <c:scaling>
          <c:orientation val="minMax"/>
        </c:scaling>
        <c:delete val="0"/>
        <c:axPos val="l"/>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0205184"/>
        <c:crosses val="autoZero"/>
        <c:crossBetween val="between"/>
      </c:valAx>
      <c:spPr>
        <a:ln>
          <a:solidFill>
            <a:schemeClr val="bg1">
              <a:lumMod val="65000"/>
            </a:schemeClr>
          </a:solidFill>
        </a:ln>
      </c:spPr>
    </c:plotArea>
    <c:legend>
      <c:legendPos val="t"/>
      <c:layout>
        <c:manualLayout>
          <c:xMode val="edge"/>
          <c:yMode val="edge"/>
          <c:x val="0.10227392444582679"/>
          <c:y val="5.192743948686699E-4"/>
          <c:w val="0.82646439708302644"/>
          <c:h val="0.12270122043401489"/>
        </c:manualLayout>
      </c:layout>
      <c:overlay val="0"/>
      <c:txPr>
        <a:bodyPr/>
        <a:lstStyle/>
        <a:p>
          <a:pPr>
            <a:defRPr sz="2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325433425728497E-2"/>
          <c:y val="0.12217034807580303"/>
          <c:w val="0.92532064571881978"/>
          <c:h val="0.63836825369571726"/>
        </c:manualLayout>
      </c:layout>
      <c:barChart>
        <c:barDir val="col"/>
        <c:grouping val="clustered"/>
        <c:varyColors val="0"/>
        <c:ser>
          <c:idx val="0"/>
          <c:order val="0"/>
          <c:tx>
            <c:strRef>
              <c:f>Sheet1!$B$1</c:f>
              <c:strCache>
                <c:ptCount val="1"/>
                <c:pt idx="0">
                  <c:v>Attendance at school</c:v>
                </c:pt>
              </c:strCache>
            </c:strRef>
          </c:tx>
          <c:spPr>
            <a:solidFill>
              <a:schemeClr val="accent1">
                <a:lumMod val="75000"/>
              </a:schemeClr>
            </a:solidFill>
          </c:spPr>
          <c:invertIfNegative val="0"/>
          <c:cat>
            <c:strRef>
              <c:f>Sheet1!$A$2:$A$5</c:f>
              <c:strCache>
                <c:ptCount val="4"/>
                <c:pt idx="0">
                  <c:v>Not a low performer</c:v>
                </c:pt>
                <c:pt idx="1">
                  <c:v>Low performer 
in one 
subject</c:v>
                </c:pt>
                <c:pt idx="2">
                  <c:v>Low performer 
in two 
subjects</c:v>
                </c:pt>
                <c:pt idx="3">
                  <c:v>Low performer
in reading, 
mathematics 
and science</c:v>
                </c:pt>
              </c:strCache>
            </c:strRef>
          </c:cat>
          <c:val>
            <c:numRef>
              <c:f>Sheet1!$B$2:$B$5</c:f>
              <c:numCache>
                <c:formatCode>General</c:formatCode>
                <c:ptCount val="4"/>
                <c:pt idx="0">
                  <c:v>0.1703892246062397</c:v>
                </c:pt>
                <c:pt idx="1">
                  <c:v>-0.21399353362330001</c:v>
                </c:pt>
                <c:pt idx="2">
                  <c:v>-0.40736778355477188</c:v>
                </c:pt>
                <c:pt idx="3">
                  <c:v>-0.79480544873520198</c:v>
                </c:pt>
              </c:numCache>
            </c:numRef>
          </c:val>
        </c:ser>
        <c:ser>
          <c:idx val="1"/>
          <c:order val="1"/>
          <c:tx>
            <c:strRef>
              <c:f>Sheet1!$C$1</c:f>
              <c:strCache>
                <c:ptCount val="1"/>
                <c:pt idx="0">
                  <c:v>Sense of belonging at school</c:v>
                </c:pt>
              </c:strCache>
            </c:strRef>
          </c:tx>
          <c:spPr>
            <a:solidFill>
              <a:srgbClr val="0087D2"/>
            </a:solidFill>
          </c:spPr>
          <c:invertIfNegative val="0"/>
          <c:cat>
            <c:strRef>
              <c:f>Sheet1!$A$2:$A$5</c:f>
              <c:strCache>
                <c:ptCount val="4"/>
                <c:pt idx="0">
                  <c:v>Not a low performer</c:v>
                </c:pt>
                <c:pt idx="1">
                  <c:v>Low performer 
in one 
subject</c:v>
                </c:pt>
                <c:pt idx="2">
                  <c:v>Low performer 
in two 
subjects</c:v>
                </c:pt>
                <c:pt idx="3">
                  <c:v>Low performer
in reading, 
mathematics 
and science</c:v>
                </c:pt>
              </c:strCache>
            </c:strRef>
          </c:cat>
          <c:val>
            <c:numRef>
              <c:f>Sheet1!$C$2:$C$5</c:f>
              <c:numCache>
                <c:formatCode>General</c:formatCode>
                <c:ptCount val="4"/>
                <c:pt idx="0">
                  <c:v>4.2470904947719899E-2</c:v>
                </c:pt>
                <c:pt idx="1">
                  <c:v>-3.3918374385099703E-2</c:v>
                </c:pt>
                <c:pt idx="2">
                  <c:v>-8.2397670000298101E-2</c:v>
                </c:pt>
                <c:pt idx="3">
                  <c:v>-0.19983338029682901</c:v>
                </c:pt>
              </c:numCache>
            </c:numRef>
          </c:val>
        </c:ser>
        <c:ser>
          <c:idx val="2"/>
          <c:order val="2"/>
          <c:tx>
            <c:strRef>
              <c:f>Sheet1!$D$1</c:f>
              <c:strCache>
                <c:ptCount val="1"/>
                <c:pt idx="0">
                  <c:v>Perseverance</c:v>
                </c:pt>
              </c:strCache>
            </c:strRef>
          </c:tx>
          <c:spPr>
            <a:solidFill>
              <a:srgbClr val="92B9DA"/>
            </a:solidFill>
          </c:spPr>
          <c:invertIfNegative val="0"/>
          <c:cat>
            <c:strRef>
              <c:f>Sheet1!$A$2:$A$5</c:f>
              <c:strCache>
                <c:ptCount val="4"/>
                <c:pt idx="0">
                  <c:v>Not a low performer</c:v>
                </c:pt>
                <c:pt idx="1">
                  <c:v>Low performer 
in one 
subject</c:v>
                </c:pt>
                <c:pt idx="2">
                  <c:v>Low performer 
in two 
subjects</c:v>
                </c:pt>
                <c:pt idx="3">
                  <c:v>Low performer
in reading, 
mathematics 
and science</c:v>
                </c:pt>
              </c:strCache>
            </c:strRef>
          </c:cat>
          <c:val>
            <c:numRef>
              <c:f>Sheet1!$D$2:$D$5</c:f>
              <c:numCache>
                <c:formatCode>General</c:formatCode>
                <c:ptCount val="4"/>
                <c:pt idx="0">
                  <c:v>8.3207079566390105E-2</c:v>
                </c:pt>
                <c:pt idx="1">
                  <c:v>-0.17020614394549699</c:v>
                </c:pt>
                <c:pt idx="2">
                  <c:v>-0.2224389716815478</c:v>
                </c:pt>
                <c:pt idx="3">
                  <c:v>-0.28874899079352101</c:v>
                </c:pt>
              </c:numCache>
            </c:numRef>
          </c:val>
        </c:ser>
        <c:ser>
          <c:idx val="3"/>
          <c:order val="3"/>
          <c:tx>
            <c:strRef>
              <c:f>Sheet1!$E$1</c:f>
              <c:strCache>
                <c:ptCount val="1"/>
                <c:pt idx="0">
                  <c:v>Mathematics self-efficacy</c:v>
                </c:pt>
              </c:strCache>
            </c:strRef>
          </c:tx>
          <c:spPr>
            <a:solidFill>
              <a:schemeClr val="accent1">
                <a:lumMod val="20000"/>
                <a:lumOff val="80000"/>
              </a:schemeClr>
            </a:solidFill>
            <a:ln>
              <a:solidFill>
                <a:schemeClr val="bg1">
                  <a:lumMod val="65000"/>
                </a:schemeClr>
              </a:solidFill>
            </a:ln>
          </c:spPr>
          <c:invertIfNegative val="0"/>
          <c:cat>
            <c:strRef>
              <c:f>Sheet1!$A$2:$A$5</c:f>
              <c:strCache>
                <c:ptCount val="4"/>
                <c:pt idx="0">
                  <c:v>Not a low performer</c:v>
                </c:pt>
                <c:pt idx="1">
                  <c:v>Low performer 
in one 
subject</c:v>
                </c:pt>
                <c:pt idx="2">
                  <c:v>Low performer 
in two 
subjects</c:v>
                </c:pt>
                <c:pt idx="3">
                  <c:v>Low performer
in reading, 
mathematics 
and science</c:v>
                </c:pt>
              </c:strCache>
            </c:strRef>
          </c:cat>
          <c:val>
            <c:numRef>
              <c:f>Sheet1!$E$2:$E$5</c:f>
              <c:numCache>
                <c:formatCode>General</c:formatCode>
                <c:ptCount val="4"/>
                <c:pt idx="0">
                  <c:v>0.19642764066517959</c:v>
                </c:pt>
                <c:pt idx="1">
                  <c:v>-0.45958701357380038</c:v>
                </c:pt>
                <c:pt idx="2">
                  <c:v>-0.56376850837545955</c:v>
                </c:pt>
                <c:pt idx="3">
                  <c:v>-0.62274569353560716</c:v>
                </c:pt>
              </c:numCache>
            </c:numRef>
          </c:val>
        </c:ser>
        <c:dLbls>
          <c:showLegendKey val="0"/>
          <c:showVal val="0"/>
          <c:showCatName val="0"/>
          <c:showSerName val="0"/>
          <c:showPercent val="0"/>
          <c:showBubbleSize val="0"/>
        </c:dLbls>
        <c:gapWidth val="150"/>
        <c:axId val="91008384"/>
        <c:axId val="91026560"/>
      </c:barChart>
      <c:catAx>
        <c:axId val="91008384"/>
        <c:scaling>
          <c:orientation val="minMax"/>
        </c:scaling>
        <c:delete val="0"/>
        <c:axPos val="b"/>
        <c:numFmt formatCode="General" sourceLinked="0"/>
        <c:majorTickMark val="none"/>
        <c:minorTickMark val="none"/>
        <c:tickLblPos val="low"/>
        <c:txPr>
          <a:bodyPr/>
          <a:lstStyle/>
          <a:p>
            <a:pPr>
              <a:defRPr sz="1400">
                <a:solidFill>
                  <a:schemeClr val="bg2">
                    <a:lumMod val="10000"/>
                  </a:schemeClr>
                </a:solidFill>
              </a:defRPr>
            </a:pPr>
            <a:endParaRPr lang="en-US"/>
          </a:p>
        </c:txPr>
        <c:crossAx val="91026560"/>
        <c:crosses val="autoZero"/>
        <c:auto val="1"/>
        <c:lblAlgn val="ctr"/>
        <c:lblOffset val="100"/>
        <c:noMultiLvlLbl val="0"/>
      </c:catAx>
      <c:valAx>
        <c:axId val="91026560"/>
        <c:scaling>
          <c:orientation val="minMax"/>
        </c:scaling>
        <c:delete val="0"/>
        <c:axPos val="l"/>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1008384"/>
        <c:crosses val="autoZero"/>
        <c:crossBetween val="between"/>
      </c:valAx>
      <c:spPr>
        <a:noFill/>
        <a:ln w="25400">
          <a:noFill/>
        </a:ln>
      </c:spPr>
    </c:plotArea>
    <c:legend>
      <c:legendPos val="t"/>
      <c:layout>
        <c:manualLayout>
          <c:xMode val="edge"/>
          <c:yMode val="edge"/>
          <c:x val="0.11672896327007512"/>
          <c:y val="1.2741639817798033E-3"/>
          <c:w val="0.80659329091897225"/>
          <c:h val="0.10548659576545368"/>
        </c:manualLayout>
      </c:layout>
      <c:overlay val="0"/>
      <c:txPr>
        <a:bodyPr/>
        <a:lstStyle/>
        <a:p>
          <a:pPr>
            <a:defRPr sz="2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97802096063395E-2"/>
          <c:y val="0.14542255072378638"/>
          <c:w val="0.92466898839197076"/>
          <c:h val="0.54810789127707771"/>
        </c:manualLayout>
      </c:layout>
      <c:lineChart>
        <c:grouping val="standard"/>
        <c:varyColors val="0"/>
        <c:ser>
          <c:idx val="0"/>
          <c:order val="0"/>
          <c:tx>
            <c:strRef>
              <c:f>Sheet1!$B$1</c:f>
              <c:strCache>
                <c:ptCount val="1"/>
                <c:pt idx="0">
                  <c:v>Below Level 1</c:v>
                </c:pt>
              </c:strCache>
            </c:strRef>
          </c:tx>
          <c:spPr>
            <a:ln>
              <a:noFill/>
            </a:ln>
          </c:spPr>
          <c:marker>
            <c:symbol val="circle"/>
            <c:size val="7"/>
            <c:spPr>
              <a:solidFill>
                <a:schemeClr val="accent5">
                  <a:lumMod val="75000"/>
                </a:schemeClr>
              </a:solidFill>
              <a:ln>
                <a:solidFill>
                  <a:schemeClr val="tx1">
                    <a:lumMod val="50000"/>
                  </a:schemeClr>
                </a:solidFill>
              </a:ln>
            </c:spPr>
          </c:marker>
          <c:cat>
            <c:strRef>
              <c:f>Sheet1!$A$2:$A$65</c:f>
              <c:strCache>
                <c:ptCount val="64"/>
                <c:pt idx="0">
                  <c:v>Viet Nam</c:v>
                </c:pt>
                <c:pt idx="1">
                  <c:v>Indonesia</c:v>
                </c:pt>
                <c:pt idx="2">
                  <c:v>Turkey</c:v>
                </c:pt>
                <c:pt idx="3">
                  <c:v>Peru</c:v>
                </c:pt>
                <c:pt idx="4">
                  <c:v>Thailand</c:v>
                </c:pt>
                <c:pt idx="5">
                  <c:v>Brazil</c:v>
                </c:pt>
                <c:pt idx="6">
                  <c:v>Colombia</c:v>
                </c:pt>
                <c:pt idx="7">
                  <c:v>Mexico</c:v>
                </c:pt>
                <c:pt idx="8">
                  <c:v>Tunisia</c:v>
                </c:pt>
                <c:pt idx="9">
                  <c:v>Costa Rica</c:v>
                </c:pt>
                <c:pt idx="10">
                  <c:v>Uruguay</c:v>
                </c:pt>
                <c:pt idx="11">
                  <c:v>Hong Kong-China</c:v>
                </c:pt>
                <c:pt idx="12">
                  <c:v>Chile</c:v>
                </c:pt>
                <c:pt idx="13">
                  <c:v>Argentina</c:v>
                </c:pt>
                <c:pt idx="14">
                  <c:v>Shanghai-China</c:v>
                </c:pt>
                <c:pt idx="15">
                  <c:v>Macao-China</c:v>
                </c:pt>
                <c:pt idx="16">
                  <c:v>Hungary</c:v>
                </c:pt>
                <c:pt idx="17">
                  <c:v>Malaysia</c:v>
                </c:pt>
                <c:pt idx="18">
                  <c:v>Portugal</c:v>
                </c:pt>
                <c:pt idx="19">
                  <c:v>Romania</c:v>
                </c:pt>
                <c:pt idx="20">
                  <c:v>Bulgaria</c:v>
                </c:pt>
                <c:pt idx="21">
                  <c:v>Chinese Taipei</c:v>
                </c:pt>
                <c:pt idx="22">
                  <c:v>Slovak Republic</c:v>
                </c:pt>
                <c:pt idx="23">
                  <c:v>Croatia</c:v>
                </c:pt>
                <c:pt idx="24">
                  <c:v>Serbia</c:v>
                </c:pt>
                <c:pt idx="25">
                  <c:v>Singapore</c:v>
                </c:pt>
                <c:pt idx="26">
                  <c:v>Latvia</c:v>
                </c:pt>
                <c:pt idx="27">
                  <c:v>Jordan</c:v>
                </c:pt>
                <c:pt idx="28">
                  <c:v>Czech Republic</c:v>
                </c:pt>
                <c:pt idx="29">
                  <c:v>France</c:v>
                </c:pt>
                <c:pt idx="30">
                  <c:v>Japan</c:v>
                </c:pt>
                <c:pt idx="31">
                  <c:v>Italy</c:v>
                </c:pt>
                <c:pt idx="32">
                  <c:v>Austria</c:v>
                </c:pt>
                <c:pt idx="33">
                  <c:v>Lithuania</c:v>
                </c:pt>
                <c:pt idx="34">
                  <c:v>Greece</c:v>
                </c:pt>
                <c:pt idx="35">
                  <c:v>Kazakhstan</c:v>
                </c:pt>
                <c:pt idx="36">
                  <c:v>Montenegro</c:v>
                </c:pt>
                <c:pt idx="37">
                  <c:v>Spain</c:v>
                </c:pt>
                <c:pt idx="38">
                  <c:v>Poland</c:v>
                </c:pt>
                <c:pt idx="39">
                  <c:v>Belgium</c:v>
                </c:pt>
                <c:pt idx="40">
                  <c:v>Slovenia</c:v>
                </c:pt>
                <c:pt idx="41">
                  <c:v>Germany</c:v>
                </c:pt>
                <c:pt idx="42">
                  <c:v>OECD average</c:v>
                </c:pt>
                <c:pt idx="43">
                  <c:v>Luxembourg</c:v>
                </c:pt>
                <c:pt idx="44">
                  <c:v>Russian Federation</c:v>
                </c:pt>
                <c:pt idx="45">
                  <c:v>Ireland</c:v>
                </c:pt>
                <c:pt idx="46">
                  <c:v>New Zealand</c:v>
                </c:pt>
                <c:pt idx="47">
                  <c:v>Korea</c:v>
                </c:pt>
                <c:pt idx="48">
                  <c:v>Israel</c:v>
                </c:pt>
                <c:pt idx="49">
                  <c:v>United States</c:v>
                </c:pt>
                <c:pt idx="50">
                  <c:v>Netherlands</c:v>
                </c:pt>
                <c:pt idx="51">
                  <c:v>Australia</c:v>
                </c:pt>
                <c:pt idx="52">
                  <c:v>Switzerland</c:v>
                </c:pt>
                <c:pt idx="53">
                  <c:v>Estonia</c:v>
                </c:pt>
                <c:pt idx="54">
                  <c:v>United Kingdom</c:v>
                </c:pt>
                <c:pt idx="55">
                  <c:v>Liechtenstein</c:v>
                </c:pt>
                <c:pt idx="56">
                  <c:v>United Arab Emirates</c:v>
                </c:pt>
                <c:pt idx="57">
                  <c:v>Denmark</c:v>
                </c:pt>
                <c:pt idx="58">
                  <c:v>Sweden</c:v>
                </c:pt>
                <c:pt idx="59">
                  <c:v>Finland</c:v>
                </c:pt>
                <c:pt idx="60">
                  <c:v>Canada</c:v>
                </c:pt>
                <c:pt idx="61">
                  <c:v>Qatar</c:v>
                </c:pt>
                <c:pt idx="62">
                  <c:v>Norway</c:v>
                </c:pt>
                <c:pt idx="63">
                  <c:v>Iceland</c:v>
                </c:pt>
              </c:strCache>
            </c:strRef>
          </c:cat>
          <c:val>
            <c:numRef>
              <c:f>Sheet1!$B$2:$B$65</c:f>
              <c:numCache>
                <c:formatCode>General</c:formatCode>
                <c:ptCount val="64"/>
                <c:pt idx="0">
                  <c:v>-2.538308183869622</c:v>
                </c:pt>
                <c:pt idx="1">
                  <c:v>-2.0233132271434719</c:v>
                </c:pt>
                <c:pt idx="2">
                  <c:v>-1.822535094783829</c:v>
                </c:pt>
                <c:pt idx="3">
                  <c:v>-1.6799343181281707</c:v>
                </c:pt>
                <c:pt idx="4">
                  <c:v>-1.6457696001376001</c:v>
                </c:pt>
                <c:pt idx="5">
                  <c:v>-1.5639095233183369</c:v>
                </c:pt>
                <c:pt idx="6">
                  <c:v>-1.5607518969532057</c:v>
                </c:pt>
                <c:pt idx="7">
                  <c:v>-1.5569355492884061</c:v>
                </c:pt>
                <c:pt idx="8">
                  <c:v>-1.5184207472295803</c:v>
                </c:pt>
                <c:pt idx="9">
                  <c:v>-1.4369074422467261</c:v>
                </c:pt>
                <c:pt idx="10">
                  <c:v>-1.3225441190118019</c:v>
                </c:pt>
                <c:pt idx="11">
                  <c:v>-1.2011825408386851</c:v>
                </c:pt>
                <c:pt idx="12">
                  <c:v>-1.107208805079108</c:v>
                </c:pt>
                <c:pt idx="13">
                  <c:v>-1.0920305673187265</c:v>
                </c:pt>
                <c:pt idx="14">
                  <c:v>-1.0347349019458483</c:v>
                </c:pt>
                <c:pt idx="15">
                  <c:v>-1.0032547508539114</c:v>
                </c:pt>
                <c:pt idx="16">
                  <c:v>-0.96993169732382256</c:v>
                </c:pt>
                <c:pt idx="17">
                  <c:v>-0.96201607763620345</c:v>
                </c:pt>
                <c:pt idx="18">
                  <c:v>-0.94814695540773464</c:v>
                </c:pt>
                <c:pt idx="19">
                  <c:v>-0.8695996206607175</c:v>
                </c:pt>
                <c:pt idx="20">
                  <c:v>-0.83099190303027748</c:v>
                </c:pt>
                <c:pt idx="21">
                  <c:v>-0.79746782722510623</c:v>
                </c:pt>
                <c:pt idx="22">
                  <c:v>-0.79372256934359875</c:v>
                </c:pt>
                <c:pt idx="23">
                  <c:v>-0.62512879110955477</c:v>
                </c:pt>
                <c:pt idx="24">
                  <c:v>-0.59173445374686862</c:v>
                </c:pt>
                <c:pt idx="25">
                  <c:v>-0.58297744872400836</c:v>
                </c:pt>
                <c:pt idx="26">
                  <c:v>-0.57609432654011072</c:v>
                </c:pt>
                <c:pt idx="27">
                  <c:v>-0.57018330642773296</c:v>
                </c:pt>
                <c:pt idx="28">
                  <c:v>-0.56914864407997179</c:v>
                </c:pt>
                <c:pt idx="29">
                  <c:v>-0.56572020285331259</c:v>
                </c:pt>
                <c:pt idx="30">
                  <c:v>-0.54733983406676268</c:v>
                </c:pt>
                <c:pt idx="31">
                  <c:v>-0.52360840779288187</c:v>
                </c:pt>
                <c:pt idx="32">
                  <c:v>-0.5026645382795063</c:v>
                </c:pt>
                <c:pt idx="33">
                  <c:v>-0.50175613609351311</c:v>
                </c:pt>
                <c:pt idx="34">
                  <c:v>-0.5010660644293089</c:v>
                </c:pt>
                <c:pt idx="35">
                  <c:v>-0.49874121839417679</c:v>
                </c:pt>
                <c:pt idx="36">
                  <c:v>-0.49014864398045327</c:v>
                </c:pt>
                <c:pt idx="37">
                  <c:v>-0.48802600630350262</c:v>
                </c:pt>
                <c:pt idx="38">
                  <c:v>-0.47523702166968224</c:v>
                </c:pt>
                <c:pt idx="39">
                  <c:v>-0.45509250386426675</c:v>
                </c:pt>
                <c:pt idx="40">
                  <c:v>-0.43194618022559478</c:v>
                </c:pt>
                <c:pt idx="41">
                  <c:v>-0.42448841336104004</c:v>
                </c:pt>
                <c:pt idx="42">
                  <c:v>-0.38916999121149809</c:v>
                </c:pt>
                <c:pt idx="43">
                  <c:v>-0.35003173409472454</c:v>
                </c:pt>
                <c:pt idx="44">
                  <c:v>-0.30848286180173007</c:v>
                </c:pt>
                <c:pt idx="45">
                  <c:v>-0.29805501728938077</c:v>
                </c:pt>
                <c:pt idx="46">
                  <c:v>-0.29149944110454601</c:v>
                </c:pt>
                <c:pt idx="47">
                  <c:v>-0.24914538257294117</c:v>
                </c:pt>
                <c:pt idx="48">
                  <c:v>-0.21729056124184409</c:v>
                </c:pt>
                <c:pt idx="49">
                  <c:v>-0.20114553554919554</c:v>
                </c:pt>
                <c:pt idx="50">
                  <c:v>-0.17372108489946339</c:v>
                </c:pt>
                <c:pt idx="51">
                  <c:v>-0.10170759017009699</c:v>
                </c:pt>
                <c:pt idx="52">
                  <c:v>-8.0742403100286617E-2</c:v>
                </c:pt>
                <c:pt idx="53">
                  <c:v>-5.4146218147781359E-2</c:v>
                </c:pt>
                <c:pt idx="54">
                  <c:v>1.8302638024603118E-2</c:v>
                </c:pt>
                <c:pt idx="55">
                  <c:v>2.3560926491607223E-2</c:v>
                </c:pt>
                <c:pt idx="56">
                  <c:v>5.7607181018604271E-2</c:v>
                </c:pt>
                <c:pt idx="57">
                  <c:v>7.0092607194241721E-2</c:v>
                </c:pt>
                <c:pt idx="58">
                  <c:v>0.10559678829446553</c:v>
                </c:pt>
                <c:pt idx="59">
                  <c:v>0.13553003702590624</c:v>
                </c:pt>
                <c:pt idx="60">
                  <c:v>0.16385341388599256</c:v>
                </c:pt>
                <c:pt idx="61">
                  <c:v>0.29645240306085674</c:v>
                </c:pt>
                <c:pt idx="62">
                  <c:v>0.33779980860951903</c:v>
                </c:pt>
                <c:pt idx="63">
                  <c:v>0.63734846209692675</c:v>
                </c:pt>
              </c:numCache>
            </c:numRef>
          </c:val>
          <c:smooth val="0"/>
        </c:ser>
        <c:ser>
          <c:idx val="1"/>
          <c:order val="1"/>
          <c:tx>
            <c:strRef>
              <c:f>Sheet1!$C$1</c:f>
              <c:strCache>
                <c:ptCount val="1"/>
                <c:pt idx="0">
                  <c:v>Level 1</c:v>
                </c:pt>
              </c:strCache>
            </c:strRef>
          </c:tx>
          <c:spPr>
            <a:ln>
              <a:noFill/>
            </a:ln>
          </c:spPr>
          <c:marker>
            <c:symbol val="diamond"/>
            <c:size val="6"/>
            <c:spPr>
              <a:solidFill>
                <a:schemeClr val="accent5">
                  <a:lumMod val="60000"/>
                  <a:lumOff val="40000"/>
                </a:schemeClr>
              </a:solidFill>
              <a:ln>
                <a:solidFill>
                  <a:schemeClr val="accent5">
                    <a:lumMod val="50000"/>
                  </a:schemeClr>
                </a:solidFill>
              </a:ln>
            </c:spPr>
          </c:marker>
          <c:cat>
            <c:strRef>
              <c:f>Sheet1!$A$2:$A$65</c:f>
              <c:strCache>
                <c:ptCount val="64"/>
                <c:pt idx="0">
                  <c:v>Viet Nam</c:v>
                </c:pt>
                <c:pt idx="1">
                  <c:v>Indonesia</c:v>
                </c:pt>
                <c:pt idx="2">
                  <c:v>Turkey</c:v>
                </c:pt>
                <c:pt idx="3">
                  <c:v>Peru</c:v>
                </c:pt>
                <c:pt idx="4">
                  <c:v>Thailand</c:v>
                </c:pt>
                <c:pt idx="5">
                  <c:v>Brazil</c:v>
                </c:pt>
                <c:pt idx="6">
                  <c:v>Colombia</c:v>
                </c:pt>
                <c:pt idx="7">
                  <c:v>Mexico</c:v>
                </c:pt>
                <c:pt idx="8">
                  <c:v>Tunisia</c:v>
                </c:pt>
                <c:pt idx="9">
                  <c:v>Costa Rica</c:v>
                </c:pt>
                <c:pt idx="10">
                  <c:v>Uruguay</c:v>
                </c:pt>
                <c:pt idx="11">
                  <c:v>Hong Kong-China</c:v>
                </c:pt>
                <c:pt idx="12">
                  <c:v>Chile</c:v>
                </c:pt>
                <c:pt idx="13">
                  <c:v>Argentina</c:v>
                </c:pt>
                <c:pt idx="14">
                  <c:v>Shanghai-China</c:v>
                </c:pt>
                <c:pt idx="15">
                  <c:v>Macao-China</c:v>
                </c:pt>
                <c:pt idx="16">
                  <c:v>Hungary</c:v>
                </c:pt>
                <c:pt idx="17">
                  <c:v>Malaysia</c:v>
                </c:pt>
                <c:pt idx="18">
                  <c:v>Portugal</c:v>
                </c:pt>
                <c:pt idx="19">
                  <c:v>Romania</c:v>
                </c:pt>
                <c:pt idx="20">
                  <c:v>Bulgaria</c:v>
                </c:pt>
                <c:pt idx="21">
                  <c:v>Chinese Taipei</c:v>
                </c:pt>
                <c:pt idx="22">
                  <c:v>Slovak Republic</c:v>
                </c:pt>
                <c:pt idx="23">
                  <c:v>Croatia</c:v>
                </c:pt>
                <c:pt idx="24">
                  <c:v>Serbia</c:v>
                </c:pt>
                <c:pt idx="25">
                  <c:v>Singapore</c:v>
                </c:pt>
                <c:pt idx="26">
                  <c:v>Latvia</c:v>
                </c:pt>
                <c:pt idx="27">
                  <c:v>Jordan</c:v>
                </c:pt>
                <c:pt idx="28">
                  <c:v>Czech Republic</c:v>
                </c:pt>
                <c:pt idx="29">
                  <c:v>France</c:v>
                </c:pt>
                <c:pt idx="30">
                  <c:v>Japan</c:v>
                </c:pt>
                <c:pt idx="31">
                  <c:v>Italy</c:v>
                </c:pt>
                <c:pt idx="32">
                  <c:v>Austria</c:v>
                </c:pt>
                <c:pt idx="33">
                  <c:v>Lithuania</c:v>
                </c:pt>
                <c:pt idx="34">
                  <c:v>Greece</c:v>
                </c:pt>
                <c:pt idx="35">
                  <c:v>Kazakhstan</c:v>
                </c:pt>
                <c:pt idx="36">
                  <c:v>Montenegro</c:v>
                </c:pt>
                <c:pt idx="37">
                  <c:v>Spain</c:v>
                </c:pt>
                <c:pt idx="38">
                  <c:v>Poland</c:v>
                </c:pt>
                <c:pt idx="39">
                  <c:v>Belgium</c:v>
                </c:pt>
                <c:pt idx="40">
                  <c:v>Slovenia</c:v>
                </c:pt>
                <c:pt idx="41">
                  <c:v>Germany</c:v>
                </c:pt>
                <c:pt idx="42">
                  <c:v>OECD average</c:v>
                </c:pt>
                <c:pt idx="43">
                  <c:v>Luxembourg</c:v>
                </c:pt>
                <c:pt idx="44">
                  <c:v>Russian Federation</c:v>
                </c:pt>
                <c:pt idx="45">
                  <c:v>Ireland</c:v>
                </c:pt>
                <c:pt idx="46">
                  <c:v>New Zealand</c:v>
                </c:pt>
                <c:pt idx="47">
                  <c:v>Korea</c:v>
                </c:pt>
                <c:pt idx="48">
                  <c:v>Israel</c:v>
                </c:pt>
                <c:pt idx="49">
                  <c:v>United States</c:v>
                </c:pt>
                <c:pt idx="50">
                  <c:v>Netherlands</c:v>
                </c:pt>
                <c:pt idx="51">
                  <c:v>Australia</c:v>
                </c:pt>
                <c:pt idx="52">
                  <c:v>Switzerland</c:v>
                </c:pt>
                <c:pt idx="53">
                  <c:v>Estonia</c:v>
                </c:pt>
                <c:pt idx="54">
                  <c:v>United Kingdom</c:v>
                </c:pt>
                <c:pt idx="55">
                  <c:v>Liechtenstein</c:v>
                </c:pt>
                <c:pt idx="56">
                  <c:v>United Arab Emirates</c:v>
                </c:pt>
                <c:pt idx="57">
                  <c:v>Denmark</c:v>
                </c:pt>
                <c:pt idx="58">
                  <c:v>Sweden</c:v>
                </c:pt>
                <c:pt idx="59">
                  <c:v>Finland</c:v>
                </c:pt>
                <c:pt idx="60">
                  <c:v>Canada</c:v>
                </c:pt>
                <c:pt idx="61">
                  <c:v>Qatar</c:v>
                </c:pt>
                <c:pt idx="62">
                  <c:v>Norway</c:v>
                </c:pt>
                <c:pt idx="63">
                  <c:v>Iceland</c:v>
                </c:pt>
              </c:strCache>
            </c:strRef>
          </c:cat>
          <c:val>
            <c:numRef>
              <c:f>Sheet1!$C$2:$C$65</c:f>
              <c:numCache>
                <c:formatCode>General</c:formatCode>
                <c:ptCount val="64"/>
                <c:pt idx="0">
                  <c:v>-2.2855754041646565</c:v>
                </c:pt>
                <c:pt idx="1">
                  <c:v>-1.8366115257821776</c:v>
                </c:pt>
                <c:pt idx="2">
                  <c:v>-1.6951008469188229</c:v>
                </c:pt>
                <c:pt idx="3">
                  <c:v>-1.1190552314515552</c:v>
                </c:pt>
                <c:pt idx="4">
                  <c:v>-1.5211006303952896</c:v>
                </c:pt>
                <c:pt idx="5">
                  <c:v>-1.2873888754863563</c:v>
                </c:pt>
                <c:pt idx="6">
                  <c:v>-1.2436228295337419</c:v>
                </c:pt>
                <c:pt idx="7">
                  <c:v>-1.2293340755777111</c:v>
                </c:pt>
                <c:pt idx="8">
                  <c:v>-1.2515697393535381</c:v>
                </c:pt>
                <c:pt idx="9">
                  <c:v>-1.1143532985176003</c:v>
                </c:pt>
                <c:pt idx="10">
                  <c:v>-1.0381528356172807</c:v>
                </c:pt>
                <c:pt idx="11">
                  <c:v>-1.1779996590288035</c:v>
                </c:pt>
                <c:pt idx="12">
                  <c:v>-0.82916125280439135</c:v>
                </c:pt>
                <c:pt idx="13">
                  <c:v>-0.72869889630686324</c:v>
                </c:pt>
                <c:pt idx="14">
                  <c:v>-0.98137528483188619</c:v>
                </c:pt>
                <c:pt idx="15">
                  <c:v>-1.0338316650533681</c:v>
                </c:pt>
                <c:pt idx="16">
                  <c:v>-0.66259117352002939</c:v>
                </c:pt>
                <c:pt idx="17">
                  <c:v>-0.87356909448789732</c:v>
                </c:pt>
                <c:pt idx="18">
                  <c:v>-0.81197260319181108</c:v>
                </c:pt>
                <c:pt idx="19">
                  <c:v>-0.69142961552023841</c:v>
                </c:pt>
                <c:pt idx="20">
                  <c:v>-0.49847759855272122</c:v>
                </c:pt>
                <c:pt idx="21">
                  <c:v>-0.71117090240226644</c:v>
                </c:pt>
                <c:pt idx="22">
                  <c:v>-0.45306606737867317</c:v>
                </c:pt>
                <c:pt idx="23">
                  <c:v>-0.54800355971461312</c:v>
                </c:pt>
                <c:pt idx="24">
                  <c:v>-0.48811838411785341</c:v>
                </c:pt>
                <c:pt idx="25">
                  <c:v>-0.53842319298715791</c:v>
                </c:pt>
                <c:pt idx="26">
                  <c:v>-0.52594913450482872</c:v>
                </c:pt>
                <c:pt idx="27">
                  <c:v>-0.47379953314630519</c:v>
                </c:pt>
                <c:pt idx="28">
                  <c:v>-0.28662502240752957</c:v>
                </c:pt>
                <c:pt idx="29">
                  <c:v>-0.41853131589113018</c:v>
                </c:pt>
                <c:pt idx="30">
                  <c:v>-0.36543991168664225</c:v>
                </c:pt>
                <c:pt idx="31">
                  <c:v>-0.34517159082440307</c:v>
                </c:pt>
                <c:pt idx="32">
                  <c:v>-0.24674753482253822</c:v>
                </c:pt>
                <c:pt idx="33">
                  <c:v>-0.35056034110199846</c:v>
                </c:pt>
                <c:pt idx="34">
                  <c:v>-0.24462316942169499</c:v>
                </c:pt>
                <c:pt idx="35">
                  <c:v>-0.39080517268501191</c:v>
                </c:pt>
                <c:pt idx="36">
                  <c:v>-0.34029614048835993</c:v>
                </c:pt>
                <c:pt idx="37">
                  <c:v>-0.37394515065341244</c:v>
                </c:pt>
                <c:pt idx="38">
                  <c:v>-0.37744623719199089</c:v>
                </c:pt>
                <c:pt idx="39">
                  <c:v>-0.25275700011817764</c:v>
                </c:pt>
                <c:pt idx="40">
                  <c:v>-0.32862338885107878</c:v>
                </c:pt>
                <c:pt idx="41">
                  <c:v>-0.22649062954013047</c:v>
                </c:pt>
                <c:pt idx="42">
                  <c:v>-0.23889118827076505</c:v>
                </c:pt>
                <c:pt idx="43">
                  <c:v>-0.27797608878690955</c:v>
                </c:pt>
                <c:pt idx="44">
                  <c:v>-0.23494022804370884</c:v>
                </c:pt>
                <c:pt idx="45">
                  <c:v>-9.7084109854880141E-2</c:v>
                </c:pt>
                <c:pt idx="46">
                  <c:v>-0.17748848783389892</c:v>
                </c:pt>
                <c:pt idx="47">
                  <c:v>-0.22100592879975639</c:v>
                </c:pt>
                <c:pt idx="48">
                  <c:v>-2.7802165630743281E-2</c:v>
                </c:pt>
                <c:pt idx="49">
                  <c:v>-4.250815268950292E-2</c:v>
                </c:pt>
                <c:pt idx="50">
                  <c:v>-0.114147767322182</c:v>
                </c:pt>
                <c:pt idx="51">
                  <c:v>2.5240781354207882E-2</c:v>
                </c:pt>
                <c:pt idx="52">
                  <c:v>-1.7228249023823743E-2</c:v>
                </c:pt>
                <c:pt idx="53">
                  <c:v>-4.7865422292159884E-2</c:v>
                </c:pt>
                <c:pt idx="54">
                  <c:v>7.6865062739158052E-2</c:v>
                </c:pt>
                <c:pt idx="55">
                  <c:v>3.8019453453087416E-2</c:v>
                </c:pt>
                <c:pt idx="56">
                  <c:v>0.23546898450905029</c:v>
                </c:pt>
                <c:pt idx="57">
                  <c:v>0.21335333288734912</c:v>
                </c:pt>
                <c:pt idx="58">
                  <c:v>0.18657414334180972</c:v>
                </c:pt>
                <c:pt idx="59">
                  <c:v>0.24116866190829267</c:v>
                </c:pt>
                <c:pt idx="60">
                  <c:v>0.24531629230078231</c:v>
                </c:pt>
                <c:pt idx="61">
                  <c:v>0.43393908170245754</c:v>
                </c:pt>
                <c:pt idx="62">
                  <c:v>0.38916830052521206</c:v>
                </c:pt>
                <c:pt idx="63">
                  <c:v>0.67074636677120103</c:v>
                </c:pt>
              </c:numCache>
            </c:numRef>
          </c:val>
          <c:smooth val="0"/>
        </c:ser>
        <c:ser>
          <c:idx val="2"/>
          <c:order val="2"/>
          <c:tx>
            <c:strRef>
              <c:f>Sheet1!$D$1</c:f>
              <c:strCache>
                <c:ptCount val="1"/>
                <c:pt idx="0">
                  <c:v>Moderate performers (Level 2 or 3)</c:v>
                </c:pt>
              </c:strCache>
            </c:strRef>
          </c:tx>
          <c:spPr>
            <a:ln w="28575">
              <a:noFill/>
            </a:ln>
          </c:spPr>
          <c:marker>
            <c:symbol val="dash"/>
            <c:size val="7"/>
            <c:spPr>
              <a:solidFill>
                <a:schemeClr val="tx1">
                  <a:lumMod val="50000"/>
                </a:schemeClr>
              </a:solidFill>
              <a:ln>
                <a:solidFill>
                  <a:schemeClr val="tx1">
                    <a:lumMod val="50000"/>
                  </a:schemeClr>
                </a:solidFill>
              </a:ln>
            </c:spPr>
          </c:marker>
          <c:cat>
            <c:strRef>
              <c:f>Sheet1!$A$2:$A$65</c:f>
              <c:strCache>
                <c:ptCount val="64"/>
                <c:pt idx="0">
                  <c:v>Viet Nam</c:v>
                </c:pt>
                <c:pt idx="1">
                  <c:v>Indonesia</c:v>
                </c:pt>
                <c:pt idx="2">
                  <c:v>Turkey</c:v>
                </c:pt>
                <c:pt idx="3">
                  <c:v>Peru</c:v>
                </c:pt>
                <c:pt idx="4">
                  <c:v>Thailand</c:v>
                </c:pt>
                <c:pt idx="5">
                  <c:v>Brazil</c:v>
                </c:pt>
                <c:pt idx="6">
                  <c:v>Colombia</c:v>
                </c:pt>
                <c:pt idx="7">
                  <c:v>Mexico</c:v>
                </c:pt>
                <c:pt idx="8">
                  <c:v>Tunisia</c:v>
                </c:pt>
                <c:pt idx="9">
                  <c:v>Costa Rica</c:v>
                </c:pt>
                <c:pt idx="10">
                  <c:v>Uruguay</c:v>
                </c:pt>
                <c:pt idx="11">
                  <c:v>Hong Kong-China</c:v>
                </c:pt>
                <c:pt idx="12">
                  <c:v>Chile</c:v>
                </c:pt>
                <c:pt idx="13">
                  <c:v>Argentina</c:v>
                </c:pt>
                <c:pt idx="14">
                  <c:v>Shanghai-China</c:v>
                </c:pt>
                <c:pt idx="15">
                  <c:v>Macao-China</c:v>
                </c:pt>
                <c:pt idx="16">
                  <c:v>Hungary</c:v>
                </c:pt>
                <c:pt idx="17">
                  <c:v>Malaysia</c:v>
                </c:pt>
                <c:pt idx="18">
                  <c:v>Portugal</c:v>
                </c:pt>
                <c:pt idx="19">
                  <c:v>Romania</c:v>
                </c:pt>
                <c:pt idx="20">
                  <c:v>Bulgaria</c:v>
                </c:pt>
                <c:pt idx="21">
                  <c:v>Chinese Taipei</c:v>
                </c:pt>
                <c:pt idx="22">
                  <c:v>Slovak Republic</c:v>
                </c:pt>
                <c:pt idx="23">
                  <c:v>Croatia</c:v>
                </c:pt>
                <c:pt idx="24">
                  <c:v>Serbia</c:v>
                </c:pt>
                <c:pt idx="25">
                  <c:v>Singapore</c:v>
                </c:pt>
                <c:pt idx="26">
                  <c:v>Latvia</c:v>
                </c:pt>
                <c:pt idx="27">
                  <c:v>Jordan</c:v>
                </c:pt>
                <c:pt idx="28">
                  <c:v>Czech Republic</c:v>
                </c:pt>
                <c:pt idx="29">
                  <c:v>France</c:v>
                </c:pt>
                <c:pt idx="30">
                  <c:v>Japan</c:v>
                </c:pt>
                <c:pt idx="31">
                  <c:v>Italy</c:v>
                </c:pt>
                <c:pt idx="32">
                  <c:v>Austria</c:v>
                </c:pt>
                <c:pt idx="33">
                  <c:v>Lithuania</c:v>
                </c:pt>
                <c:pt idx="34">
                  <c:v>Greece</c:v>
                </c:pt>
                <c:pt idx="35">
                  <c:v>Kazakhstan</c:v>
                </c:pt>
                <c:pt idx="36">
                  <c:v>Montenegro</c:v>
                </c:pt>
                <c:pt idx="37">
                  <c:v>Spain</c:v>
                </c:pt>
                <c:pt idx="38">
                  <c:v>Poland</c:v>
                </c:pt>
                <c:pt idx="39">
                  <c:v>Belgium</c:v>
                </c:pt>
                <c:pt idx="40">
                  <c:v>Slovenia</c:v>
                </c:pt>
                <c:pt idx="41">
                  <c:v>Germany</c:v>
                </c:pt>
                <c:pt idx="42">
                  <c:v>OECD average</c:v>
                </c:pt>
                <c:pt idx="43">
                  <c:v>Luxembourg</c:v>
                </c:pt>
                <c:pt idx="44">
                  <c:v>Russian Federation</c:v>
                </c:pt>
                <c:pt idx="45">
                  <c:v>Ireland</c:v>
                </c:pt>
                <c:pt idx="46">
                  <c:v>New Zealand</c:v>
                </c:pt>
                <c:pt idx="47">
                  <c:v>Korea</c:v>
                </c:pt>
                <c:pt idx="48">
                  <c:v>Israel</c:v>
                </c:pt>
                <c:pt idx="49">
                  <c:v>United States</c:v>
                </c:pt>
                <c:pt idx="50">
                  <c:v>Netherlands</c:v>
                </c:pt>
                <c:pt idx="51">
                  <c:v>Australia</c:v>
                </c:pt>
                <c:pt idx="52">
                  <c:v>Switzerland</c:v>
                </c:pt>
                <c:pt idx="53">
                  <c:v>Estonia</c:v>
                </c:pt>
                <c:pt idx="54">
                  <c:v>United Kingdom</c:v>
                </c:pt>
                <c:pt idx="55">
                  <c:v>Liechtenstein</c:v>
                </c:pt>
                <c:pt idx="56">
                  <c:v>United Arab Emirates</c:v>
                </c:pt>
                <c:pt idx="57">
                  <c:v>Denmark</c:v>
                </c:pt>
                <c:pt idx="58">
                  <c:v>Sweden</c:v>
                </c:pt>
                <c:pt idx="59">
                  <c:v>Finland</c:v>
                </c:pt>
                <c:pt idx="60">
                  <c:v>Canada</c:v>
                </c:pt>
                <c:pt idx="61">
                  <c:v>Qatar</c:v>
                </c:pt>
                <c:pt idx="62">
                  <c:v>Norway</c:v>
                </c:pt>
                <c:pt idx="63">
                  <c:v>Iceland</c:v>
                </c:pt>
              </c:strCache>
            </c:strRef>
          </c:cat>
          <c:val>
            <c:numRef>
              <c:f>Sheet1!$D$2:$D$65</c:f>
              <c:numCache>
                <c:formatCode>General</c:formatCode>
                <c:ptCount val="64"/>
                <c:pt idx="0">
                  <c:v>-1.9313080133632186</c:v>
                </c:pt>
                <c:pt idx="1">
                  <c:v>-1.4343894192530477</c:v>
                </c:pt>
                <c:pt idx="2">
                  <c:v>-1.4551077017134757</c:v>
                </c:pt>
                <c:pt idx="3">
                  <c:v>-0.60451691511423888</c:v>
                </c:pt>
                <c:pt idx="4">
                  <c:v>-1.2364918255708996</c:v>
                </c:pt>
                <c:pt idx="5">
                  <c:v>-0.84471674650553585</c:v>
                </c:pt>
                <c:pt idx="6">
                  <c:v>-0.8535331579637081</c:v>
                </c:pt>
                <c:pt idx="7">
                  <c:v>-0.8546327058555877</c:v>
                </c:pt>
                <c:pt idx="8">
                  <c:v>-0.88310490917476836</c:v>
                </c:pt>
                <c:pt idx="9">
                  <c:v>-0.66285407934648055</c:v>
                </c:pt>
                <c:pt idx="10">
                  <c:v>-0.60113175178482392</c:v>
                </c:pt>
                <c:pt idx="11">
                  <c:v>-0.99950452994927785</c:v>
                </c:pt>
                <c:pt idx="12">
                  <c:v>-0.3194853222877545</c:v>
                </c:pt>
                <c:pt idx="13">
                  <c:v>-0.35031068467961246</c:v>
                </c:pt>
                <c:pt idx="14">
                  <c:v>-0.73192054701381881</c:v>
                </c:pt>
                <c:pt idx="15">
                  <c:v>-0.94954524398639828</c:v>
                </c:pt>
                <c:pt idx="16">
                  <c:v>-0.22040004562000937</c:v>
                </c:pt>
                <c:pt idx="17">
                  <c:v>-0.59341659776371936</c:v>
                </c:pt>
                <c:pt idx="18">
                  <c:v>-0.50266484164368508</c:v>
                </c:pt>
                <c:pt idx="19">
                  <c:v>-0.38400749784887611</c:v>
                </c:pt>
                <c:pt idx="20">
                  <c:v>-0.12130828079011541</c:v>
                </c:pt>
                <c:pt idx="21">
                  <c:v>-0.56690098833036928</c:v>
                </c:pt>
                <c:pt idx="22">
                  <c:v>-0.18610443327194068</c:v>
                </c:pt>
                <c:pt idx="23">
                  <c:v>-0.3485385169377716</c:v>
                </c:pt>
                <c:pt idx="24">
                  <c:v>-0.25278516840109094</c:v>
                </c:pt>
                <c:pt idx="25">
                  <c:v>-0.44789064227918018</c:v>
                </c:pt>
                <c:pt idx="26">
                  <c:v>-0.27457900503526989</c:v>
                </c:pt>
                <c:pt idx="27">
                  <c:v>-0.23957321809403945</c:v>
                </c:pt>
                <c:pt idx="28">
                  <c:v>-0.11789645452097822</c:v>
                </c:pt>
                <c:pt idx="29">
                  <c:v>-5.5847890950393345E-2</c:v>
                </c:pt>
                <c:pt idx="30">
                  <c:v>-0.1869763202720951</c:v>
                </c:pt>
                <c:pt idx="31">
                  <c:v>-4.4722665325460924E-2</c:v>
                </c:pt>
                <c:pt idx="32">
                  <c:v>3.0619515016249862E-2</c:v>
                </c:pt>
                <c:pt idx="33">
                  <c:v>-0.12077379611081472</c:v>
                </c:pt>
                <c:pt idx="34">
                  <c:v>2.5862450966121858E-2</c:v>
                </c:pt>
                <c:pt idx="35">
                  <c:v>-0.24660050382173609</c:v>
                </c:pt>
                <c:pt idx="36">
                  <c:v>-8.8499564429294506E-2</c:v>
                </c:pt>
                <c:pt idx="37">
                  <c:v>-0.18206878461236103</c:v>
                </c:pt>
                <c:pt idx="38">
                  <c:v>-0.28059743010347438</c:v>
                </c:pt>
                <c:pt idx="39">
                  <c:v>5.6244619151043444E-2</c:v>
                </c:pt>
                <c:pt idx="40">
                  <c:v>-2.9008283347483545E-2</c:v>
                </c:pt>
                <c:pt idx="41">
                  <c:v>8.0846640536373526E-2</c:v>
                </c:pt>
                <c:pt idx="42">
                  <c:v>-1.6434180803348856E-2</c:v>
                </c:pt>
                <c:pt idx="43">
                  <c:v>1.530908038010162E-2</c:v>
                </c:pt>
                <c:pt idx="44">
                  <c:v>-0.12401347254905191</c:v>
                </c:pt>
                <c:pt idx="45">
                  <c:v>0.11896337037373579</c:v>
                </c:pt>
                <c:pt idx="46">
                  <c:v>8.72289360322096E-3</c:v>
                </c:pt>
                <c:pt idx="47">
                  <c:v>-0.12481038199191508</c:v>
                </c:pt>
                <c:pt idx="48">
                  <c:v>0.21721544089332806</c:v>
                </c:pt>
                <c:pt idx="49">
                  <c:v>0.17933636628531677</c:v>
                </c:pt>
                <c:pt idx="50">
                  <c:v>0.13461881988039709</c:v>
                </c:pt>
                <c:pt idx="51">
                  <c:v>0.1885891027911458</c:v>
                </c:pt>
                <c:pt idx="52">
                  <c:v>8.5691268437373624E-2</c:v>
                </c:pt>
                <c:pt idx="53">
                  <c:v>5.7082502523225179E-2</c:v>
                </c:pt>
                <c:pt idx="54">
                  <c:v>0.2270326851120813</c:v>
                </c:pt>
                <c:pt idx="55">
                  <c:v>0.15977360661590875</c:v>
                </c:pt>
                <c:pt idx="56">
                  <c:v>0.41085423909259078</c:v>
                </c:pt>
                <c:pt idx="57">
                  <c:v>0.38189222652249738</c:v>
                </c:pt>
                <c:pt idx="58">
                  <c:v>0.27623455717201512</c:v>
                </c:pt>
                <c:pt idx="59">
                  <c:v>0.3067620318233103</c:v>
                </c:pt>
                <c:pt idx="60">
                  <c:v>0.36677453127146881</c:v>
                </c:pt>
                <c:pt idx="61">
                  <c:v>0.60599842754953481</c:v>
                </c:pt>
                <c:pt idx="62">
                  <c:v>0.45826759853960647</c:v>
                </c:pt>
                <c:pt idx="63">
                  <c:v>0.7854954129241406</c:v>
                </c:pt>
              </c:numCache>
            </c:numRef>
          </c:val>
          <c:smooth val="0"/>
        </c:ser>
        <c:ser>
          <c:idx val="3"/>
          <c:order val="3"/>
          <c:tx>
            <c:strRef>
              <c:f>Sheet1!$E$1</c:f>
              <c:strCache>
                <c:ptCount val="1"/>
                <c:pt idx="0">
                  <c:v>Strong performers (Level 4)</c:v>
                </c:pt>
              </c:strCache>
            </c:strRef>
          </c:tx>
          <c:spPr>
            <a:ln w="28575">
              <a:noFill/>
            </a:ln>
          </c:spPr>
          <c:marker>
            <c:symbol val="square"/>
            <c:size val="6"/>
            <c:spPr>
              <a:solidFill>
                <a:srgbClr val="D1EAB8"/>
              </a:solidFill>
              <a:ln>
                <a:solidFill>
                  <a:schemeClr val="accent3">
                    <a:lumMod val="75000"/>
                  </a:schemeClr>
                </a:solidFill>
              </a:ln>
            </c:spPr>
          </c:marker>
          <c:cat>
            <c:strRef>
              <c:f>Sheet1!$A$2:$A$65</c:f>
              <c:strCache>
                <c:ptCount val="64"/>
                <c:pt idx="0">
                  <c:v>Viet Nam</c:v>
                </c:pt>
                <c:pt idx="1">
                  <c:v>Indonesia</c:v>
                </c:pt>
                <c:pt idx="2">
                  <c:v>Turkey</c:v>
                </c:pt>
                <c:pt idx="3">
                  <c:v>Peru</c:v>
                </c:pt>
                <c:pt idx="4">
                  <c:v>Thailand</c:v>
                </c:pt>
                <c:pt idx="5">
                  <c:v>Brazil</c:v>
                </c:pt>
                <c:pt idx="6">
                  <c:v>Colombia</c:v>
                </c:pt>
                <c:pt idx="7">
                  <c:v>Mexico</c:v>
                </c:pt>
                <c:pt idx="8">
                  <c:v>Tunisia</c:v>
                </c:pt>
                <c:pt idx="9">
                  <c:v>Costa Rica</c:v>
                </c:pt>
                <c:pt idx="10">
                  <c:v>Uruguay</c:v>
                </c:pt>
                <c:pt idx="11">
                  <c:v>Hong Kong-China</c:v>
                </c:pt>
                <c:pt idx="12">
                  <c:v>Chile</c:v>
                </c:pt>
                <c:pt idx="13">
                  <c:v>Argentina</c:v>
                </c:pt>
                <c:pt idx="14">
                  <c:v>Shanghai-China</c:v>
                </c:pt>
                <c:pt idx="15">
                  <c:v>Macao-China</c:v>
                </c:pt>
                <c:pt idx="16">
                  <c:v>Hungary</c:v>
                </c:pt>
                <c:pt idx="17">
                  <c:v>Malaysia</c:v>
                </c:pt>
                <c:pt idx="18">
                  <c:v>Portugal</c:v>
                </c:pt>
                <c:pt idx="19">
                  <c:v>Romania</c:v>
                </c:pt>
                <c:pt idx="20">
                  <c:v>Bulgaria</c:v>
                </c:pt>
                <c:pt idx="21">
                  <c:v>Chinese Taipei</c:v>
                </c:pt>
                <c:pt idx="22">
                  <c:v>Slovak Republic</c:v>
                </c:pt>
                <c:pt idx="23">
                  <c:v>Croatia</c:v>
                </c:pt>
                <c:pt idx="24">
                  <c:v>Serbia</c:v>
                </c:pt>
                <c:pt idx="25">
                  <c:v>Singapore</c:v>
                </c:pt>
                <c:pt idx="26">
                  <c:v>Latvia</c:v>
                </c:pt>
                <c:pt idx="27">
                  <c:v>Jordan</c:v>
                </c:pt>
                <c:pt idx="28">
                  <c:v>Czech Republic</c:v>
                </c:pt>
                <c:pt idx="29">
                  <c:v>France</c:v>
                </c:pt>
                <c:pt idx="30">
                  <c:v>Japan</c:v>
                </c:pt>
                <c:pt idx="31">
                  <c:v>Italy</c:v>
                </c:pt>
                <c:pt idx="32">
                  <c:v>Austria</c:v>
                </c:pt>
                <c:pt idx="33">
                  <c:v>Lithuania</c:v>
                </c:pt>
                <c:pt idx="34">
                  <c:v>Greece</c:v>
                </c:pt>
                <c:pt idx="35">
                  <c:v>Kazakhstan</c:v>
                </c:pt>
                <c:pt idx="36">
                  <c:v>Montenegro</c:v>
                </c:pt>
                <c:pt idx="37">
                  <c:v>Spain</c:v>
                </c:pt>
                <c:pt idx="38">
                  <c:v>Poland</c:v>
                </c:pt>
                <c:pt idx="39">
                  <c:v>Belgium</c:v>
                </c:pt>
                <c:pt idx="40">
                  <c:v>Slovenia</c:v>
                </c:pt>
                <c:pt idx="41">
                  <c:v>Germany</c:v>
                </c:pt>
                <c:pt idx="42">
                  <c:v>OECD average</c:v>
                </c:pt>
                <c:pt idx="43">
                  <c:v>Luxembourg</c:v>
                </c:pt>
                <c:pt idx="44">
                  <c:v>Russian Federation</c:v>
                </c:pt>
                <c:pt idx="45">
                  <c:v>Ireland</c:v>
                </c:pt>
                <c:pt idx="46">
                  <c:v>New Zealand</c:v>
                </c:pt>
                <c:pt idx="47">
                  <c:v>Korea</c:v>
                </c:pt>
                <c:pt idx="48">
                  <c:v>Israel</c:v>
                </c:pt>
                <c:pt idx="49">
                  <c:v>United States</c:v>
                </c:pt>
                <c:pt idx="50">
                  <c:v>Netherlands</c:v>
                </c:pt>
                <c:pt idx="51">
                  <c:v>Australia</c:v>
                </c:pt>
                <c:pt idx="52">
                  <c:v>Switzerland</c:v>
                </c:pt>
                <c:pt idx="53">
                  <c:v>Estonia</c:v>
                </c:pt>
                <c:pt idx="54">
                  <c:v>United Kingdom</c:v>
                </c:pt>
                <c:pt idx="55">
                  <c:v>Liechtenstein</c:v>
                </c:pt>
                <c:pt idx="56">
                  <c:v>United Arab Emirates</c:v>
                </c:pt>
                <c:pt idx="57">
                  <c:v>Denmark</c:v>
                </c:pt>
                <c:pt idx="58">
                  <c:v>Sweden</c:v>
                </c:pt>
                <c:pt idx="59">
                  <c:v>Finland</c:v>
                </c:pt>
                <c:pt idx="60">
                  <c:v>Canada</c:v>
                </c:pt>
                <c:pt idx="61">
                  <c:v>Qatar</c:v>
                </c:pt>
                <c:pt idx="62">
                  <c:v>Norway</c:v>
                </c:pt>
                <c:pt idx="63">
                  <c:v>Iceland</c:v>
                </c:pt>
              </c:strCache>
            </c:strRef>
          </c:cat>
          <c:val>
            <c:numRef>
              <c:f>Sheet1!$E$2:$E$65</c:f>
              <c:numCache>
                <c:formatCode>General</c:formatCode>
                <c:ptCount val="64"/>
                <c:pt idx="0">
                  <c:v>-1.543537848653953</c:v>
                </c:pt>
                <c:pt idx="1">
                  <c:v>-0.61511380541129923</c:v>
                </c:pt>
                <c:pt idx="2">
                  <c:v>-0.85353226171383845</c:v>
                </c:pt>
                <c:pt idx="3">
                  <c:v>-5.4209562525828148E-2</c:v>
                </c:pt>
                <c:pt idx="4">
                  <c:v>-0.73511463860407089</c:v>
                </c:pt>
                <c:pt idx="5">
                  <c:v>5.8632265279538576E-2</c:v>
                </c:pt>
                <c:pt idx="6">
                  <c:v>-0.23112325159357949</c:v>
                </c:pt>
                <c:pt idx="7">
                  <c:v>-0.33124442609598703</c:v>
                </c:pt>
                <c:pt idx="8">
                  <c:v>6.4107737640930432E-2</c:v>
                </c:pt>
                <c:pt idx="9">
                  <c:v>0.19655188443470376</c:v>
                </c:pt>
                <c:pt idx="10">
                  <c:v>-2.1064332582429641E-2</c:v>
                </c:pt>
                <c:pt idx="11">
                  <c:v>-0.7744095691535563</c:v>
                </c:pt>
                <c:pt idx="12">
                  <c:v>0.43627013600567388</c:v>
                </c:pt>
                <c:pt idx="13">
                  <c:v>7.3490711594112079E-2</c:v>
                </c:pt>
                <c:pt idx="14">
                  <c:v>-0.51711946389227537</c:v>
                </c:pt>
                <c:pt idx="15">
                  <c:v>-0.84691326888103002</c:v>
                </c:pt>
                <c:pt idx="16">
                  <c:v>0.19867291019286279</c:v>
                </c:pt>
                <c:pt idx="17">
                  <c:v>-0.17542300671583003</c:v>
                </c:pt>
                <c:pt idx="18">
                  <c:v>-0.18265453873493986</c:v>
                </c:pt>
                <c:pt idx="19">
                  <c:v>5.9479852736199684E-2</c:v>
                </c:pt>
                <c:pt idx="20">
                  <c:v>0.35990448646701223</c:v>
                </c:pt>
                <c:pt idx="21">
                  <c:v>-0.40557367174927306</c:v>
                </c:pt>
                <c:pt idx="22">
                  <c:v>0.13972675229430076</c:v>
                </c:pt>
                <c:pt idx="23">
                  <c:v>-3.9426753419356739E-2</c:v>
                </c:pt>
                <c:pt idx="24">
                  <c:v>7.8330940619437822E-2</c:v>
                </c:pt>
                <c:pt idx="25">
                  <c:v>-0.33184908973157623</c:v>
                </c:pt>
                <c:pt idx="26">
                  <c:v>-4.3589177877717503E-2</c:v>
                </c:pt>
                <c:pt idx="27">
                  <c:v>0.26666350772095621</c:v>
                </c:pt>
                <c:pt idx="28">
                  <c:v>0.11106263691817411</c:v>
                </c:pt>
                <c:pt idx="29">
                  <c:v>0.22766174000846312</c:v>
                </c:pt>
                <c:pt idx="30">
                  <c:v>-7.9260259961127788E-3</c:v>
                </c:pt>
                <c:pt idx="31">
                  <c:v>0.21278270911695585</c:v>
                </c:pt>
                <c:pt idx="32">
                  <c:v>0.28807273164594926</c:v>
                </c:pt>
                <c:pt idx="33">
                  <c:v>8.9238977008097908E-2</c:v>
                </c:pt>
                <c:pt idx="34">
                  <c:v>0.25017933489848615</c:v>
                </c:pt>
                <c:pt idx="35">
                  <c:v>-6.2392702574471853E-2</c:v>
                </c:pt>
                <c:pt idx="36">
                  <c:v>0.2542756815257099</c:v>
                </c:pt>
                <c:pt idx="37">
                  <c:v>1.8774100714367081E-2</c:v>
                </c:pt>
                <c:pt idx="38">
                  <c:v>-0.14417823700052199</c:v>
                </c:pt>
                <c:pt idx="39">
                  <c:v>0.35744811426012485</c:v>
                </c:pt>
                <c:pt idx="40">
                  <c:v>0.36339445847176233</c:v>
                </c:pt>
                <c:pt idx="41">
                  <c:v>0.39868683064491162</c:v>
                </c:pt>
                <c:pt idx="42">
                  <c:v>0.23002054428348898</c:v>
                </c:pt>
                <c:pt idx="43">
                  <c:v>0.4011997886723645</c:v>
                </c:pt>
                <c:pt idx="44">
                  <c:v>4.4355470327888225E-2</c:v>
                </c:pt>
                <c:pt idx="45">
                  <c:v>0.27371872801670366</c:v>
                </c:pt>
                <c:pt idx="46">
                  <c:v>0.17759991043553389</c:v>
                </c:pt>
                <c:pt idx="47">
                  <c:v>3.2777403633375023E-2</c:v>
                </c:pt>
                <c:pt idx="48">
                  <c:v>0.44120415300125582</c:v>
                </c:pt>
                <c:pt idx="49">
                  <c:v>0.37305572026183964</c:v>
                </c:pt>
                <c:pt idx="50">
                  <c:v>0.38104904517932353</c:v>
                </c:pt>
                <c:pt idx="51">
                  <c:v>0.36162478348584481</c:v>
                </c:pt>
                <c:pt idx="52">
                  <c:v>0.21050563670293665</c:v>
                </c:pt>
                <c:pt idx="53">
                  <c:v>0.16646806301358602</c:v>
                </c:pt>
                <c:pt idx="54">
                  <c:v>0.41887862608708287</c:v>
                </c:pt>
                <c:pt idx="55">
                  <c:v>0.40493444459192179</c:v>
                </c:pt>
                <c:pt idx="56">
                  <c:v>0.63067584319671688</c:v>
                </c:pt>
                <c:pt idx="57">
                  <c:v>0.5059162599473388</c:v>
                </c:pt>
                <c:pt idx="58">
                  <c:v>0.37636278124786993</c:v>
                </c:pt>
                <c:pt idx="59">
                  <c:v>0.34788770736117858</c:v>
                </c:pt>
                <c:pt idx="60">
                  <c:v>0.4885147217893776</c:v>
                </c:pt>
                <c:pt idx="61">
                  <c:v>0.77950268852886417</c:v>
                </c:pt>
                <c:pt idx="62">
                  <c:v>0.52151284711940116</c:v>
                </c:pt>
                <c:pt idx="63">
                  <c:v>0.85922536405297967</c:v>
                </c:pt>
              </c:numCache>
            </c:numRef>
          </c:val>
          <c:smooth val="0"/>
        </c:ser>
        <c:ser>
          <c:idx val="4"/>
          <c:order val="4"/>
          <c:tx>
            <c:strRef>
              <c:f>Sheet1!$F$1</c:f>
              <c:strCache>
                <c:ptCount val="1"/>
                <c:pt idx="0">
                  <c:v>Top performers (Level 5 or 6)</c:v>
                </c:pt>
              </c:strCache>
            </c:strRef>
          </c:tx>
          <c:spPr>
            <a:ln w="28575">
              <a:noFill/>
            </a:ln>
          </c:spPr>
          <c:marker>
            <c:symbol val="triangle"/>
            <c:size val="8"/>
            <c:spPr>
              <a:solidFill>
                <a:srgbClr val="92D050"/>
              </a:solidFill>
              <a:ln>
                <a:solidFill>
                  <a:schemeClr val="accent3">
                    <a:lumMod val="50000"/>
                  </a:schemeClr>
                </a:solidFill>
              </a:ln>
            </c:spPr>
          </c:marker>
          <c:cat>
            <c:strRef>
              <c:f>Sheet1!$A$2:$A$65</c:f>
              <c:strCache>
                <c:ptCount val="64"/>
                <c:pt idx="0">
                  <c:v>Viet Nam</c:v>
                </c:pt>
                <c:pt idx="1">
                  <c:v>Indonesia</c:v>
                </c:pt>
                <c:pt idx="2">
                  <c:v>Turkey</c:v>
                </c:pt>
                <c:pt idx="3">
                  <c:v>Peru</c:v>
                </c:pt>
                <c:pt idx="4">
                  <c:v>Thailand</c:v>
                </c:pt>
                <c:pt idx="5">
                  <c:v>Brazil</c:v>
                </c:pt>
                <c:pt idx="6">
                  <c:v>Colombia</c:v>
                </c:pt>
                <c:pt idx="7">
                  <c:v>Mexico</c:v>
                </c:pt>
                <c:pt idx="8">
                  <c:v>Tunisia</c:v>
                </c:pt>
                <c:pt idx="9">
                  <c:v>Costa Rica</c:v>
                </c:pt>
                <c:pt idx="10">
                  <c:v>Uruguay</c:v>
                </c:pt>
                <c:pt idx="11">
                  <c:v>Hong Kong-China</c:v>
                </c:pt>
                <c:pt idx="12">
                  <c:v>Chile</c:v>
                </c:pt>
                <c:pt idx="13">
                  <c:v>Argentina</c:v>
                </c:pt>
                <c:pt idx="14">
                  <c:v>Shanghai-China</c:v>
                </c:pt>
                <c:pt idx="15">
                  <c:v>Macao-China</c:v>
                </c:pt>
                <c:pt idx="16">
                  <c:v>Hungary</c:v>
                </c:pt>
                <c:pt idx="17">
                  <c:v>Malaysia</c:v>
                </c:pt>
                <c:pt idx="18">
                  <c:v>Portugal</c:v>
                </c:pt>
                <c:pt idx="19">
                  <c:v>Romania</c:v>
                </c:pt>
                <c:pt idx="20">
                  <c:v>Bulgaria</c:v>
                </c:pt>
                <c:pt idx="21">
                  <c:v>Chinese Taipei</c:v>
                </c:pt>
                <c:pt idx="22">
                  <c:v>Slovak Republic</c:v>
                </c:pt>
                <c:pt idx="23">
                  <c:v>Croatia</c:v>
                </c:pt>
                <c:pt idx="24">
                  <c:v>Serbia</c:v>
                </c:pt>
                <c:pt idx="25">
                  <c:v>Singapore</c:v>
                </c:pt>
                <c:pt idx="26">
                  <c:v>Latvia</c:v>
                </c:pt>
                <c:pt idx="27">
                  <c:v>Jordan</c:v>
                </c:pt>
                <c:pt idx="28">
                  <c:v>Czech Republic</c:v>
                </c:pt>
                <c:pt idx="29">
                  <c:v>France</c:v>
                </c:pt>
                <c:pt idx="30">
                  <c:v>Japan</c:v>
                </c:pt>
                <c:pt idx="31">
                  <c:v>Italy</c:v>
                </c:pt>
                <c:pt idx="32">
                  <c:v>Austria</c:v>
                </c:pt>
                <c:pt idx="33">
                  <c:v>Lithuania</c:v>
                </c:pt>
                <c:pt idx="34">
                  <c:v>Greece</c:v>
                </c:pt>
                <c:pt idx="35">
                  <c:v>Kazakhstan</c:v>
                </c:pt>
                <c:pt idx="36">
                  <c:v>Montenegro</c:v>
                </c:pt>
                <c:pt idx="37">
                  <c:v>Spain</c:v>
                </c:pt>
                <c:pt idx="38">
                  <c:v>Poland</c:v>
                </c:pt>
                <c:pt idx="39">
                  <c:v>Belgium</c:v>
                </c:pt>
                <c:pt idx="40">
                  <c:v>Slovenia</c:v>
                </c:pt>
                <c:pt idx="41">
                  <c:v>Germany</c:v>
                </c:pt>
                <c:pt idx="42">
                  <c:v>OECD average</c:v>
                </c:pt>
                <c:pt idx="43">
                  <c:v>Luxembourg</c:v>
                </c:pt>
                <c:pt idx="44">
                  <c:v>Russian Federation</c:v>
                </c:pt>
                <c:pt idx="45">
                  <c:v>Ireland</c:v>
                </c:pt>
                <c:pt idx="46">
                  <c:v>New Zealand</c:v>
                </c:pt>
                <c:pt idx="47">
                  <c:v>Korea</c:v>
                </c:pt>
                <c:pt idx="48">
                  <c:v>Israel</c:v>
                </c:pt>
                <c:pt idx="49">
                  <c:v>United States</c:v>
                </c:pt>
                <c:pt idx="50">
                  <c:v>Netherlands</c:v>
                </c:pt>
                <c:pt idx="51">
                  <c:v>Australia</c:v>
                </c:pt>
                <c:pt idx="52">
                  <c:v>Switzerland</c:v>
                </c:pt>
                <c:pt idx="53">
                  <c:v>Estonia</c:v>
                </c:pt>
                <c:pt idx="54">
                  <c:v>United Kingdom</c:v>
                </c:pt>
                <c:pt idx="55">
                  <c:v>Liechtenstein</c:v>
                </c:pt>
                <c:pt idx="56">
                  <c:v>United Arab Emirates</c:v>
                </c:pt>
                <c:pt idx="57">
                  <c:v>Denmark</c:v>
                </c:pt>
                <c:pt idx="58">
                  <c:v>Sweden</c:v>
                </c:pt>
                <c:pt idx="59">
                  <c:v>Finland</c:v>
                </c:pt>
                <c:pt idx="60">
                  <c:v>Canada</c:v>
                </c:pt>
                <c:pt idx="61">
                  <c:v>Qatar</c:v>
                </c:pt>
                <c:pt idx="62">
                  <c:v>Norway</c:v>
                </c:pt>
                <c:pt idx="63">
                  <c:v>Iceland</c:v>
                </c:pt>
              </c:strCache>
            </c:strRef>
          </c:cat>
          <c:val>
            <c:numRef>
              <c:f>Sheet1!$F$2:$F$65</c:f>
              <c:numCache>
                <c:formatCode>General</c:formatCode>
                <c:ptCount val="64"/>
                <c:pt idx="0">
                  <c:v>-1.1886032536632118</c:v>
                </c:pt>
                <c:pt idx="1">
                  <c:v>-1.2903414196875761E-2</c:v>
                </c:pt>
                <c:pt idx="2">
                  <c:v>-0.47418503490620445</c:v>
                </c:pt>
                <c:pt idx="3">
                  <c:v>0.4623155230053213</c:v>
                </c:pt>
                <c:pt idx="4">
                  <c:v>-0.36044019695899787</c:v>
                </c:pt>
                <c:pt idx="5">
                  <c:v>0.40889674573214185</c:v>
                </c:pt>
                <c:pt idx="6">
                  <c:v>0.32175881995673095</c:v>
                </c:pt>
                <c:pt idx="7">
                  <c:v>-5.8195781527311502E-2</c:v>
                </c:pt>
                <c:pt idx="8">
                  <c:v>0.51708019280499773</c:v>
                </c:pt>
                <c:pt idx="9">
                  <c:v>0.48905250944052403</c:v>
                </c:pt>
                <c:pt idx="10">
                  <c:v>0.48973393055530012</c:v>
                </c:pt>
                <c:pt idx="11">
                  <c:v>-0.52324615443981448</c:v>
                </c:pt>
                <c:pt idx="12">
                  <c:v>0.77091712316657035</c:v>
                </c:pt>
                <c:pt idx="13">
                  <c:v>0.18013567978200284</c:v>
                </c:pt>
                <c:pt idx="14">
                  <c:v>-0.12312871697165305</c:v>
                </c:pt>
                <c:pt idx="15">
                  <c:v>-0.75241544498857982</c:v>
                </c:pt>
                <c:pt idx="16">
                  <c:v>0.4476020670235305</c:v>
                </c:pt>
                <c:pt idx="17">
                  <c:v>2.5535038555543239E-2</c:v>
                </c:pt>
                <c:pt idx="18">
                  <c:v>-1.5023907450604408E-3</c:v>
                </c:pt>
                <c:pt idx="19">
                  <c:v>0.37292916155256828</c:v>
                </c:pt>
                <c:pt idx="20">
                  <c:v>0.61096634428310737</c:v>
                </c:pt>
                <c:pt idx="21">
                  <c:v>-0.14392674722778268</c:v>
                </c:pt>
                <c:pt idx="22">
                  <c:v>0.36606407450911044</c:v>
                </c:pt>
                <c:pt idx="23">
                  <c:v>0.14482201738232578</c:v>
                </c:pt>
                <c:pt idx="24">
                  <c:v>0.37093996929529932</c:v>
                </c:pt>
                <c:pt idx="25">
                  <c:v>-1.7252314721428921E-2</c:v>
                </c:pt>
                <c:pt idx="26">
                  <c:v>0.1135915180366298</c:v>
                </c:pt>
                <c:pt idx="27">
                  <c:v>0.63410427831909888</c:v>
                </c:pt>
                <c:pt idx="28">
                  <c:v>0.35471421329611452</c:v>
                </c:pt>
                <c:pt idx="29">
                  <c:v>0.33472094059005908</c:v>
                </c:pt>
                <c:pt idx="30">
                  <c:v>0.21132992871605172</c:v>
                </c:pt>
                <c:pt idx="31">
                  <c:v>0.34598260590242674</c:v>
                </c:pt>
                <c:pt idx="32">
                  <c:v>0.43551914267996672</c:v>
                </c:pt>
                <c:pt idx="33">
                  <c:v>0.23299856855707862</c:v>
                </c:pt>
                <c:pt idx="34">
                  <c:v>0.47147164153759563</c:v>
                </c:pt>
                <c:pt idx="35">
                  <c:v>-0.11607911008670682</c:v>
                </c:pt>
                <c:pt idx="36">
                  <c:v>0.38990205537704004</c:v>
                </c:pt>
                <c:pt idx="37">
                  <c:v>0.10971334697508323</c:v>
                </c:pt>
                <c:pt idx="38">
                  <c:v>9.5889134467104828E-2</c:v>
                </c:pt>
                <c:pt idx="39">
                  <c:v>0.53523767410495549</c:v>
                </c:pt>
                <c:pt idx="40">
                  <c:v>0.59260628630396928</c:v>
                </c:pt>
                <c:pt idx="41">
                  <c:v>0.62376922559281489</c:v>
                </c:pt>
                <c:pt idx="42">
                  <c:v>0.39433326882505942</c:v>
                </c:pt>
                <c:pt idx="43">
                  <c:v>0.59075851877865371</c:v>
                </c:pt>
                <c:pt idx="44">
                  <c:v>0.18674539870334947</c:v>
                </c:pt>
                <c:pt idx="45">
                  <c:v>0.32305408927202905</c:v>
                </c:pt>
                <c:pt idx="46">
                  <c:v>0.30256569477230022</c:v>
                </c:pt>
                <c:pt idx="47">
                  <c:v>0.22594461665615029</c:v>
                </c:pt>
                <c:pt idx="48">
                  <c:v>0.52005358768700316</c:v>
                </c:pt>
                <c:pt idx="49">
                  <c:v>0.51131166178666221</c:v>
                </c:pt>
                <c:pt idx="50">
                  <c:v>0.51895913905704028</c:v>
                </c:pt>
                <c:pt idx="51">
                  <c:v>0.4684315638359845</c:v>
                </c:pt>
                <c:pt idx="52">
                  <c:v>0.42783151452468576</c:v>
                </c:pt>
                <c:pt idx="53">
                  <c:v>0.33766713762005884</c:v>
                </c:pt>
                <c:pt idx="54">
                  <c:v>0.55680397841891549</c:v>
                </c:pt>
                <c:pt idx="55">
                  <c:v>0.54459093524631941</c:v>
                </c:pt>
                <c:pt idx="56">
                  <c:v>0.76679965514519111</c:v>
                </c:pt>
                <c:pt idx="57">
                  <c:v>0.62180977409606741</c:v>
                </c:pt>
                <c:pt idx="58">
                  <c:v>0.42976492293637514</c:v>
                </c:pt>
                <c:pt idx="59">
                  <c:v>0.38889720003593747</c:v>
                </c:pt>
                <c:pt idx="60">
                  <c:v>0.57730766743014927</c:v>
                </c:pt>
                <c:pt idx="61">
                  <c:v>0.87571937826434554</c:v>
                </c:pt>
                <c:pt idx="62">
                  <c:v>0.55928271604424795</c:v>
                </c:pt>
                <c:pt idx="63">
                  <c:v>0.88523315941298653</c:v>
                </c:pt>
              </c:numCache>
            </c:numRef>
          </c:val>
          <c:smooth val="0"/>
        </c:ser>
        <c:dLbls>
          <c:showLegendKey val="0"/>
          <c:showVal val="0"/>
          <c:showCatName val="0"/>
          <c:showSerName val="0"/>
          <c:showPercent val="0"/>
          <c:showBubbleSize val="0"/>
        </c:dLbls>
        <c:hiLowLines>
          <c:spPr>
            <a:ln cap="sq">
              <a:solidFill>
                <a:schemeClr val="tx1">
                  <a:alpha val="40000"/>
                </a:schemeClr>
              </a:solidFill>
            </a:ln>
          </c:spPr>
        </c:hiLowLines>
        <c:marker val="1"/>
        <c:smooth val="0"/>
        <c:axId val="92026368"/>
        <c:axId val="92027904"/>
      </c:lineChart>
      <c:catAx>
        <c:axId val="92026368"/>
        <c:scaling>
          <c:orientation val="minMax"/>
        </c:scaling>
        <c:delete val="0"/>
        <c:axPos val="b"/>
        <c:numFmt formatCode="General" sourceLinked="1"/>
        <c:majorTickMark val="none"/>
        <c:minorTickMark val="none"/>
        <c:tickLblPos val="low"/>
        <c:spPr>
          <a:ln w="25400">
            <a:solidFill>
              <a:schemeClr val="tx1">
                <a:lumMod val="50000"/>
              </a:schemeClr>
            </a:solidFill>
          </a:ln>
        </c:spPr>
        <c:txPr>
          <a:bodyPr/>
          <a:lstStyle/>
          <a:p>
            <a:pPr>
              <a:defRPr sz="1200">
                <a:solidFill>
                  <a:schemeClr val="bg2">
                    <a:lumMod val="10000"/>
                  </a:schemeClr>
                </a:solidFill>
              </a:defRPr>
            </a:pPr>
            <a:endParaRPr lang="en-US"/>
          </a:p>
        </c:txPr>
        <c:crossAx val="92027904"/>
        <c:crosses val="autoZero"/>
        <c:auto val="1"/>
        <c:lblAlgn val="ctr"/>
        <c:lblOffset val="100"/>
        <c:tickLblSkip val="1"/>
        <c:noMultiLvlLbl val="0"/>
      </c:catAx>
      <c:valAx>
        <c:axId val="92027904"/>
        <c:scaling>
          <c:orientation val="minMax"/>
          <c:max val="1"/>
          <c:min val="-3"/>
        </c:scaling>
        <c:delete val="0"/>
        <c:axPos val="l"/>
        <c:majorGridlines/>
        <c:numFmt formatCode="#,##0.00" sourceLinked="0"/>
        <c:majorTickMark val="out"/>
        <c:minorTickMark val="none"/>
        <c:tickLblPos val="nextTo"/>
        <c:txPr>
          <a:bodyPr/>
          <a:lstStyle/>
          <a:p>
            <a:pPr>
              <a:defRPr sz="1200">
                <a:solidFill>
                  <a:schemeClr val="bg2">
                    <a:lumMod val="10000"/>
                  </a:schemeClr>
                </a:solidFill>
              </a:defRPr>
            </a:pPr>
            <a:endParaRPr lang="en-US"/>
          </a:p>
        </c:txPr>
        <c:crossAx val="92026368"/>
        <c:crosses val="autoZero"/>
        <c:crossBetween val="between"/>
      </c:valAx>
      <c:spPr>
        <a:ln>
          <a:solidFill>
            <a:schemeClr val="tx1"/>
          </a:solidFill>
        </a:ln>
      </c:spPr>
    </c:plotArea>
    <c:legend>
      <c:legendPos val="t"/>
      <c:layout>
        <c:manualLayout>
          <c:xMode val="edge"/>
          <c:yMode val="edge"/>
          <c:x val="0.14539001086600134"/>
          <c:y val="0"/>
          <c:w val="0.79926880301466041"/>
          <c:h val="0.14553056411976617"/>
        </c:manualLayou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967241036155708E-2"/>
          <c:y val="4.1030606812907058E-2"/>
          <c:w val="0.90035141821371545"/>
          <c:h val="0.85519238303645606"/>
        </c:manualLayout>
      </c:layout>
      <c:scatterChart>
        <c:scatterStyle val="lineMarker"/>
        <c:varyColors val="0"/>
        <c:ser>
          <c:idx val="0"/>
          <c:order val="0"/>
          <c:spPr>
            <a:ln w="28575">
              <a:noFill/>
            </a:ln>
          </c:spPr>
          <c:marker>
            <c:symbol val="diamond"/>
            <c:size val="7"/>
            <c:spPr>
              <a:solidFill>
                <a:schemeClr val="accent5"/>
              </a:solidFill>
              <a:ln>
                <a:solidFill>
                  <a:schemeClr val="accent5">
                    <a:lumMod val="50000"/>
                  </a:schemeClr>
                </a:solidFill>
              </a:ln>
            </c:spPr>
          </c:marker>
          <c:dLbls>
            <c:dLbl>
              <c:idx val="0"/>
              <c:layout>
                <c:manualLayout>
                  <c:x val="-3.625437445319335E-2"/>
                  <c:y val="1.7958303157310816E-2"/>
                </c:manualLayout>
              </c:layout>
              <c:tx>
                <c:strRef>
                  <c:f>'Figure 5.1a'!$A$49</c:f>
                  <c:strCache>
                    <c:ptCount val="1"/>
                    <c:pt idx="0">
                      <c:v>Australia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{126E41BD-6D57-4464-B980-6EFA8C7D4D58}</c15:txfldGUID>
                      <c15:f>'Figure 5.1a'!$A$49</c15:f>
                      <c15:dlblFieldTableCache>
                        <c:ptCount val="1"/>
                        <c:pt idx="0">
                          <c:v>Australia</c:v>
                        </c:pt>
                      </c15:dlblFieldTableCache>
                    </c15:dlblFTEntry>
                  </c15:dlblFieldTable>
                  <c15:showDataLabelsRange val="0"/>
                </c:ext>
              </c:extLst>
            </c:dLbl>
            <c:dLbl>
              <c:idx val="1"/>
              <c:tx>
                <c:strRef>
                  <c:f>'Figure 5.1a'!$A$50</c:f>
                  <c:strCache>
                    <c:ptCount val="1"/>
                    <c:pt idx="0">
                      <c:v>Austria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{A540B5A3-F1C4-40F5-BE7A-F1025E029E4E}</c15:txfldGUID>
                      <c15:f>'Figure 5.1a'!$A$50</c15:f>
                      <c15:dlblFieldTableCache>
                        <c:ptCount val="1"/>
                        <c:pt idx="0">
                          <c:v>Austria</c:v>
                        </c:pt>
                      </c15:dlblFieldTableCache>
                    </c15:dlblFTEntry>
                  </c15:dlblFieldTable>
                  <c15:showDataLabelsRange val="0"/>
                </c:ext>
              </c:extLst>
            </c:dLbl>
            <c:dLbl>
              <c:idx val="2"/>
              <c:layout>
                <c:manualLayout>
                  <c:x val="0.25619531258978889"/>
                  <c:y val="-0.4077251337153015"/>
                </c:manualLayout>
              </c:layout>
              <c:tx>
                <c:strRef>
                  <c:f>'Figure 5.1a'!$A$51</c:f>
                  <c:strCache>
                    <c:ptCount val="1"/>
                    <c:pt idx="0">
                      <c:v>Belgium</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{F48F1D99-84B8-45C8-9EA6-97D7D03EE945}</c15:txfldGUID>
                      <c15:f>'Figure 5.1a'!$A$51</c15:f>
                      <c15:dlblFieldTableCache>
                        <c:ptCount val="1"/>
                        <c:pt idx="0">
                          <c:v>Belgium</c:v>
                        </c:pt>
                      </c15:dlblFieldTableCache>
                    </c15:dlblFTEntry>
                  </c15:dlblFieldTable>
                  <c15:showDataLabelsRange val="0"/>
                </c:ext>
              </c:extLst>
            </c:dLbl>
            <c:dLbl>
              <c:idx val="3"/>
              <c:layout>
                <c:manualLayout>
                  <c:x val="-1.5625E-2"/>
                  <c:y val="-2.087430851965422E-2"/>
                </c:manualLayout>
              </c:layout>
              <c:tx>
                <c:strRef>
                  <c:f>'Figure 5.1a'!$A$52</c:f>
                  <c:strCache>
                    <c:ptCount val="1"/>
                    <c:pt idx="0">
                      <c:v>Canada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{9153A667-A9EB-4544-8A24-FB03DF80DE21}</c15:txfldGUID>
                      <c15:f>'Figure 5.1a'!$A$52</c15:f>
                      <c15:dlblFieldTableCache>
                        <c:ptCount val="1"/>
                        <c:pt idx="0">
                          <c:v>Canada</c:v>
                        </c:pt>
                      </c15:dlblFieldTableCache>
                    </c15:dlblFTEntry>
                  </c15:dlblFieldTable>
                  <c15:showDataLabelsRange val="0"/>
                </c:ext>
              </c:extLst>
            </c:dLbl>
            <c:dLbl>
              <c:idx val="4"/>
              <c:tx>
                <c:strRef>
                  <c:f>'Figure 5.1a'!$A$53</c:f>
                  <c:strCache>
                    <c:ptCount val="1"/>
                    <c:pt idx="0">
                      <c:v>Chile</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{974F85A5-7904-4AC9-B576-9CC0899FD84C}</c15:txfldGUID>
                      <c15:f>'Figure 5.1a'!$A$53</c15:f>
                      <c15:dlblFieldTableCache>
                        <c:ptCount val="1"/>
                        <c:pt idx="0">
                          <c:v>Chile</c:v>
                        </c:pt>
                      </c15:dlblFieldTableCache>
                    </c15:dlblFTEntry>
                  </c15:dlblFieldTable>
                  <c15:showDataLabelsRange val="0"/>
                </c:ext>
              </c:extLst>
            </c:dLbl>
            <c:dLbl>
              <c:idx val="5"/>
              <c:layout>
                <c:manualLayout>
                  <c:x val="0.19674334556696776"/>
                  <c:y val="-0.47281492532575747"/>
                </c:manualLayout>
              </c:layout>
              <c:tx>
                <c:strRef>
                  <c:f>'Figure 5.1a'!$A$54</c:f>
                  <c:strCache>
                    <c:ptCount val="1"/>
                    <c:pt idx="0">
                      <c:v>Czech Republic</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{7AB73FD2-E214-4CD4-9851-6C9A73432DA5}</c15:txfldGUID>
                      <c15:f>'Figure 5.1a'!$A$54</c15:f>
                      <c15:dlblFieldTableCache>
                        <c:ptCount val="1"/>
                        <c:pt idx="0">
                          <c:v>Czech Republic</c:v>
                        </c:pt>
                      </c15:dlblFieldTableCache>
                    </c15:dlblFTEntry>
                  </c15:dlblFieldTable>
                  <c15:showDataLabelsRange val="0"/>
                </c:ext>
              </c:extLst>
            </c:dLbl>
            <c:dLbl>
              <c:idx val="6"/>
              <c:layout>
                <c:manualLayout>
                  <c:x val="-4.57899989063867E-2"/>
                  <c:y val="-2.0567566040546399E-2"/>
                </c:manualLayout>
              </c:layout>
              <c:tx>
                <c:strRef>
                  <c:f>'Figure 5.1a'!$A$55</c:f>
                  <c:strCache>
                    <c:ptCount val="1"/>
                    <c:pt idx="0">
                      <c:v>Denmark</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{4344079C-C8C2-46AD-888C-82A48A097E71}</c15:txfldGUID>
                      <c15:f>'Figure 5.1a'!$A$55</c15:f>
                      <c15:dlblFieldTableCache>
                        <c:ptCount val="1"/>
                        <c:pt idx="0">
                          <c:v>Denmark</c:v>
                        </c:pt>
                      </c15:dlblFieldTableCache>
                    </c15:dlblFTEntry>
                  </c15:dlblFieldTable>
                  <c15:showDataLabelsRange val="0"/>
                </c:ext>
              </c:extLst>
            </c:dLbl>
            <c:dLbl>
              <c:idx val="7"/>
              <c:layout>
                <c:manualLayout>
                  <c:x val="-2.2230834426946632E-2"/>
                  <c:y val="2.6092628832354858E-2"/>
                </c:manualLayout>
              </c:layout>
              <c:tx>
                <c:strRef>
                  <c:f>'Figure 5.1a'!$A$56</c:f>
                  <c:strCache>
                    <c:ptCount val="1"/>
                    <c:pt idx="0">
                      <c:v>Estonia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{1ECB020A-2E7A-4540-9402-755C6C0C541A}</c15:txfldGUID>
                      <c15:f>'Figure 5.1a'!$A$56</c15:f>
                      <c15:dlblFieldTableCache>
                        <c:ptCount val="1"/>
                        <c:pt idx="0">
                          <c:v>Estonia</c:v>
                        </c:pt>
                      </c15:dlblFieldTableCache>
                    </c15:dlblFTEntry>
                  </c15:dlblFieldTable>
                  <c15:showDataLabelsRange val="0"/>
                </c:ext>
              </c:extLst>
            </c:dLbl>
            <c:dLbl>
              <c:idx val="8"/>
              <c:tx>
                <c:strRef>
                  <c:f>'Figure 5.1a'!$A$57</c:f>
                  <c:strCache>
                    <c:ptCount val="1"/>
                    <c:pt idx="0">
                      <c:v>Finland</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{CFFD92F7-C3C8-4CD2-AE84-09B7B9B2B4A8}</c15:txfldGUID>
                      <c15:f>'Figure 5.1a'!$A$57</c15:f>
                      <c15:dlblFieldTableCache>
                        <c:ptCount val="1"/>
                        <c:pt idx="0">
                          <c:v>Finland</c:v>
                        </c:pt>
                      </c15:dlblFieldTableCache>
                    </c15:dlblFTEntry>
                  </c15:dlblFieldTable>
                  <c15:showDataLabelsRange val="0"/>
                </c:ext>
              </c:extLst>
            </c:dLbl>
            <c:dLbl>
              <c:idx val="9"/>
              <c:layout>
                <c:manualLayout>
                  <c:x val="-6.0520833333333336E-2"/>
                  <c:y val="2.0874103065883887E-2"/>
                </c:manualLayout>
              </c:layout>
              <c:tx>
                <c:strRef>
                  <c:f>'Figure 5.1a'!$A$58</c:f>
                  <c:strCache>
                    <c:ptCount val="1"/>
                    <c:pt idx="0">
                      <c:v>Germany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{1B15AB73-64AD-4E4A-B744-C0F398778F4C}</c15:txfldGUID>
                      <c15:f>'Figure 5.1a'!$A$58</c15:f>
                      <c15:dlblFieldTableCache>
                        <c:ptCount val="1"/>
                        <c:pt idx="0">
                          <c:v>Germany</c:v>
                        </c:pt>
                      </c15:dlblFieldTableCache>
                    </c15:dlblFTEntry>
                  </c15:dlblFieldTable>
                  <c15:showDataLabelsRange val="0"/>
                </c:ext>
              </c:extLst>
            </c:dLbl>
            <c:dLbl>
              <c:idx val="10"/>
              <c:layout>
                <c:manualLayout>
                  <c:x val="-2.7916666666666666E-2"/>
                  <c:y val="-2.5786091807017273E-2"/>
                </c:manualLayout>
              </c:layout>
              <c:tx>
                <c:strRef>
                  <c:f>'Figure 5.1a'!$A$59</c:f>
                  <c:strCache>
                    <c:ptCount val="1"/>
                    <c:pt idx="0">
                      <c:v>Greece</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{CAE94572-A17E-49C3-A55F-235547B4EE03}</c15:txfldGUID>
                      <c15:f>'Figure 5.1a'!$A$59</c15:f>
                      <c15:dlblFieldTableCache>
                        <c:ptCount val="1"/>
                        <c:pt idx="0">
                          <c:v>Greece</c:v>
                        </c:pt>
                      </c15:dlblFieldTableCache>
                    </c15:dlblFTEntry>
                  </c15:dlblFieldTable>
                  <c15:showDataLabelsRange val="0"/>
                </c:ext>
              </c:extLst>
            </c:dLbl>
            <c:dLbl>
              <c:idx val="11"/>
              <c:layout>
                <c:manualLayout>
                  <c:x val="-5.590277777777778E-2"/>
                  <c:y val="-2.8395354690252759E-2"/>
                </c:manualLayout>
              </c:layout>
              <c:tx>
                <c:strRef>
                  <c:f>'Figure 5.1a'!$A$60</c:f>
                  <c:strCache>
                    <c:ptCount val="1"/>
                    <c:pt idx="0">
                      <c:v>Hungary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{7724FD47-4974-452B-A480-53F7F17E015F}</c15:txfldGUID>
                      <c15:f>'Figure 5.1a'!$A$60</c15:f>
                      <c15:dlblFieldTableCache>
                        <c:ptCount val="1"/>
                        <c:pt idx="0">
                          <c:v>Hungary</c:v>
                        </c:pt>
                      </c15:dlblFieldTableCache>
                    </c15:dlblFTEntry>
                  </c15:dlblFieldTable>
                  <c15:showDataLabelsRange val="0"/>
                </c:ext>
              </c:extLst>
            </c:dLbl>
            <c:dLbl>
              <c:idx val="12"/>
              <c:tx>
                <c:strRef>
                  <c:f>'Figure 5.1a'!$A$61</c:f>
                  <c:strCache>
                    <c:ptCount val="1"/>
                    <c:pt idx="0">
                      <c:v>Iceland</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{C3D020CA-9C93-4E3E-AABE-A4E543B05321}</c15:txfldGUID>
                      <c15:f>'Figure 5.1a'!$A$61</c15:f>
                      <c15:dlblFieldTableCache>
                        <c:ptCount val="1"/>
                        <c:pt idx="0">
                          <c:v>Iceland</c:v>
                        </c:pt>
                      </c15:dlblFieldTableCache>
                    </c15:dlblFTEntry>
                  </c15:dlblFieldTable>
                  <c15:showDataLabelsRange val="0"/>
                </c:ext>
              </c:extLst>
            </c:dLbl>
            <c:dLbl>
              <c:idx val="13"/>
              <c:layout>
                <c:manualLayout>
                  <c:x val="-4.1545138888888888E-2"/>
                  <c:y val="1.857137720798599E-2"/>
                </c:manualLayout>
              </c:layout>
              <c:tx>
                <c:strRef>
                  <c:f>'Figure 5.1a'!$A$62</c:f>
                  <c:strCache>
                    <c:ptCount val="1"/>
                    <c:pt idx="0">
                      <c:v>Ireland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{2AB65A84-814B-4822-9BA0-905563844102}</c15:txfldGUID>
                      <c15:f>'Figure 5.1a'!$A$62</c15:f>
                      <c15:dlblFieldTableCache>
                        <c:ptCount val="1"/>
                        <c:pt idx="0">
                          <c:v>Ireland</c:v>
                        </c:pt>
                      </c15:dlblFieldTableCache>
                    </c15:dlblFTEntry>
                  </c15:dlblFieldTable>
                  <c15:showDataLabelsRange val="0"/>
                </c:ext>
              </c:extLst>
            </c:dLbl>
            <c:dLbl>
              <c:idx val="14"/>
              <c:tx>
                <c:strRef>
                  <c:f>'Figure 5.1a'!$A$63</c:f>
                  <c:strCache>
                    <c:ptCount val="1"/>
                    <c:pt idx="0">
                      <c:v>Israel</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{9B5D71A2-F46B-41DF-AEE3-1D6A47D1137F}</c15:txfldGUID>
                      <c15:f>'Figure 5.1a'!$A$63</c15:f>
                      <c15:dlblFieldTableCache>
                        <c:ptCount val="1"/>
                        <c:pt idx="0">
                          <c:v>Israel</c:v>
                        </c:pt>
                      </c15:dlblFieldTableCache>
                    </c15:dlblFTEntry>
                  </c15:dlblFieldTable>
                  <c15:showDataLabelsRange val="0"/>
                </c:ext>
              </c:extLst>
            </c:dLbl>
            <c:dLbl>
              <c:idx val="15"/>
              <c:layout>
                <c:manualLayout>
                  <c:x val="-3.0364583333333334E-2"/>
                  <c:y val="-2.5786091807017273E-2"/>
                </c:manualLayout>
              </c:layout>
              <c:tx>
                <c:strRef>
                  <c:f>'Figure 5.1a'!$A$64</c:f>
                  <c:strCache>
                    <c:ptCount val="1"/>
                    <c:pt idx="0">
                      <c:v>Italy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{DC72847D-D520-45EC-8062-BFC28BE78FEF}</c15:txfldGUID>
                      <c15:f>'Figure 5.1a'!$A$64</c15:f>
                      <c15:dlblFieldTableCache>
                        <c:ptCount val="1"/>
                        <c:pt idx="0">
                          <c:v>Italy</c:v>
                        </c:pt>
                      </c15:dlblFieldTableCache>
                    </c15:dlblFTEntry>
                  </c15:dlblFieldTable>
                  <c15:showDataLabelsRange val="0"/>
                </c:ext>
              </c:extLst>
            </c:dLbl>
            <c:dLbl>
              <c:idx val="16"/>
              <c:layout>
                <c:manualLayout>
                  <c:x val="-1.9097222222222224E-2"/>
                  <c:y val="-1.8264840182648401E-2"/>
                </c:manualLayout>
              </c:layout>
              <c:tx>
                <c:strRef>
                  <c:f>'Figure 5.1a'!$A$65</c:f>
                  <c:strCache>
                    <c:ptCount val="1"/>
                    <c:pt idx="0">
                      <c:v>Japan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{B996DA31-DD8F-4907-9E46-2C26FEA765E9}</c15:txfldGUID>
                      <c15:f>'Figure 5.1a'!$A$65</c15:f>
                      <c15:dlblFieldTableCache>
                        <c:ptCount val="1"/>
                        <c:pt idx="0">
                          <c:v>Japan</c:v>
                        </c:pt>
                      </c15:dlblFieldTableCache>
                    </c15:dlblFTEntry>
                  </c15:dlblFieldTable>
                  <c15:showDataLabelsRange val="0"/>
                </c:ext>
              </c:extLst>
            </c:dLbl>
            <c:dLbl>
              <c:idx val="17"/>
              <c:layout>
                <c:manualLayout>
                  <c:x val="-2.6020067804024497E-2"/>
                  <c:y val="2.5786091807017273E-2"/>
                </c:manualLayout>
              </c:layout>
              <c:tx>
                <c:strRef>
                  <c:f>'Figure 5.1a'!$A$66</c:f>
                  <c:strCache>
                    <c:ptCount val="1"/>
                    <c:pt idx="0">
                      <c:v>Korea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{DF7E612F-AF9A-4B9A-99E8-36FCB2B8702E}</c15:txfldGUID>
                      <c15:f>'Figure 5.1a'!$A$66</c15:f>
                      <c15:dlblFieldTableCache>
                        <c:ptCount val="1"/>
                        <c:pt idx="0">
                          <c:v>Korea</c:v>
                        </c:pt>
                      </c15:dlblFieldTableCache>
                    </c15:dlblFTEntry>
                  </c15:dlblFieldTable>
                  <c15:showDataLabelsRange val="0"/>
                </c:ext>
              </c:extLst>
            </c:dLbl>
            <c:dLbl>
              <c:idx val="18"/>
              <c:layout>
                <c:manualLayout>
                  <c:x val="-8.7829861111111115E-2"/>
                  <c:y val="1.8264840182648401E-2"/>
                </c:manualLayout>
              </c:layout>
              <c:tx>
                <c:strRef>
                  <c:f>'Figure 5.1a'!$A$67</c:f>
                  <c:strCache>
                    <c:ptCount val="1"/>
                    <c:pt idx="0">
                      <c:v>Luxembourg</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{7525537B-FFFA-44DF-85BA-25EFA5881B0D}</c15:txfldGUID>
                      <c15:f>'Figure 5.1a'!$A$67</c15:f>
                      <c15:dlblFieldTableCache>
                        <c:ptCount val="1"/>
                        <c:pt idx="0">
                          <c:v>Luxembourg</c:v>
                        </c:pt>
                      </c15:dlblFieldTableCache>
                    </c15:dlblFTEntry>
                  </c15:dlblFieldTable>
                  <c15:showDataLabelsRange val="0"/>
                </c:ext>
              </c:extLst>
            </c:dLbl>
            <c:dLbl>
              <c:idx val="19"/>
              <c:layout>
                <c:manualLayout>
                  <c:x val="-3.7087707786526682E-2"/>
                  <c:y val="-2.3176828923781787E-2"/>
                </c:manualLayout>
              </c:layout>
              <c:tx>
                <c:strRef>
                  <c:f>'Figure 5.1a'!$A$68</c:f>
                  <c:strCache>
                    <c:ptCount val="1"/>
                    <c:pt idx="0">
                      <c:v>Mexico</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{8472DCB6-E3EA-4569-8E9B-D124912F9BD5}</c15:txfldGUID>
                      <c15:f>'Figure 5.1a'!$A$68</c15:f>
                      <c15:dlblFieldTableCache>
                        <c:ptCount val="1"/>
                        <c:pt idx="0">
                          <c:v>Mexico</c:v>
                        </c:pt>
                      </c15:dlblFieldTableCache>
                    </c15:dlblFTEntry>
                  </c15:dlblFieldTable>
                  <c15:showDataLabelsRange val="0"/>
                </c:ext>
              </c:extLst>
            </c:dLbl>
            <c:dLbl>
              <c:idx val="20"/>
              <c:layout>
                <c:manualLayout>
                  <c:x val="0.11457467369525991"/>
                  <c:y val="-0.4236874474264764"/>
                </c:manualLayout>
              </c:layout>
              <c:tx>
                <c:strRef>
                  <c:f>'Figure 5.1a'!$A$69</c:f>
                  <c:strCache>
                    <c:ptCount val="1"/>
                    <c:pt idx="0">
                      <c:v>Netherlands</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{158B4F18-CE69-40DA-85E3-D558BF56F515}</c15:txfldGUID>
                      <c15:f>'Figure 5.1a'!$A$69</c15:f>
                      <c15:dlblFieldTableCache>
                        <c:ptCount val="1"/>
                        <c:pt idx="0">
                          <c:v>Netherlands</c:v>
                        </c:pt>
                      </c15:dlblFieldTableCache>
                    </c15:dlblFTEntry>
                  </c15:dlblFieldTable>
                  <c15:showDataLabelsRange val="0"/>
                </c:ext>
              </c:extLst>
            </c:dLbl>
            <c:dLbl>
              <c:idx val="21"/>
              <c:layout>
                <c:manualLayout>
                  <c:x val="0.17985393864283278"/>
                  <c:y val="-0.51146777342200078"/>
                </c:manualLayout>
              </c:layout>
              <c:tx>
                <c:strRef>
                  <c:f>'Figure 5.1a'!$A$70</c:f>
                  <c:strCache>
                    <c:ptCount val="1"/>
                    <c:pt idx="0">
                      <c:v>New Zealand</c:v>
                    </c:pt>
                  </c:strCache>
                </c:strRef>
              </c:tx>
              <c:spPr>
                <a:solidFill>
                  <a:schemeClr val="bg1"/>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{358A8B00-BDF5-4019-96D1-3E2E7A06A440}</c15:txfldGUID>
                      <c15:f>'Figure 5.1a'!$A$70</c15:f>
                      <c15:dlblFieldTableCache>
                        <c:ptCount val="1"/>
                        <c:pt idx="0">
                          <c:v>New Zealand</c:v>
                        </c:pt>
                      </c15:dlblFieldTableCache>
                    </c15:dlblFTEntry>
                  </c15:dlblFieldTable>
                  <c15:showDataLabelsRange val="0"/>
                </c:ext>
              </c:extLst>
            </c:dLbl>
            <c:dLbl>
              <c:idx val="22"/>
              <c:tx>
                <c:strRef>
                  <c:f>'Figure 5.1a'!$A$71</c:f>
                  <c:strCache>
                    <c:ptCount val="1"/>
                    <c:pt idx="0">
                      <c:v>Norway</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{00A7B1C7-0B56-4F67-9A84-5415A98A8149}</c15:txfldGUID>
                      <c15:f>'Figure 5.1a'!$A$71</c15:f>
                      <c15:dlblFieldTableCache>
                        <c:ptCount val="1"/>
                        <c:pt idx="0">
                          <c:v>Norway</c:v>
                        </c:pt>
                      </c15:dlblFieldTableCache>
                    </c15:dlblFTEntry>
                  </c15:dlblFieldTable>
                  <c15:showDataLabelsRange val="0"/>
                </c:ext>
              </c:extLst>
            </c:dLbl>
            <c:dLbl>
              <c:idx val="23"/>
              <c:layout>
                <c:manualLayout>
                  <c:x val="-3.8940972222222224E-2"/>
                  <c:y val="-1.5655577299412821E-2"/>
                </c:manualLayout>
              </c:layout>
              <c:tx>
                <c:strRef>
                  <c:f>'Figure 5.1a'!$A$72</c:f>
                  <c:strCache>
                    <c:ptCount val="1"/>
                    <c:pt idx="0">
                      <c:v>Poland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{2122CBFA-4782-490A-BA4A-2BC35D43879A}</c15:txfldGUID>
                      <c15:f>'Figure 5.1a'!$A$72</c15:f>
                      <c15:dlblFieldTableCache>
                        <c:ptCount val="1"/>
                        <c:pt idx="0">
                          <c:v>Poland</c:v>
                        </c:pt>
                      </c15:dlblFieldTableCache>
                    </c15:dlblFTEntry>
                  </c15:dlblFieldTable>
                  <c15:showDataLabelsRange val="0"/>
                </c:ext>
              </c:extLst>
            </c:dLbl>
            <c:dLbl>
              <c:idx val="24"/>
              <c:tx>
                <c:strRef>
                  <c:f>'Figure 5.1a'!$A$73</c:f>
                  <c:strCache>
                    <c:ptCount val="1"/>
                    <c:pt idx="0">
                      <c:v>Portugal</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{299671B6-81F4-4431-9360-4BD952EB3A17}</c15:txfldGUID>
                      <c15:f>'Figure 5.1a'!$A$73</c15:f>
                      <c15:dlblFieldTableCache>
                        <c:ptCount val="1"/>
                        <c:pt idx="0">
                          <c:v>Portugal</c:v>
                        </c:pt>
                      </c15:dlblFieldTableCache>
                    </c15:dlblFTEntry>
                  </c15:dlblFieldTable>
                  <c15:showDataLabelsRange val="0"/>
                </c:ext>
              </c:extLst>
            </c:dLbl>
            <c:dLbl>
              <c:idx val="25"/>
              <c:layout>
                <c:manualLayout>
                  <c:x val="-7.6054790026246724E-2"/>
                  <c:y val="2.6399165857692447E-2"/>
                </c:manualLayout>
              </c:layout>
              <c:tx>
                <c:strRef>
                  <c:f>'Figure 5.1a'!$A$74</c:f>
                  <c:strCache>
                    <c:ptCount val="1"/>
                    <c:pt idx="0">
                      <c:v>Slovak Republic</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{56AA576A-7E1E-4FFE-B26F-1D5375691D70}</c15:txfldGUID>
                      <c15:f>'Figure 5.1a'!$A$74</c15:f>
                      <c15:dlblFieldTableCache>
                        <c:ptCount val="1"/>
                        <c:pt idx="0">
                          <c:v>Slovak Republic</c:v>
                        </c:pt>
                      </c15:dlblFieldTableCache>
                    </c15:dlblFTEntry>
                  </c15:dlblFieldTable>
                  <c15:showDataLabelsRange val="0"/>
                </c:ext>
              </c:extLst>
            </c:dLbl>
            <c:dLbl>
              <c:idx val="26"/>
              <c:layout>
                <c:manualLayout>
                  <c:x val="0.22274632320546769"/>
                  <c:y val="-0.45220987350611835"/>
                </c:manualLayout>
              </c:layout>
              <c:tx>
                <c:strRef>
                  <c:f>'Figure 5.1a'!$A$75</c:f>
                  <c:strCache>
                    <c:ptCount val="1"/>
                    <c:pt idx="0">
                      <c:v>Slovenia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{B6848992-D012-4EB8-90CC-7ED2E39E861B}</c15:txfldGUID>
                      <c15:f>'Figure 5.1a'!$A$75</c15:f>
                      <c15:dlblFieldTableCache>
                        <c:ptCount val="1"/>
                        <c:pt idx="0">
                          <c:v>Slovenia</c:v>
                        </c:pt>
                      </c15:dlblFieldTableCache>
                    </c15:dlblFTEntry>
                  </c15:dlblFieldTable>
                  <c15:showDataLabelsRange val="0"/>
                </c:ext>
              </c:extLst>
            </c:dLbl>
            <c:dLbl>
              <c:idx val="27"/>
              <c:layout>
                <c:manualLayout>
                  <c:x val="0.21440697202226583"/>
                  <c:y val="-0.53003932102782225"/>
                </c:manualLayout>
              </c:layout>
              <c:tx>
                <c:strRef>
                  <c:f>'Figure 5.1a'!$A$76</c:f>
                  <c:strCache>
                    <c:ptCount val="1"/>
                    <c:pt idx="0">
                      <c:v>Spain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{BFDAD413-3846-4E6C-9CE6-C056ADDCDF54}</c15:txfldGUID>
                      <c15:f>'Figure 5.1a'!$A$76</c15:f>
                      <c15:dlblFieldTableCache>
                        <c:ptCount val="1"/>
                        <c:pt idx="0">
                          <c:v>Spain</c:v>
                        </c:pt>
                      </c15:dlblFieldTableCache>
                    </c15:dlblFTEntry>
                  </c15:dlblFieldTable>
                  <c15:showDataLabelsRange val="0"/>
                </c:ext>
              </c:extLst>
            </c:dLbl>
            <c:dLbl>
              <c:idx val="28"/>
              <c:tx>
                <c:strRef>
                  <c:f>'Figure 5.1a'!$A$77</c:f>
                  <c:strCache>
                    <c:ptCount val="1"/>
                    <c:pt idx="0">
                      <c:v>Sweden</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{C2CE3B56-2D26-4988-9CD8-AC6B9D8F86B1}</c15:txfldGUID>
                      <c15:f>'Figure 5.1a'!$A$77</c15:f>
                      <c15:dlblFieldTableCache>
                        <c:ptCount val="1"/>
                        <c:pt idx="0">
                          <c:v>Sweden</c:v>
                        </c:pt>
                      </c15:dlblFieldTableCache>
                    </c15:dlblFTEntry>
                  </c15:dlblFieldTable>
                  <c15:showDataLabelsRange val="0"/>
                </c:ext>
              </c:extLst>
            </c:dLbl>
            <c:dLbl>
              <c:idx val="29"/>
              <c:layout>
                <c:manualLayout>
                  <c:x val="-1.8155484470691163E-2"/>
                  <c:y val="2.0567566040546301E-2"/>
                </c:manualLayout>
              </c:layout>
              <c:tx>
                <c:strRef>
                  <c:f>'Figure 5.1a'!$A$78</c:f>
                  <c:strCache>
                    <c:ptCount val="1"/>
                    <c:pt idx="0">
                      <c:v>Switzerland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{82AAF5EA-D317-484E-B3B0-F67ED76E947B}</c15:txfldGUID>
                      <c15:f>'Figure 5.1a'!$A$78</c15:f>
                      <c15:dlblFieldTableCache>
                        <c:ptCount val="1"/>
                        <c:pt idx="0">
                          <c:v>Switzerland</c:v>
                        </c:pt>
                      </c15:dlblFieldTableCache>
                    </c15:dlblFTEntry>
                  </c15:dlblFieldTable>
                  <c15:showDataLabelsRange val="0"/>
                </c:ext>
              </c:extLst>
            </c:dLbl>
            <c:dLbl>
              <c:idx val="30"/>
              <c:tx>
                <c:strRef>
                  <c:f>'Figure 5.1a'!$A$79</c:f>
                  <c:strCache>
                    <c:ptCount val="1"/>
                    <c:pt idx="0">
                      <c:v>Turkey</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{636F7059-23D9-41E5-B733-7173F8AB7BC6}</c15:txfldGUID>
                      <c15:f>'Figure 5.1a'!$A$79</c15:f>
                      <c15:dlblFieldTableCache>
                        <c:ptCount val="1"/>
                        <c:pt idx="0">
                          <c:v>Turkey</c:v>
                        </c:pt>
                      </c15:dlblFieldTableCache>
                    </c15:dlblFTEntry>
                  </c15:dlblFieldTable>
                  <c15:showDataLabelsRange val="0"/>
                </c:ext>
              </c:extLst>
            </c:dLbl>
            <c:dLbl>
              <c:idx val="31"/>
              <c:layout>
                <c:manualLayout>
                  <c:x val="0.15179850706243367"/>
                  <c:y val="-0.49129640357420606"/>
                </c:manualLayout>
              </c:layout>
              <c:tx>
                <c:strRef>
                  <c:f>'Figure 5.1a'!$A$80</c:f>
                  <c:strCache>
                    <c:ptCount val="1"/>
                    <c:pt idx="0">
                      <c:v>United Kingdom</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{195B781C-EB7D-40BD-AB61-109692582DD4}</c15:txfldGUID>
                      <c15:f>'Figure 5.1a'!$A$80</c15:f>
                      <c15:dlblFieldTableCache>
                        <c:ptCount val="1"/>
                        <c:pt idx="0">
                          <c:v>United Kingdom</c:v>
                        </c:pt>
                      </c15:dlblFieldTableCache>
                    </c15:dlblFTEntry>
                  </c15:dlblFieldTable>
                  <c15:showDataLabelsRange val="0"/>
                </c:ext>
              </c:extLst>
            </c:dLbl>
            <c:dLbl>
              <c:idx val="32"/>
              <c:layout>
                <c:manualLayout>
                  <c:x val="-5.3515556649168787E-2"/>
                  <c:y val="-2.8701891715590344E-2"/>
                </c:manualLayout>
              </c:layout>
              <c:tx>
                <c:rich>
                  <a:bodyPr/>
                  <a:lstStyle/>
                  <a:p>
                    <a:r>
                      <a:rPr lang="en-US" sz="900" dirty="0">
                        <a:solidFill>
                          <a:schemeClr val="bg2">
                            <a:lumMod val="10000"/>
                          </a:schemeClr>
                        </a:solidFill>
                      </a:rPr>
                      <a:t>United  </a:t>
                    </a:r>
                  </a:p>
                  <a:p>
                    <a:r>
                      <a:rPr lang="en-US" sz="900" dirty="0">
                        <a:solidFill>
                          <a:schemeClr val="bg2">
                            <a:lumMod val="10000"/>
                          </a:schemeClr>
                        </a:solidFill>
                      </a:rPr>
                      <a:t>States</a:t>
                    </a:r>
                    <a:endParaRPr lang="en-US" dirty="0"/>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33"/>
              <c:tx>
                <c:strRef>
                  <c:f>'Figure 5.1a'!$A$82</c:f>
                  <c:strCache>
                    <c:ptCount val="1"/>
                    <c:pt idx="0">
                      <c:v>Argentina</c:v>
                    </c:pt>
                  </c:strCache>
                </c:strRef>
              </c:tx>
              <c:dLblPos val="b"/>
              <c:showLegendKey val="0"/>
              <c:showVal val="0"/>
              <c:showCatName val="0"/>
              <c:showSerName val="0"/>
              <c:showPercent val="0"/>
              <c:showBubbleSize val="0"/>
              <c:extLst>
                <c:ext xmlns:c15="http://schemas.microsoft.com/office/drawing/2012/chart" uri="{CE6537A1-D6FC-4f65-9D91-7224C49458BB}">
                  <c15:layout/>
                  <c15:dlblFieldTable>
                    <c15:dlblFTEntry>
                      <c15:txfldGUID>{464C02B9-DC60-40D5-AD5C-F7C871ADC765}</c15:txfldGUID>
                      <c15:f>'Figure 5.1a'!$A$82</c15:f>
                      <c15:dlblFieldTableCache>
                        <c:ptCount val="1"/>
                        <c:pt idx="0">
                          <c:v>Argentina</c:v>
                        </c:pt>
                      </c15:dlblFieldTableCache>
                    </c15:dlblFTEntry>
                  </c15:dlblFieldTable>
                  <c15:showDataLabelsRange val="0"/>
                </c:ext>
              </c:extLst>
            </c:dLbl>
            <c:dLbl>
              <c:idx val="34"/>
              <c:tx>
                <c:strRef>
                  <c:f>'Figure 5.1a'!$A$83</c:f>
                  <c:strCache>
                    <c:ptCount val="1"/>
                    <c:pt idx="0">
                      <c:v>Brazil</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{FD788352-014B-41E6-8834-AAC23D8B81E6}</c15:txfldGUID>
                      <c15:f>'Figure 5.1a'!$A$83</c15:f>
                      <c15:dlblFieldTableCache>
                        <c:ptCount val="1"/>
                        <c:pt idx="0">
                          <c:v>Brazil</c:v>
                        </c:pt>
                      </c15:dlblFieldTableCache>
                    </c15:dlblFTEntry>
                  </c15:dlblFieldTable>
                  <c15:showDataLabelsRange val="0"/>
                </c:ext>
              </c:extLst>
            </c:dLbl>
            <c:dLbl>
              <c:idx val="35"/>
              <c:tx>
                <c:strRef>
                  <c:f>'Figure 5.1a'!$A$84</c:f>
                  <c:strCache>
                    <c:ptCount val="1"/>
                    <c:pt idx="0">
                      <c:v>Bulgaria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{C15C001B-A640-4AC0-BF10-482990E5CF31}</c15:txfldGUID>
                      <c15:f>'Figure 5.1a'!$A$84</c15:f>
                      <c15:dlblFieldTableCache>
                        <c:ptCount val="1"/>
                        <c:pt idx="0">
                          <c:v>Bulgaria</c:v>
                        </c:pt>
                      </c15:dlblFieldTableCache>
                    </c15:dlblFTEntry>
                  </c15:dlblFieldTable>
                  <c15:showDataLabelsRange val="0"/>
                </c:ext>
              </c:extLst>
            </c:dLbl>
            <c:dLbl>
              <c:idx val="36"/>
              <c:tx>
                <c:strRef>
                  <c:f>'Figure 5.1a'!$A$85</c:f>
                  <c:strCache>
                    <c:ptCount val="1"/>
                    <c:pt idx="0">
                      <c:v>Colombia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{A3D1B545-5D70-44F8-AEF5-C9E3BC0CFF27}</c15:txfldGUID>
                      <c15:f>'Figure 5.1a'!$A$85</c15:f>
                      <c15:dlblFieldTableCache>
                        <c:ptCount val="1"/>
                        <c:pt idx="0">
                          <c:v>Colombia</c:v>
                        </c:pt>
                      </c15:dlblFieldTableCache>
                    </c15:dlblFTEntry>
                  </c15:dlblFieldTable>
                  <c15:showDataLabelsRange val="0"/>
                </c:ext>
              </c:extLst>
            </c:dLbl>
            <c:dLbl>
              <c:idx val="37"/>
              <c:tx>
                <c:strRef>
                  <c:f>'Figure 5.1a'!$A$86</c:f>
                  <c:strCache>
                    <c:ptCount val="1"/>
                    <c:pt idx="0">
                      <c:v>Costa Rica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{143DEF5B-45EB-42DE-ADF3-A88F9AAFFD51}</c15:txfldGUID>
                      <c15:f>'Figure 5.1a'!$A$86</c15:f>
                      <c15:dlblFieldTableCache>
                        <c:ptCount val="1"/>
                        <c:pt idx="0">
                          <c:v>Costa Rica</c:v>
                        </c:pt>
                      </c15:dlblFieldTableCache>
                    </c15:dlblFTEntry>
                  </c15:dlblFieldTable>
                  <c15:showDataLabelsRange val="0"/>
                </c:ext>
              </c:extLst>
            </c:dLbl>
            <c:dLbl>
              <c:idx val="38"/>
              <c:tx>
                <c:strRef>
                  <c:f>'Figure 5.1a'!$A$87</c:f>
                  <c:strCache>
                    <c:ptCount val="1"/>
                    <c:pt idx="0">
                      <c:v>Croatia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{FD428524-245A-4407-8007-48906917C409}</c15:txfldGUID>
                      <c15:f>'Figure 5.1a'!$A$87</c15:f>
                      <c15:dlblFieldTableCache>
                        <c:ptCount val="1"/>
                        <c:pt idx="0">
                          <c:v>Croatia</c:v>
                        </c:pt>
                      </c15:dlblFieldTableCache>
                    </c15:dlblFTEntry>
                  </c15:dlblFieldTable>
                  <c15:showDataLabelsRange val="0"/>
                </c:ext>
              </c:extLst>
            </c:dLbl>
            <c:dLbl>
              <c:idx val="39"/>
              <c:tx>
                <c:strRef>
                  <c:f>'Figure 5.1a'!$A$88</c:f>
                  <c:strCache>
                    <c:ptCount val="1"/>
                    <c:pt idx="0">
                      <c:v>Hong Kong-China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{121F3E7F-1C0D-4706-A50F-6C2864816A4D}</c15:txfldGUID>
                      <c15:f>'Figure 5.1a'!$A$88</c15:f>
                      <c15:dlblFieldTableCache>
                        <c:ptCount val="1"/>
                        <c:pt idx="0">
                          <c:v>Hong Kong-China</c:v>
                        </c:pt>
                      </c15:dlblFieldTableCache>
                    </c15:dlblFTEntry>
                  </c15:dlblFieldTable>
                  <c15:showDataLabelsRange val="0"/>
                </c:ext>
              </c:extLst>
            </c:dLbl>
            <c:dLbl>
              <c:idx val="40"/>
              <c:tx>
                <c:strRef>
                  <c:f>'Figure 5.1a'!$A$89</c:f>
                  <c:strCache>
                    <c:ptCount val="1"/>
                    <c:pt idx="0">
                      <c:v>Indonesia</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{13008315-51EA-4E22-8DE3-10CCD3426B8D}</c15:txfldGUID>
                      <c15:f>'Figure 5.1a'!$A$89</c15:f>
                      <c15:dlblFieldTableCache>
                        <c:ptCount val="1"/>
                        <c:pt idx="0">
                          <c:v>Indonesia</c:v>
                        </c:pt>
                      </c15:dlblFieldTableCache>
                    </c15:dlblFTEntry>
                  </c15:dlblFieldTable>
                  <c15:showDataLabelsRange val="0"/>
                </c:ext>
              </c:extLst>
            </c:dLbl>
            <c:dLbl>
              <c:idx val="41"/>
              <c:tx>
                <c:strRef>
                  <c:f>'Figure 5.1a'!$A$90</c:f>
                  <c:strCache>
                    <c:ptCount val="1"/>
                    <c:pt idx="0">
                      <c:v>Jordan</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{8F24F1F7-0634-44B4-9D88-D663DBAF6BA5}</c15:txfldGUID>
                      <c15:f>'Figure 5.1a'!$A$90</c15:f>
                      <c15:dlblFieldTableCache>
                        <c:ptCount val="1"/>
                        <c:pt idx="0">
                          <c:v>Jordan</c:v>
                        </c:pt>
                      </c15:dlblFieldTableCache>
                    </c15:dlblFTEntry>
                  </c15:dlblFieldTable>
                  <c15:showDataLabelsRange val="0"/>
                </c:ext>
              </c:extLst>
            </c:dLbl>
            <c:dLbl>
              <c:idx val="42"/>
              <c:tx>
                <c:strRef>
                  <c:f>'Figure 5.1a'!$A$91</c:f>
                  <c:strCache>
                    <c:ptCount val="1"/>
                    <c:pt idx="0">
                      <c:v>Kazakhstan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{C8E09D69-4EED-4E1F-B8D2-1CA46DD09C81}</c15:txfldGUID>
                      <c15:f>'Figure 5.1a'!$A$91</c15:f>
                      <c15:dlblFieldTableCache>
                        <c:ptCount val="1"/>
                        <c:pt idx="0">
                          <c:v>Kazakhstan</c:v>
                        </c:pt>
                      </c15:dlblFieldTableCache>
                    </c15:dlblFTEntry>
                  </c15:dlblFieldTable>
                  <c15:showDataLabelsRange val="0"/>
                </c:ext>
              </c:extLst>
            </c:dLbl>
            <c:dLbl>
              <c:idx val="43"/>
              <c:layout>
                <c:manualLayout>
                  <c:x val="0.22260014691854163"/>
                  <c:y val="-0.42620700874506007"/>
                </c:manualLayout>
              </c:layout>
              <c:tx>
                <c:strRef>
                  <c:f>'Figure 5.1a'!$A$92</c:f>
                  <c:strCache>
                    <c:ptCount val="1"/>
                    <c:pt idx="0">
                      <c:v>Latvia</c:v>
                    </c:pt>
                  </c:strCache>
                </c:strRef>
              </c:tx>
              <c:spPr>
                <a:solidFill>
                  <a:schemeClr val="bg1"/>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{58C1E0EB-1B39-4C42-932F-0972342AA9BC}</c15:txfldGUID>
                      <c15:f>'Figure 5.1a'!$A$92</c15:f>
                      <c15:dlblFieldTableCache>
                        <c:ptCount val="1"/>
                        <c:pt idx="0">
                          <c:v>Latvia</c:v>
                        </c:pt>
                      </c15:dlblFieldTableCache>
                    </c15:dlblFTEntry>
                  </c15:dlblFieldTable>
                  <c15:showDataLabelsRange val="0"/>
                </c:ext>
              </c:extLst>
            </c:dLbl>
            <c:dLbl>
              <c:idx val="44"/>
              <c:layout>
                <c:manualLayout>
                  <c:x val="-3.338979111986002E-2"/>
                  <c:y val="1.8571171754215656E-2"/>
                </c:manualLayout>
              </c:layout>
              <c:tx>
                <c:strRef>
                  <c:f>'Figure 5.1a'!$A$93</c:f>
                  <c:strCache>
                    <c:ptCount val="1"/>
                    <c:pt idx="0">
                      <c:v>Liechtenstein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{5CE41431-D540-4A77-8FBD-148B382BF828}</c15:txfldGUID>
                      <c15:f>'Figure 5.1a'!$A$93</c15:f>
                      <c15:dlblFieldTableCache>
                        <c:ptCount val="1"/>
                        <c:pt idx="0">
                          <c:v>Liechtenstein</c:v>
                        </c:pt>
                      </c15:dlblFieldTableCache>
                    </c15:dlblFTEntry>
                  </c15:dlblFieldTable>
                  <c15:showDataLabelsRange val="0"/>
                </c:ext>
              </c:extLst>
            </c:dLbl>
            <c:dLbl>
              <c:idx val="45"/>
              <c:tx>
                <c:strRef>
                  <c:f>'Figure 5.1a'!$A$94</c:f>
                  <c:strCache>
                    <c:ptCount val="1"/>
                    <c:pt idx="0">
                      <c:v>Lithuania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{20F8104B-DA32-4342-BD4C-D564907E593C}</c15:txfldGUID>
                      <c15:f>'Figure 5.1a'!$A$94</c15:f>
                      <c15:dlblFieldTableCache>
                        <c:ptCount val="1"/>
                        <c:pt idx="0">
                          <c:v>Lithuania</c:v>
                        </c:pt>
                      </c15:dlblFieldTableCache>
                    </c15:dlblFTEntry>
                  </c15:dlblFieldTable>
                  <c15:showDataLabelsRange val="0"/>
                </c:ext>
              </c:extLst>
            </c:dLbl>
            <c:dLbl>
              <c:idx val="46"/>
              <c:tx>
                <c:strRef>
                  <c:f>'Figure 5.1a'!$A$95</c:f>
                  <c:strCache>
                    <c:ptCount val="1"/>
                    <c:pt idx="0">
                      <c:v>Macao-China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{DD33C63E-E565-4183-A009-DE0EE28660F4}</c15:txfldGUID>
                      <c15:f>'Figure 5.1a'!$A$95</c15:f>
                      <c15:dlblFieldTableCache>
                        <c:ptCount val="1"/>
                        <c:pt idx="0">
                          <c:v>Macao-China</c:v>
                        </c:pt>
                      </c15:dlblFieldTableCache>
                    </c15:dlblFTEntry>
                  </c15:dlblFieldTable>
                  <c15:showDataLabelsRange val="0"/>
                </c:ext>
              </c:extLst>
            </c:dLbl>
            <c:dLbl>
              <c:idx val="47"/>
              <c:tx>
                <c:strRef>
                  <c:f>'Figure 5.1a'!$A$96</c:f>
                  <c:strCache>
                    <c:ptCount val="1"/>
                    <c:pt idx="0">
                      <c:v>Malaysia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{3723EBE8-22A8-4A76-915E-F7DD59243A08}</c15:txfldGUID>
                      <c15:f>'Figure 5.1a'!$A$96</c15:f>
                      <c15:dlblFieldTableCache>
                        <c:ptCount val="1"/>
                        <c:pt idx="0">
                          <c:v>Malaysia</c:v>
                        </c:pt>
                      </c15:dlblFieldTableCache>
                    </c15:dlblFTEntry>
                  </c15:dlblFieldTable>
                  <c15:showDataLabelsRange val="0"/>
                </c:ext>
              </c:extLst>
            </c:dLbl>
            <c:dLbl>
              <c:idx val="48"/>
              <c:tx>
                <c:strRef>
                  <c:f>'Figure 5.1a'!$A$97</c:f>
                  <c:strCache>
                    <c:ptCount val="1"/>
                    <c:pt idx="0">
                      <c:v>Montenegro</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{CFA26A5E-C408-4E62-9F6D-02E28C067335}</c15:txfldGUID>
                      <c15:f>'Figure 5.1a'!$A$97</c15:f>
                      <c15:dlblFieldTableCache>
                        <c:ptCount val="1"/>
                        <c:pt idx="0">
                          <c:v>Montenegro</c:v>
                        </c:pt>
                      </c15:dlblFieldTableCache>
                    </c15:dlblFTEntry>
                  </c15:dlblFieldTable>
                  <c15:showDataLabelsRange val="0"/>
                </c:ext>
              </c:extLst>
            </c:dLbl>
            <c:dLbl>
              <c:idx val="49"/>
              <c:tx>
                <c:strRef>
                  <c:f>'Figure 5.1a'!$A$98</c:f>
                  <c:strCache>
                    <c:ptCount val="1"/>
                    <c:pt idx="0">
                      <c:v>Peru</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{EE5DAD2D-8CFC-4CD7-88DD-EDE9A32A52B7}</c15:txfldGUID>
                      <c15:f>'Figure 5.1a'!$A$98</c15:f>
                      <c15:dlblFieldTableCache>
                        <c:ptCount val="1"/>
                        <c:pt idx="0">
                          <c:v>Peru</c:v>
                        </c:pt>
                      </c15:dlblFieldTableCache>
                    </c15:dlblFTEntry>
                  </c15:dlblFieldTable>
                  <c15:showDataLabelsRange val="0"/>
                </c:ext>
              </c:extLst>
            </c:dLbl>
            <c:dLbl>
              <c:idx val="50"/>
              <c:tx>
                <c:strRef>
                  <c:f>'Figure 5.1a'!$A$99</c:f>
                  <c:strCache>
                    <c:ptCount val="1"/>
                    <c:pt idx="0">
                      <c:v>Qatar</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{152D4699-4C6C-4CE5-9938-70B732DF2178}</c15:txfldGUID>
                      <c15:f>'Figure 5.1a'!$A$99</c15:f>
                      <c15:dlblFieldTableCache>
                        <c:ptCount val="1"/>
                        <c:pt idx="0">
                          <c:v>Qatar</c:v>
                        </c:pt>
                      </c15:dlblFieldTableCache>
                    </c15:dlblFTEntry>
                  </c15:dlblFieldTable>
                  <c15:showDataLabelsRange val="0"/>
                </c:ext>
              </c:extLst>
            </c:dLbl>
            <c:dLbl>
              <c:idx val="51"/>
              <c:tx>
                <c:strRef>
                  <c:f>'Figure 5.1a'!$A$100</c:f>
                  <c:strCache>
                    <c:ptCount val="1"/>
                    <c:pt idx="0">
                      <c:v>Romania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{7A6120F0-D986-4A9C-857C-DBECD67DB645}</c15:txfldGUID>
                      <c15:f>'Figure 5.1a'!$A$100</c15:f>
                      <c15:dlblFieldTableCache>
                        <c:ptCount val="1"/>
                        <c:pt idx="0">
                          <c:v>Romania</c:v>
                        </c:pt>
                      </c15:dlblFieldTableCache>
                    </c15:dlblFTEntry>
                  </c15:dlblFieldTable>
                  <c15:showDataLabelsRange val="0"/>
                </c:ext>
              </c:extLst>
            </c:dLbl>
            <c:dLbl>
              <c:idx val="52"/>
              <c:layout>
                <c:manualLayout>
                  <c:x val="0.21785187182267104"/>
                  <c:y val="-0.5558626422460996"/>
                </c:manualLayout>
              </c:layout>
              <c:tx>
                <c:strRef>
                  <c:f>'Figure 5.1a'!$A$101</c:f>
                  <c:strCache>
                    <c:ptCount val="1"/>
                    <c:pt idx="0">
                      <c:v>Russian Federation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{96AC5D93-DC6D-4F1F-8267-BFEEECEDC71E}</c15:txfldGUID>
                      <c15:f>'Figure 5.1a'!$A$101</c15:f>
                      <c15:dlblFieldTableCache>
                        <c:ptCount val="1"/>
                        <c:pt idx="0">
                          <c:v>Russian Federation</c:v>
                        </c:pt>
                      </c15:dlblFieldTableCache>
                    </c15:dlblFTEntry>
                  </c15:dlblFieldTable>
                  <c15:showDataLabelsRange val="0"/>
                </c:ext>
              </c:extLst>
            </c:dLbl>
            <c:dLbl>
              <c:idx val="53"/>
              <c:tx>
                <c:strRef>
                  <c:f>'Figure 5.1a'!$A$102</c:f>
                  <c:strCache>
                    <c:ptCount val="1"/>
                    <c:pt idx="0">
                      <c:v>Serbia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{9C72A13F-C63D-4625-AE41-3A2A0C1CEA4A}</c15:txfldGUID>
                      <c15:f>'Figure 5.1a'!$A$102</c15:f>
                      <c15:dlblFieldTableCache>
                        <c:ptCount val="1"/>
                        <c:pt idx="0">
                          <c:v>Serbia</c:v>
                        </c:pt>
                      </c15:dlblFieldTableCache>
                    </c15:dlblFTEntry>
                  </c15:dlblFieldTable>
                  <c15:showDataLabelsRange val="0"/>
                </c:ext>
              </c:extLst>
            </c:dLbl>
            <c:dLbl>
              <c:idx val="54"/>
              <c:tx>
                <c:strRef>
                  <c:f>'Figure 5.1a'!$A$103</c:f>
                  <c:strCache>
                    <c:ptCount val="1"/>
                    <c:pt idx="0">
                      <c:v>Shanghai-China</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{FF4C189A-AF9E-491B-9FF1-D60A4539004B}</c15:txfldGUID>
                      <c15:f>'Figure 5.1a'!$A$103</c15:f>
                      <c15:dlblFieldTableCache>
                        <c:ptCount val="1"/>
                        <c:pt idx="0">
                          <c:v>Shanghai-China</c:v>
                        </c:pt>
                      </c15:dlblFieldTableCache>
                    </c15:dlblFTEntry>
                  </c15:dlblFieldTable>
                  <c15:showDataLabelsRange val="0"/>
                </c:ext>
              </c:extLst>
            </c:dLbl>
            <c:dLbl>
              <c:idx val="55"/>
              <c:layout>
                <c:manualLayout>
                  <c:x val="-6.511277887139108E-2"/>
                  <c:y val="2.8701891715590344E-2"/>
                </c:manualLayout>
              </c:layout>
              <c:tx>
                <c:strRef>
                  <c:f>'Figure 5.1a'!$A$104</c:f>
                  <c:strCache>
                    <c:ptCount val="1"/>
                    <c:pt idx="0">
                      <c:v>Singapore</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{012DB73F-06E6-4AE3-AEF6-10430837566C}</c15:txfldGUID>
                      <c15:f>'Figure 5.1a'!$A$104</c15:f>
                      <c15:dlblFieldTableCache>
                        <c:ptCount val="1"/>
                        <c:pt idx="0">
                          <c:v>Singapore</c:v>
                        </c:pt>
                      </c15:dlblFieldTableCache>
                    </c15:dlblFTEntry>
                  </c15:dlblFieldTable>
                  <c15:showDataLabelsRange val="0"/>
                </c:ext>
              </c:extLst>
            </c:dLbl>
            <c:dLbl>
              <c:idx val="56"/>
              <c:layout>
                <c:manualLayout>
                  <c:x val="-0.1111024989063867"/>
                  <c:y val="0"/>
                </c:manualLayout>
              </c:layout>
              <c:tx>
                <c:strRef>
                  <c:f>'Figure 5.1a'!$A$105</c:f>
                  <c:strCache>
                    <c:ptCount val="1"/>
                    <c:pt idx="0">
                      <c:v>Chinese Taipei</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{6A4411AE-D1CF-4281-A142-7C90229940B7}</c15:txfldGUID>
                      <c15:f>'Figure 5.1a'!$A$105</c15:f>
                      <c15:dlblFieldTableCache>
                        <c:ptCount val="1"/>
                        <c:pt idx="0">
                          <c:v>Chinese Taipei</c:v>
                        </c:pt>
                      </c15:dlblFieldTableCache>
                    </c15:dlblFTEntry>
                  </c15:dlblFieldTable>
                  <c15:showDataLabelsRange val="0"/>
                </c:ext>
              </c:extLst>
            </c:dLbl>
            <c:dLbl>
              <c:idx val="57"/>
              <c:layout>
                <c:manualLayout>
                  <c:x val="-3.7191874453193351E-2"/>
                  <c:y val="-2.5786091807017273E-2"/>
                </c:manualLayout>
              </c:layout>
              <c:tx>
                <c:strRef>
                  <c:f>'Figure 5.1a'!$A$106</c:f>
                  <c:strCache>
                    <c:ptCount val="1"/>
                    <c:pt idx="0">
                      <c:v>Thailand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{228C323E-0360-47FD-9039-D1BF5E1A1510}</c15:txfldGUID>
                      <c15:f>'Figure 5.1a'!$A$106</c15:f>
                      <c15:dlblFieldTableCache>
                        <c:ptCount val="1"/>
                        <c:pt idx="0">
                          <c:v>Thailand</c:v>
                        </c:pt>
                      </c15:dlblFieldTableCache>
                    </c15:dlblFTEntry>
                  </c15:dlblFieldTable>
                  <c15:showDataLabelsRange val="0"/>
                </c:ext>
              </c:extLst>
            </c:dLbl>
            <c:dLbl>
              <c:idx val="58"/>
              <c:tx>
                <c:strRef>
                  <c:f>'Figure 5.1a'!$A$107</c:f>
                  <c:strCache>
                    <c:ptCount val="1"/>
                    <c:pt idx="0">
                      <c:v>Tunisia</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{E2F5B382-C5B6-45BF-9DFE-7AF3EA571320}</c15:txfldGUID>
                      <c15:f>'Figure 5.1a'!$A$107</c15:f>
                      <c15:dlblFieldTableCache>
                        <c:ptCount val="1"/>
                        <c:pt idx="0">
                          <c:v>Tunisia</c:v>
                        </c:pt>
                      </c15:dlblFieldTableCache>
                    </c15:dlblFTEntry>
                  </c15:dlblFieldTable>
                  <c15:showDataLabelsRange val="0"/>
                </c:ext>
              </c:extLst>
            </c:dLbl>
            <c:dLbl>
              <c:idx val="59"/>
              <c:tx>
                <c:strRef>
                  <c:f>'Figure 5.1a'!$A$108</c:f>
                  <c:strCache>
                    <c:ptCount val="1"/>
                    <c:pt idx="0">
                      <c:v>United Arab Emirates</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{1920992B-0285-4046-8BB2-61537AB3B6A5}</c15:txfldGUID>
                      <c15:f>'Figure 5.1a'!$A$108</c15:f>
                      <c15:dlblFieldTableCache>
                        <c:ptCount val="1"/>
                        <c:pt idx="0">
                          <c:v>United Arab Emirates</c:v>
                        </c:pt>
                      </c15:dlblFieldTableCache>
                    </c15:dlblFTEntry>
                  </c15:dlblFieldTable>
                  <c15:showDataLabelsRange val="0"/>
                </c:ext>
              </c:extLst>
            </c:dLbl>
            <c:dLbl>
              <c:idx val="60"/>
              <c:tx>
                <c:strRef>
                  <c:f>'Figure 5.1a'!$A$109</c:f>
                  <c:strCache>
                    <c:ptCount val="1"/>
                    <c:pt idx="0">
                      <c:v>Uruguay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{BD8D9161-E33C-4011-AC68-316CA5A11CF3}</c15:txfldGUID>
                      <c15:f>'Figure 5.1a'!$A$109</c15:f>
                      <c15:dlblFieldTableCache>
                        <c:ptCount val="1"/>
                        <c:pt idx="0">
                          <c:v>Uruguay</c:v>
                        </c:pt>
                      </c15:dlblFieldTableCache>
                    </c15:dlblFTEntry>
                  </c15:dlblFieldTable>
                  <c15:showDataLabelsRange val="0"/>
                </c:ext>
              </c:extLst>
            </c:dLbl>
            <c:dLbl>
              <c:idx val="61"/>
              <c:layout>
                <c:manualLayout>
                  <c:x val="-3.3928342253159612E-2"/>
                  <c:y val="-2.7660663464018014E-2"/>
                </c:manualLayout>
              </c:layout>
              <c:tx>
                <c:strRef>
                  <c:f>'Figure 5.1a'!$A$110</c:f>
                  <c:strCache>
                    <c:ptCount val="1"/>
                    <c:pt idx="0">
                      <c:v>Viet Nam</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{E50D8E54-86BE-4648-8E4A-67A7B3BB61CF}</c15:txfldGUID>
                      <c15:f>'Figure 5.1a'!$A$110</c15:f>
                      <c15:dlblFieldTableCache>
                        <c:ptCount val="1"/>
                        <c:pt idx="0">
                          <c:v>Viet Nam</c:v>
                        </c:pt>
                      </c15:dlblFieldTableCache>
                    </c15:dlblFTEntry>
                  </c15:dlblFieldTable>
                  <c15:showDataLabelsRange val="0"/>
                </c:ext>
              </c:extLst>
            </c:dLbl>
            <c:spPr>
              <a:noFill/>
              <a:ln>
                <a:noFill/>
              </a:ln>
              <a:effectLst/>
            </c:spPr>
            <c:txPr>
              <a:bodyPr/>
              <a:lstStyle/>
              <a:p>
                <a:pPr>
                  <a:defRPr sz="900">
                    <a:solidFill>
                      <a:schemeClr val="bg2">
                        <a:lumMod val="10000"/>
                      </a:schemeClr>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spPr>
            <c:trendlineType val="linear"/>
            <c:dispRSqr val="1"/>
            <c:dispEq val="0"/>
            <c:trendlineLbl>
              <c:layout>
                <c:manualLayout>
                  <c:x val="-0.64480186365091718"/>
                  <c:y val="-0.66180789045204969"/>
                </c:manualLayout>
              </c:layout>
              <c:numFmt formatCode="#,##0.00" sourceLinked="0"/>
              <c:txPr>
                <a:bodyPr/>
                <a:lstStyle/>
                <a:p>
                  <a:pPr>
                    <a:defRPr b="1">
                      <a:solidFill>
                        <a:schemeClr val="bg2">
                          <a:lumMod val="10000"/>
                        </a:schemeClr>
                      </a:solidFill>
                    </a:defRPr>
                  </a:pPr>
                  <a:endParaRPr lang="en-US"/>
                </a:p>
              </c:txPr>
            </c:trendlineLbl>
          </c:trendline>
          <c:xVal>
            <c:numRef>
              <c:f>'Figure 5.1a'!$B$49:$B$110</c:f>
              <c:numCache>
                <c:formatCode>0.0</c:formatCode>
                <c:ptCount val="62"/>
                <c:pt idx="0">
                  <c:v>76.526233259811306</c:v>
                </c:pt>
                <c:pt idx="1">
                  <c:v>71.249389025421422</c:v>
                </c:pt>
                <c:pt idx="2">
                  <c:v>72.361029228218669</c:v>
                </c:pt>
                <c:pt idx="3">
                  <c:v>82.77532254572553</c:v>
                </c:pt>
                <c:pt idx="4">
                  <c:v>47.24608863165237</c:v>
                </c:pt>
                <c:pt idx="5">
                  <c:v>76.35728407344277</c:v>
                </c:pt>
                <c:pt idx="6">
                  <c:v>82.321898959712414</c:v>
                </c:pt>
                <c:pt idx="7">
                  <c:v>81.471042093406695</c:v>
                </c:pt>
                <c:pt idx="8">
                  <c:v>91.133490403051951</c:v>
                </c:pt>
                <c:pt idx="9">
                  <c:v>73.590424307814402</c:v>
                </c:pt>
                <c:pt idx="10">
                  <c:v>73.489332645773644</c:v>
                </c:pt>
                <c:pt idx="11">
                  <c:v>62.562262596075676</c:v>
                </c:pt>
                <c:pt idx="12">
                  <c:v>86.360815634888354</c:v>
                </c:pt>
                <c:pt idx="13">
                  <c:v>79.690768433982512</c:v>
                </c:pt>
                <c:pt idx="14">
                  <c:v>74.564517695331773</c:v>
                </c:pt>
                <c:pt idx="15">
                  <c:v>75.851059225026802</c:v>
                </c:pt>
                <c:pt idx="16">
                  <c:v>77.800951265576899</c:v>
                </c:pt>
                <c:pt idx="17">
                  <c:v>78.318246819371822</c:v>
                </c:pt>
                <c:pt idx="18">
                  <c:v>73.580664297627749</c:v>
                </c:pt>
                <c:pt idx="19">
                  <c:v>56.533807697294193</c:v>
                </c:pt>
                <c:pt idx="20">
                  <c:v>81.831374731539071</c:v>
                </c:pt>
                <c:pt idx="21">
                  <c:v>77.535207203724056</c:v>
                </c:pt>
                <c:pt idx="22">
                  <c:v>90.957298045419705</c:v>
                </c:pt>
                <c:pt idx="23">
                  <c:v>76.424386098636091</c:v>
                </c:pt>
                <c:pt idx="24">
                  <c:v>68.560457576545048</c:v>
                </c:pt>
                <c:pt idx="25">
                  <c:v>64.352225185887235</c:v>
                </c:pt>
                <c:pt idx="26">
                  <c:v>74.631510712846392</c:v>
                </c:pt>
                <c:pt idx="27">
                  <c:v>75.214214858812795</c:v>
                </c:pt>
                <c:pt idx="28">
                  <c:v>86.886129520922196</c:v>
                </c:pt>
                <c:pt idx="29">
                  <c:v>82.749265881809535</c:v>
                </c:pt>
                <c:pt idx="30">
                  <c:v>72.32014377437163</c:v>
                </c:pt>
                <c:pt idx="31">
                  <c:v>79.390820908600261</c:v>
                </c:pt>
                <c:pt idx="32">
                  <c:v>73.815588445826606</c:v>
                </c:pt>
                <c:pt idx="33">
                  <c:v>66.545201843690364</c:v>
                </c:pt>
                <c:pt idx="34">
                  <c:v>62.774860093607401</c:v>
                </c:pt>
                <c:pt idx="35">
                  <c:v>59.593371273703134</c:v>
                </c:pt>
                <c:pt idx="36">
                  <c:v>63.194963252954025</c:v>
                </c:pt>
                <c:pt idx="37">
                  <c:v>61.798154732306621</c:v>
                </c:pt>
                <c:pt idx="38">
                  <c:v>75.895723096403714</c:v>
                </c:pt>
                <c:pt idx="39">
                  <c:v>67.711259602863109</c:v>
                </c:pt>
                <c:pt idx="40">
                  <c:v>63.123801929141067</c:v>
                </c:pt>
                <c:pt idx="41">
                  <c:v>79.557682001977668</c:v>
                </c:pt>
                <c:pt idx="42">
                  <c:v>76.831123640835358</c:v>
                </c:pt>
                <c:pt idx="43">
                  <c:v>74.670515248992345</c:v>
                </c:pt>
                <c:pt idx="44">
                  <c:v>85.520750575678321</c:v>
                </c:pt>
                <c:pt idx="45">
                  <c:v>78.712518589307408</c:v>
                </c:pt>
                <c:pt idx="46">
                  <c:v>73.726731079550319</c:v>
                </c:pt>
                <c:pt idx="47">
                  <c:v>71.536111211902494</c:v>
                </c:pt>
                <c:pt idx="48">
                  <c:v>80.626415319119687</c:v>
                </c:pt>
                <c:pt idx="49">
                  <c:v>54.212599417456609</c:v>
                </c:pt>
                <c:pt idx="50">
                  <c:v>75.464186837096221</c:v>
                </c:pt>
                <c:pt idx="51">
                  <c:v>64.388123171105121</c:v>
                </c:pt>
                <c:pt idx="52">
                  <c:v>74.981182493991014</c:v>
                </c:pt>
                <c:pt idx="53">
                  <c:v>77.978865225840536</c:v>
                </c:pt>
                <c:pt idx="54">
                  <c:v>66.776297986788251</c:v>
                </c:pt>
                <c:pt idx="55">
                  <c:v>76.436035993073219</c:v>
                </c:pt>
                <c:pt idx="56">
                  <c:v>76.66273963007923</c:v>
                </c:pt>
                <c:pt idx="57">
                  <c:v>61.601439516273594</c:v>
                </c:pt>
                <c:pt idx="58">
                  <c:v>67.232713007720179</c:v>
                </c:pt>
                <c:pt idx="59">
                  <c:v>73.895952593938745</c:v>
                </c:pt>
                <c:pt idx="60">
                  <c:v>60.190519231407166</c:v>
                </c:pt>
                <c:pt idx="61">
                  <c:v>58.329422986446822</c:v>
                </c:pt>
              </c:numCache>
            </c:numRef>
          </c:xVal>
          <c:yVal>
            <c:numRef>
              <c:f>'Figure 5.1a'!$C$49:$C$110</c:f>
              <c:numCache>
                <c:formatCode>0.0</c:formatCode>
                <c:ptCount val="62"/>
                <c:pt idx="0">
                  <c:v>19.670000000000002</c:v>
                </c:pt>
                <c:pt idx="1">
                  <c:v>18.649999999999999</c:v>
                </c:pt>
                <c:pt idx="2">
                  <c:v>18.96</c:v>
                </c:pt>
                <c:pt idx="3">
                  <c:v>13.83</c:v>
                </c:pt>
                <c:pt idx="4">
                  <c:v>51.54</c:v>
                </c:pt>
                <c:pt idx="5">
                  <c:v>20.96</c:v>
                </c:pt>
                <c:pt idx="6">
                  <c:v>16.84</c:v>
                </c:pt>
                <c:pt idx="7">
                  <c:v>10.54</c:v>
                </c:pt>
                <c:pt idx="8">
                  <c:v>12.27</c:v>
                </c:pt>
                <c:pt idx="9">
                  <c:v>17.739999999999998</c:v>
                </c:pt>
                <c:pt idx="10">
                  <c:v>35.69</c:v>
                </c:pt>
                <c:pt idx="11">
                  <c:v>28.06</c:v>
                </c:pt>
                <c:pt idx="12">
                  <c:v>21.48</c:v>
                </c:pt>
                <c:pt idx="13">
                  <c:v>16.899999999999999</c:v>
                </c:pt>
                <c:pt idx="14">
                  <c:v>33.5</c:v>
                </c:pt>
                <c:pt idx="15">
                  <c:v>24.67</c:v>
                </c:pt>
                <c:pt idx="16">
                  <c:v>11.06</c:v>
                </c:pt>
                <c:pt idx="17">
                  <c:v>9.1300000000000008</c:v>
                </c:pt>
                <c:pt idx="18">
                  <c:v>24.33</c:v>
                </c:pt>
                <c:pt idx="19">
                  <c:v>54.71</c:v>
                </c:pt>
                <c:pt idx="20">
                  <c:v>14.79</c:v>
                </c:pt>
                <c:pt idx="21">
                  <c:v>22.64</c:v>
                </c:pt>
                <c:pt idx="22">
                  <c:v>22.31</c:v>
                </c:pt>
                <c:pt idx="23">
                  <c:v>14.39</c:v>
                </c:pt>
                <c:pt idx="24">
                  <c:v>24.91</c:v>
                </c:pt>
                <c:pt idx="25">
                  <c:v>27.46</c:v>
                </c:pt>
                <c:pt idx="26">
                  <c:v>20.09</c:v>
                </c:pt>
                <c:pt idx="27">
                  <c:v>23.61</c:v>
                </c:pt>
                <c:pt idx="28">
                  <c:v>27.07</c:v>
                </c:pt>
                <c:pt idx="29">
                  <c:v>12.44</c:v>
                </c:pt>
                <c:pt idx="30">
                  <c:v>41.98</c:v>
                </c:pt>
                <c:pt idx="31">
                  <c:v>21.81</c:v>
                </c:pt>
                <c:pt idx="32">
                  <c:v>25.85</c:v>
                </c:pt>
                <c:pt idx="33">
                  <c:v>66.48</c:v>
                </c:pt>
                <c:pt idx="34">
                  <c:v>67.09</c:v>
                </c:pt>
                <c:pt idx="35">
                  <c:v>43.76</c:v>
                </c:pt>
                <c:pt idx="36">
                  <c:v>73.819999999999993</c:v>
                </c:pt>
                <c:pt idx="37">
                  <c:v>59.87</c:v>
                </c:pt>
                <c:pt idx="38">
                  <c:v>29.87</c:v>
                </c:pt>
                <c:pt idx="39">
                  <c:v>8.52</c:v>
                </c:pt>
                <c:pt idx="40">
                  <c:v>75.69</c:v>
                </c:pt>
                <c:pt idx="41">
                  <c:v>68.56</c:v>
                </c:pt>
                <c:pt idx="42">
                  <c:v>45.24</c:v>
                </c:pt>
                <c:pt idx="43">
                  <c:v>19.940000000000001</c:v>
                </c:pt>
                <c:pt idx="44">
                  <c:v>14.08</c:v>
                </c:pt>
                <c:pt idx="45">
                  <c:v>26.02</c:v>
                </c:pt>
                <c:pt idx="46">
                  <c:v>10.78</c:v>
                </c:pt>
                <c:pt idx="47">
                  <c:v>51.75</c:v>
                </c:pt>
                <c:pt idx="48">
                  <c:v>56.65</c:v>
                </c:pt>
                <c:pt idx="49">
                  <c:v>74.58</c:v>
                </c:pt>
                <c:pt idx="50">
                  <c:v>69.56</c:v>
                </c:pt>
                <c:pt idx="51">
                  <c:v>40.82</c:v>
                </c:pt>
                <c:pt idx="52">
                  <c:v>23.95</c:v>
                </c:pt>
                <c:pt idx="53">
                  <c:v>38.909999999999997</c:v>
                </c:pt>
                <c:pt idx="54">
                  <c:v>3.79</c:v>
                </c:pt>
                <c:pt idx="55">
                  <c:v>8.25</c:v>
                </c:pt>
                <c:pt idx="56">
                  <c:v>12.84</c:v>
                </c:pt>
                <c:pt idx="57">
                  <c:v>49.74</c:v>
                </c:pt>
                <c:pt idx="58">
                  <c:v>67.75</c:v>
                </c:pt>
                <c:pt idx="59">
                  <c:v>46.28</c:v>
                </c:pt>
                <c:pt idx="60">
                  <c:v>55.78</c:v>
                </c:pt>
                <c:pt idx="61">
                  <c:v>14.25</c:v>
                </c:pt>
              </c:numCache>
            </c:numRef>
          </c:yVal>
          <c:smooth val="0"/>
        </c:ser>
        <c:dLbls>
          <c:showLegendKey val="0"/>
          <c:showVal val="0"/>
          <c:showCatName val="0"/>
          <c:showSerName val="0"/>
          <c:showPercent val="0"/>
          <c:showBubbleSize val="0"/>
        </c:dLbls>
        <c:axId val="91806720"/>
        <c:axId val="91919104"/>
      </c:scatterChart>
      <c:valAx>
        <c:axId val="91806720"/>
        <c:scaling>
          <c:orientation val="minMax"/>
          <c:min val="40"/>
        </c:scaling>
        <c:delete val="0"/>
        <c:axPos val="b"/>
        <c:numFmt formatCode="0" sourceLinked="0"/>
        <c:majorTickMark val="none"/>
        <c:minorTickMark val="none"/>
        <c:tickLblPos val="nextTo"/>
        <c:txPr>
          <a:bodyPr rot="0" vert="horz"/>
          <a:lstStyle/>
          <a:p>
            <a:pPr>
              <a:defRPr sz="1200" b="0" i="0" u="none" strike="noStrike" baseline="0">
                <a:solidFill>
                  <a:schemeClr val="bg2">
                    <a:lumMod val="10000"/>
                  </a:schemeClr>
                </a:solidFill>
                <a:latin typeface="+mn-lt"/>
                <a:ea typeface="Calibri"/>
                <a:cs typeface="Calibri"/>
              </a:defRPr>
            </a:pPr>
            <a:endParaRPr lang="en-US"/>
          </a:p>
        </c:txPr>
        <c:crossAx val="91919104"/>
        <c:crosses val="autoZero"/>
        <c:crossBetween val="midCat"/>
      </c:valAx>
      <c:valAx>
        <c:axId val="91919104"/>
        <c:scaling>
          <c:orientation val="minMax"/>
        </c:scaling>
        <c:delete val="0"/>
        <c:axPos val="l"/>
        <c:majorGridlines>
          <c:spPr>
            <a:ln>
              <a:solidFill>
                <a:schemeClr val="bg1">
                  <a:lumMod val="75000"/>
                </a:schemeClr>
              </a:solidFill>
            </a:ln>
          </c:spPr>
        </c:majorGridlines>
        <c:numFmt formatCode="0" sourceLinked="0"/>
        <c:majorTickMark val="none"/>
        <c:minorTickMark val="none"/>
        <c:tickLblPos val="nextTo"/>
        <c:txPr>
          <a:bodyPr/>
          <a:lstStyle/>
          <a:p>
            <a:pPr>
              <a:defRPr sz="1200">
                <a:solidFill>
                  <a:schemeClr val="bg2">
                    <a:lumMod val="10000"/>
                  </a:schemeClr>
                </a:solidFill>
              </a:defRPr>
            </a:pPr>
            <a:endParaRPr lang="en-US"/>
          </a:p>
        </c:txPr>
        <c:crossAx val="91806720"/>
        <c:crosses val="autoZero"/>
        <c:crossBetween val="midCat"/>
      </c:valAx>
      <c:spPr>
        <a:ln>
          <a:solidFill>
            <a:schemeClr val="bg1">
              <a:lumMod val="65000"/>
            </a:schemeClr>
          </a:solidFill>
        </a:ln>
      </c:spPr>
    </c:plotArea>
    <c:plotVisOnly val="1"/>
    <c:dispBlanksAs val="gap"/>
    <c:showDLblsOverMax val="0"/>
  </c:chart>
  <c:spPr>
    <a:ln>
      <a:noFill/>
    </a:ln>
  </c:sp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87527555476393E-2"/>
          <c:y val="7.0478257811551981E-2"/>
          <c:w val="0.89884830684358186"/>
          <c:h val="0.82574463546348376"/>
        </c:manualLayout>
      </c:layout>
      <c:scatterChart>
        <c:scatterStyle val="lineMarker"/>
        <c:varyColors val="0"/>
        <c:ser>
          <c:idx val="0"/>
          <c:order val="0"/>
          <c:spPr>
            <a:ln w="28575">
              <a:noFill/>
            </a:ln>
          </c:spPr>
          <c:marker>
            <c:symbol val="diamond"/>
            <c:size val="7"/>
            <c:spPr>
              <a:solidFill>
                <a:srgbClr val="92D050"/>
              </a:solidFill>
              <a:ln>
                <a:solidFill>
                  <a:schemeClr val="accent3">
                    <a:lumMod val="50000"/>
                  </a:schemeClr>
                </a:solidFill>
              </a:ln>
            </c:spPr>
          </c:marker>
          <c:dLbls>
            <c:dLbl>
              <c:idx val="0"/>
              <c:layout>
                <c:manualLayout>
                  <c:x val="-0.48140959171677983"/>
                  <c:y val="-0.54589564553365577"/>
                </c:manualLayout>
              </c:layout>
              <c:tx>
                <c:strRef>
                  <c:f>'Figure 5.1b'!$A$49</c:f>
                  <c:strCache>
                    <c:ptCount val="1"/>
                    <c:pt idx="0">
                      <c:v>Australia</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{9E517F0D-B3A7-4D61-9899-FBA7E926741C}</c15:txfldGUID>
                      <c15:f>'Figure 5.1b'!$A$49</c15:f>
                      <c15:dlblFieldTableCache>
                        <c:ptCount val="1"/>
                        <c:pt idx="0">
                          <c:v>Australia</c:v>
                        </c:pt>
                      </c15:dlblFieldTableCache>
                    </c15:dlblFTEntry>
                  </c15:dlblFieldTable>
                  <c15:showDataLabelsRange val="0"/>
                </c:ext>
              </c:extLst>
            </c:dLbl>
            <c:dLbl>
              <c:idx val="1"/>
              <c:layout>
                <c:manualLayout>
                  <c:x val="-6.7795138888888884E-2"/>
                  <c:y val="-4.9119887411334818E-3"/>
                </c:manualLayout>
              </c:layout>
              <c:tx>
                <c:strRef>
                  <c:f>'Figure 5.1b'!$A$50</c:f>
                  <c:strCache>
                    <c:ptCount val="1"/>
                    <c:pt idx="0">
                      <c:v>Austria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{BBDB24DC-783D-4072-A974-11664DE537FC}</c15:txfldGUID>
                      <c15:f>'Figure 5.1b'!$A$50</c15:f>
                      <c15:dlblFieldTableCache>
                        <c:ptCount val="1"/>
                        <c:pt idx="0">
                          <c:v>Austria</c:v>
                        </c:pt>
                      </c15:dlblFieldTableCache>
                    </c15:dlblFTEntry>
                  </c15:dlblFieldTable>
                  <c15:showDataLabelsRange val="0"/>
                </c:ext>
              </c:extLst>
            </c:dLbl>
            <c:dLbl>
              <c:idx val="2"/>
              <c:layout>
                <c:manualLayout>
                  <c:x val="-5.0269165573053304E-2"/>
                  <c:y val="-3.131115459882583E-2"/>
                </c:manualLayout>
              </c:layout>
              <c:tx>
                <c:strRef>
                  <c:f>'Figure 5.1b'!$A$51</c:f>
                  <c:strCache>
                    <c:ptCount val="1"/>
                    <c:pt idx="0">
                      <c:v>Belgium</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{AD2B4AC4-1510-499A-8768-57191F4F2A7D}</c15:txfldGUID>
                      <c15:f>'Figure 5.1b'!$A$51</c15:f>
                      <c15:dlblFieldTableCache>
                        <c:ptCount val="1"/>
                        <c:pt idx="0">
                          <c:v>Belgium</c:v>
                        </c:pt>
                      </c15:dlblFieldTableCache>
                    </c15:dlblFTEntry>
                  </c15:dlblFieldTable>
                  <c15:showDataLabelsRange val="0"/>
                </c:ext>
              </c:extLst>
            </c:dLbl>
            <c:dLbl>
              <c:idx val="3"/>
              <c:layout>
                <c:manualLayout>
                  <c:x val="-8.6805555555555559E-3"/>
                  <c:y val="-1.3046314416177429E-2"/>
                </c:manualLayout>
              </c:layout>
              <c:tx>
                <c:strRef>
                  <c:f>'Figure 5.1b'!$A$52</c:f>
                  <c:strCache>
                    <c:ptCount val="1"/>
                    <c:pt idx="0">
                      <c:v>Canada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{5338691E-3BCB-4744-98FD-13716318F99E}</c15:txfldGUID>
                      <c15:f>'Figure 5.1b'!$A$52</c15:f>
                      <c15:dlblFieldTableCache>
                        <c:ptCount val="1"/>
                        <c:pt idx="0">
                          <c:v>Canada</c:v>
                        </c:pt>
                      </c15:dlblFieldTableCache>
                    </c15:dlblFTEntry>
                  </c15:dlblFieldTable>
                  <c15:showDataLabelsRange val="0"/>
                </c:ext>
              </c:extLst>
            </c:dLbl>
            <c:dLbl>
              <c:idx val="4"/>
              <c:tx>
                <c:strRef>
                  <c:f>'Figure 5.1b'!$A$53</c:f>
                  <c:strCache>
                    <c:ptCount val="1"/>
                    <c:pt idx="0">
                      <c:v>Chile</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{A9C8C4E3-66CE-4F7E-A3F9-4C521815FCDF}</c15:txfldGUID>
                      <c15:f>'Figure 5.1b'!$A$53</c15:f>
                      <c15:dlblFieldTableCache>
                        <c:ptCount val="1"/>
                        <c:pt idx="0">
                          <c:v>Chile</c:v>
                        </c:pt>
                      </c15:dlblFieldTableCache>
                    </c15:dlblFTEntry>
                  </c15:dlblFieldTable>
                  <c15:showDataLabelsRange val="0"/>
                </c:ext>
              </c:extLst>
            </c:dLbl>
            <c:dLbl>
              <c:idx val="5"/>
              <c:layout>
                <c:manualLayout>
                  <c:x val="-0.47817170361887618"/>
                  <c:y val="-0.51750899081093904"/>
                </c:manualLayout>
              </c:layout>
              <c:tx>
                <c:strRef>
                  <c:f>'Figure 5.1b'!$A$54</c:f>
                  <c:strCache>
                    <c:ptCount val="1"/>
                    <c:pt idx="0">
                      <c:v>Czech Republic</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{AE31635D-3E70-427F-BB88-0F81A5DB7A47}</c15:txfldGUID>
                      <c15:f>'Figure 5.1b'!$A$54</c15:f>
                      <c15:dlblFieldTableCache>
                        <c:ptCount val="1"/>
                        <c:pt idx="0">
                          <c:v>Czech Republic</c:v>
                        </c:pt>
                      </c15:dlblFieldTableCache>
                    </c15:dlblFTEntry>
                  </c15:dlblFieldTable>
                  <c15:showDataLabelsRange val="0"/>
                </c:ext>
              </c:extLst>
            </c:dLbl>
            <c:dLbl>
              <c:idx val="6"/>
              <c:layout>
                <c:manualLayout>
                  <c:x val="-2.6206665573053369E-2"/>
                  <c:y val="1.5388076490438695E-2"/>
                </c:manualLayout>
              </c:layout>
              <c:tx>
                <c:strRef>
                  <c:f>'Figure 5.1b'!$A$55</c:f>
                  <c:strCache>
                    <c:ptCount val="1"/>
                    <c:pt idx="0">
                      <c:v>Denmark</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{62F8CB98-19A1-4309-A208-7BFA4016A252}</c15:txfldGUID>
                      <c15:f>'Figure 5.1b'!$A$55</c15:f>
                      <c15:dlblFieldTableCache>
                        <c:ptCount val="1"/>
                        <c:pt idx="0">
                          <c:v>Denmark</c:v>
                        </c:pt>
                      </c15:dlblFieldTableCache>
                    </c15:dlblFTEntry>
                  </c15:dlblFieldTable>
                  <c15:showDataLabelsRange val="0"/>
                </c:ext>
              </c:extLst>
            </c:dLbl>
            <c:dLbl>
              <c:idx val="7"/>
              <c:layout>
                <c:manualLayout>
                  <c:x val="-5.1046041119860018E-2"/>
                  <c:y val="-2.5786091807017273E-2"/>
                </c:manualLayout>
              </c:layout>
              <c:tx>
                <c:strRef>
                  <c:f>'Figure 5.1b'!$A$56</c:f>
                  <c:strCache>
                    <c:ptCount val="1"/>
                    <c:pt idx="0">
                      <c:v>Estonia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{16B716CD-2235-4088-81D9-D7931F9A4A85}</c15:txfldGUID>
                      <c15:f>'Figure 5.1b'!$A$56</c15:f>
                      <c15:dlblFieldTableCache>
                        <c:ptCount val="1"/>
                        <c:pt idx="0">
                          <c:v>Estonia</c:v>
                        </c:pt>
                      </c15:dlblFieldTableCache>
                    </c15:dlblFTEntry>
                  </c15:dlblFieldTable>
                  <c15:showDataLabelsRange val="0"/>
                </c:ext>
              </c:extLst>
            </c:dLbl>
            <c:dLbl>
              <c:idx val="8"/>
              <c:tx>
                <c:strRef>
                  <c:f>'Figure 5.1b'!$A$57</c:f>
                  <c:strCache>
                    <c:ptCount val="1"/>
                    <c:pt idx="0">
                      <c:v>Finland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{EF35323A-C90D-4C33-BDBE-134EA808FB19}</c15:txfldGUID>
                      <c15:f>'Figure 5.1b'!$A$57</c15:f>
                      <c15:dlblFieldTableCache>
                        <c:ptCount val="1"/>
                        <c:pt idx="0">
                          <c:v>Finland</c:v>
                        </c:pt>
                      </c15:dlblFieldTableCache>
                    </c15:dlblFTEntry>
                  </c15:dlblFieldTable>
                  <c15:showDataLabelsRange val="0"/>
                </c:ext>
              </c:extLst>
            </c:dLbl>
            <c:dLbl>
              <c:idx val="9"/>
              <c:layout>
                <c:manualLayout>
                  <c:x val="-8.1354166666666672E-2"/>
                  <c:y val="0"/>
                </c:manualLayout>
              </c:layout>
              <c:tx>
                <c:strRef>
                  <c:f>'Figure 5.1b'!$A$58</c:f>
                  <c:strCache>
                    <c:ptCount val="1"/>
                    <c:pt idx="0">
                      <c:v>Germany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{BB8DDF52-67BC-4316-B332-03BD2B78B871}</c15:txfldGUID>
                      <c15:f>'Figure 5.1b'!$A$58</c15:f>
                      <c15:dlblFieldTableCache>
                        <c:ptCount val="1"/>
                        <c:pt idx="0">
                          <c:v>Germany</c:v>
                        </c:pt>
                      </c15:dlblFieldTableCache>
                    </c15:dlblFTEntry>
                  </c15:dlblFieldTable>
                  <c15:showDataLabelsRange val="0"/>
                </c:ext>
              </c:extLst>
            </c:dLbl>
            <c:dLbl>
              <c:idx val="10"/>
              <c:layout>
                <c:manualLayout>
                  <c:x val="-7.4791666666666673E-2"/>
                  <c:y val="-6.2315772172313981E-2"/>
                </c:manualLayout>
              </c:layout>
              <c:tx>
                <c:strRef>
                  <c:f>'Figure 5.1b'!$A$59</c:f>
                  <c:strCache>
                    <c:ptCount val="1"/>
                    <c:pt idx="0">
                      <c:v>Greece</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{57B64CE1-C8A2-4A72-B89C-CF5F0CACCCC8}</c15:txfldGUID>
                      <c15:f>'Figure 5.1b'!$A$59</c15:f>
                      <c15:dlblFieldTableCache>
                        <c:ptCount val="1"/>
                        <c:pt idx="0">
                          <c:v>Greece</c:v>
                        </c:pt>
                      </c15:dlblFieldTableCache>
                    </c15:dlblFTEntry>
                  </c15:dlblFieldTable>
                  <c15:showDataLabelsRange val="0"/>
                </c:ext>
              </c:extLst>
            </c:dLbl>
            <c:dLbl>
              <c:idx val="11"/>
              <c:layout>
                <c:manualLayout>
                  <c:x val="-8.2022501093613295E-2"/>
                  <c:y val="-2.6092628832353904E-3"/>
                </c:manualLayout>
              </c:layout>
              <c:tx>
                <c:strRef>
                  <c:f>'Figure 5.1b'!$A$60</c:f>
                  <c:strCache>
                    <c:ptCount val="1"/>
                    <c:pt idx="0">
                      <c:v>Hungary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{B2F413DE-8C96-4357-B807-0DDB797086AD}</c15:txfldGUID>
                      <c15:f>'Figure 5.1b'!$A$60</c15:f>
                      <c15:dlblFieldTableCache>
                        <c:ptCount val="1"/>
                        <c:pt idx="0">
                          <c:v>Hungary</c:v>
                        </c:pt>
                      </c15:dlblFieldTableCache>
                    </c15:dlblFTEntry>
                  </c15:dlblFieldTable>
                  <c15:showDataLabelsRange val="0"/>
                </c:ext>
              </c:extLst>
            </c:dLbl>
            <c:dLbl>
              <c:idx val="12"/>
              <c:layout>
                <c:manualLayout>
                  <c:x val="-3.7499999999999999E-3"/>
                  <c:y val="-5.486026575445193E-3"/>
                </c:manualLayout>
              </c:layout>
              <c:tx>
                <c:strRef>
                  <c:f>'Figure 5.1b'!$A$61</c:f>
                  <c:strCache>
                    <c:ptCount val="1"/>
                    <c:pt idx="0">
                      <c:v>Iceland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{F07CB80A-3066-4621-AE59-6ADCBC607689}</c15:txfldGUID>
                      <c15:f>'Figure 5.1b'!$A$61</c15:f>
                      <c15:dlblFieldTableCache>
                        <c:ptCount val="1"/>
                        <c:pt idx="0">
                          <c:v>Iceland</c:v>
                        </c:pt>
                      </c15:dlblFieldTableCache>
                    </c15:dlblFTEntry>
                  </c15:dlblFieldTable>
                  <c15:showDataLabelsRange val="0"/>
                </c:ext>
              </c:extLst>
            </c:dLbl>
            <c:dLbl>
              <c:idx val="13"/>
              <c:layout>
                <c:manualLayout>
                  <c:x val="-8.5590277777777782E-3"/>
                  <c:y val="-1.3352851441515016E-2"/>
                </c:manualLayout>
              </c:layout>
              <c:tx>
                <c:strRef>
                  <c:f>'Figure 5.1b'!$A$62</c:f>
                  <c:strCache>
                    <c:ptCount val="1"/>
                    <c:pt idx="0">
                      <c:v>Ireland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{DFF0AA8E-D823-474F-BDA3-8036B867DC0F}</c15:txfldGUID>
                      <c15:f>'Figure 5.1b'!$A$62</c15:f>
                      <c15:dlblFieldTableCache>
                        <c:ptCount val="1"/>
                        <c:pt idx="0">
                          <c:v>Ireland</c:v>
                        </c:pt>
                      </c15:dlblFieldTableCache>
                    </c15:dlblFTEntry>
                  </c15:dlblFieldTable>
                  <c15:showDataLabelsRange val="0"/>
                </c:ext>
              </c:extLst>
            </c:dLbl>
            <c:dLbl>
              <c:idx val="14"/>
              <c:layout>
                <c:manualLayout>
                  <c:x val="-0.4508424752425419"/>
                  <c:y val="-0.51260066114246094"/>
                </c:manualLayout>
              </c:layout>
              <c:tx>
                <c:strRef>
                  <c:f>'Figure 5.1b'!$A$63</c:f>
                  <c:strCache>
                    <c:ptCount val="1"/>
                    <c:pt idx="0">
                      <c:v>Israel</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{9C42E7E8-53FB-42D5-B700-33A12D4840E1}</c15:txfldGUID>
                      <c15:f>'Figure 5.1b'!$A$63</c15:f>
                      <c15:dlblFieldTableCache>
                        <c:ptCount val="1"/>
                        <c:pt idx="0">
                          <c:v>Israel</c:v>
                        </c:pt>
                      </c15:dlblFieldTableCache>
                    </c15:dlblFTEntry>
                  </c15:dlblFieldTable>
                  <c15:showDataLabelsRange val="0"/>
                </c:ext>
              </c:extLst>
            </c:dLbl>
            <c:dLbl>
              <c:idx val="15"/>
              <c:layout>
                <c:manualLayout>
                  <c:x val="-6.0590277777777778E-3"/>
                  <c:y val="-4.9119887411333855E-3"/>
                </c:manualLayout>
              </c:layout>
              <c:tx>
                <c:strRef>
                  <c:f>'Figure 5.1b'!$A$64</c:f>
                  <c:strCache>
                    <c:ptCount val="1"/>
                    <c:pt idx="0">
                      <c:v>Italy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{6AB8BF91-A8BF-4808-A370-33A9119CDC14}</c15:txfldGUID>
                      <c15:f>'Figure 5.1b'!$A$64</c15:f>
                      <c15:dlblFieldTableCache>
                        <c:ptCount val="1"/>
                        <c:pt idx="0">
                          <c:v>Italy</c:v>
                        </c:pt>
                      </c15:dlblFieldTableCache>
                    </c15:dlblFTEntry>
                  </c15:dlblFieldTable>
                  <c15:showDataLabelsRange val="0"/>
                </c:ext>
              </c:extLst>
            </c:dLbl>
            <c:dLbl>
              <c:idx val="16"/>
              <c:tx>
                <c:strRef>
                  <c:f>'Figure 5.1b'!$A$65</c:f>
                  <c:strCache>
                    <c:ptCount val="1"/>
                    <c:pt idx="0">
                      <c:v>Japan</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{5A5D72F3-2EA4-4A4A-846B-9C5D27429424}</c15:txfldGUID>
                      <c15:f>'Figure 5.1b'!$A$65</c15:f>
                      <c15:dlblFieldTableCache>
                        <c:ptCount val="1"/>
                        <c:pt idx="0">
                          <c:v>Japan</c:v>
                        </c:pt>
                      </c15:dlblFieldTableCache>
                    </c15:dlblFTEntry>
                  </c15:dlblFieldTable>
                  <c15:showDataLabelsRange val="0"/>
                </c:ext>
              </c:extLst>
            </c:dLbl>
            <c:dLbl>
              <c:idx val="17"/>
              <c:tx>
                <c:strRef>
                  <c:f>'Figure 5.1b'!$A$66</c:f>
                  <c:strCache>
                    <c:ptCount val="1"/>
                    <c:pt idx="0">
                      <c:v>Korea</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{D2905480-2D4C-42A9-B7B1-3B66D8A13063}</c15:txfldGUID>
                      <c15:f>'Figure 5.1b'!$A$66</c15:f>
                      <c15:dlblFieldTableCache>
                        <c:ptCount val="1"/>
                        <c:pt idx="0">
                          <c:v>Korea</c:v>
                        </c:pt>
                      </c15:dlblFieldTableCache>
                    </c15:dlblFTEntry>
                  </c15:dlblFieldTable>
                  <c15:showDataLabelsRange val="0"/>
                </c:ext>
              </c:extLst>
            </c:dLbl>
            <c:dLbl>
              <c:idx val="18"/>
              <c:layout>
                <c:manualLayout>
                  <c:x val="-0.43632295841772567"/>
                  <c:y val="-0.51489947218355558"/>
                </c:manualLayout>
              </c:layout>
              <c:tx>
                <c:strRef>
                  <c:f>'Figure 5.1b'!$A$67</c:f>
                  <c:strCache>
                    <c:ptCount val="1"/>
                    <c:pt idx="0">
                      <c:v>Luxembourg</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{13529595-DB3A-4F88-BBD6-25F1A6B675F2}</c15:txfldGUID>
                      <c15:f>'Figure 5.1b'!$A$67</c15:f>
                      <c15:dlblFieldTableCache>
                        <c:ptCount val="1"/>
                        <c:pt idx="0">
                          <c:v>Luxembourg</c:v>
                        </c:pt>
                      </c15:dlblFieldTableCache>
                    </c15:dlblFTEntry>
                  </c15:dlblFieldTable>
                  <c15:showDataLabelsRange val="0"/>
                </c:ext>
              </c:extLst>
            </c:dLbl>
            <c:dLbl>
              <c:idx val="19"/>
              <c:layout>
                <c:manualLayout>
                  <c:x val="-7.695756780402449E-2"/>
                  <c:y val="-3.4188123744805871E-2"/>
                </c:manualLayout>
              </c:layout>
              <c:tx>
                <c:strRef>
                  <c:f>'Figure 5.1b'!$A$68</c:f>
                  <c:strCache>
                    <c:ptCount val="1"/>
                    <c:pt idx="0">
                      <c:v>Mexico</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{682E7427-A634-422A-B28A-C10AF7EBB805}</c15:txfldGUID>
                      <c15:f>'Figure 5.1b'!$A$68</c15:f>
                      <c15:dlblFieldTableCache>
                        <c:ptCount val="1"/>
                        <c:pt idx="0">
                          <c:v>Mexico</c:v>
                        </c:pt>
                      </c15:dlblFieldTableCache>
                    </c15:dlblFTEntry>
                  </c15:dlblFieldTable>
                  <c15:showDataLabelsRange val="0"/>
                </c:ext>
              </c:extLst>
            </c:dLbl>
            <c:dLbl>
              <c:idx val="20"/>
              <c:layout>
                <c:manualLayout>
                  <c:x val="-5.208333333333333E-3"/>
                  <c:y val="0"/>
                </c:manualLayout>
              </c:layout>
              <c:tx>
                <c:strRef>
                  <c:f>'Figure 5.1b'!$A$69</c:f>
                  <c:strCache>
                    <c:ptCount val="1"/>
                    <c:pt idx="0">
                      <c:v>Netherlands</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{BB6228D7-CC9B-426F-AF60-C06BB43A4D80}</c15:txfldGUID>
                      <c15:f>'Figure 5.1b'!$A$69</c15:f>
                      <c15:dlblFieldTableCache>
                        <c:ptCount val="1"/>
                        <c:pt idx="0">
                          <c:v>Netherlands</c:v>
                        </c:pt>
                      </c15:dlblFieldTableCache>
                    </c15:dlblFTEntry>
                  </c15:dlblFieldTable>
                  <c15:showDataLabelsRange val="0"/>
                </c:ext>
              </c:extLst>
            </c:dLbl>
            <c:dLbl>
              <c:idx val="21"/>
              <c:layout>
                <c:manualLayout>
                  <c:x val="-4.8611111111111112E-2"/>
                  <c:y val="-8.0887149380300061E-2"/>
                </c:manualLayout>
              </c:layout>
              <c:tx>
                <c:strRef>
                  <c:f>'Figure 5.1b'!$A$70</c:f>
                  <c:strCache>
                    <c:ptCount val="1"/>
                    <c:pt idx="0">
                      <c:v>New Zealand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{D338AE58-85B4-4217-9488-4679BFF76BF4}</c15:txfldGUID>
                      <c15:f>'Figure 5.1b'!$A$70</c15:f>
                      <c15:dlblFieldTableCache>
                        <c:ptCount val="1"/>
                        <c:pt idx="0">
                          <c:v>New Zealand</c:v>
                        </c:pt>
                      </c15:dlblFieldTableCache>
                    </c15:dlblFTEntry>
                  </c15:dlblFieldTable>
                  <c15:showDataLabelsRange val="0"/>
                </c:ext>
              </c:extLst>
            </c:dLbl>
            <c:dLbl>
              <c:idx val="22"/>
              <c:layout>
                <c:manualLayout>
                  <c:x val="-3.0104166666666668E-2"/>
                  <c:y val="1.8532135537852289E-2"/>
                </c:manualLayout>
              </c:layout>
              <c:tx>
                <c:strRef>
                  <c:f>'Figure 5.1b'!$A$71</c:f>
                  <c:strCache>
                    <c:ptCount val="1"/>
                    <c:pt idx="0">
                      <c:v>Norway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{6F025091-3B73-4291-A338-599004952112}</c15:txfldGUID>
                      <c15:f>'Figure 5.1b'!$A$71</c15:f>
                      <c15:dlblFieldTableCache>
                        <c:ptCount val="1"/>
                        <c:pt idx="0">
                          <c:v>Norway</c:v>
                        </c:pt>
                      </c15:dlblFieldTableCache>
                    </c15:dlblFTEntry>
                  </c15:dlblFieldTable>
                  <c15:showDataLabelsRange val="0"/>
                </c:ext>
              </c:extLst>
            </c:dLbl>
            <c:dLbl>
              <c:idx val="23"/>
              <c:layout>
                <c:manualLayout>
                  <c:x val="-3.4227498906386704E-2"/>
                  <c:y val="-2.3176828923781787E-2"/>
                </c:manualLayout>
              </c:layout>
              <c:tx>
                <c:strRef>
                  <c:f>'Figure 5.1b'!$A$72</c:f>
                  <c:strCache>
                    <c:ptCount val="1"/>
                    <c:pt idx="0">
                      <c:v>Poland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{C5C6FE50-06AE-480C-82EF-0B91E2C7D2F5}</c15:txfldGUID>
                      <c15:f>'Figure 5.1b'!$A$72</c15:f>
                      <c15:dlblFieldTableCache>
                        <c:ptCount val="1"/>
                        <c:pt idx="0">
                          <c:v>Poland</c:v>
                        </c:pt>
                      </c15:dlblFieldTableCache>
                    </c15:dlblFTEntry>
                  </c15:dlblFieldTable>
                  <c15:showDataLabelsRange val="0"/>
                </c:ext>
              </c:extLst>
            </c:dLbl>
            <c:dLbl>
              <c:idx val="24"/>
              <c:layout>
                <c:manualLayout>
                  <c:x val="-4.9756944444444444E-2"/>
                  <c:y val="-2.636012964132908E-2"/>
                </c:manualLayout>
              </c:layout>
              <c:tx>
                <c:strRef>
                  <c:f>'Figure 5.1b'!$A$73</c:f>
                  <c:strCache>
                    <c:ptCount val="1"/>
                    <c:pt idx="0">
                      <c:v>Portugal</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{618F6DC7-8DC2-4D40-9248-6999E94DF511}</c15:txfldGUID>
                      <c15:f>'Figure 5.1b'!$A$73</c15:f>
                      <c15:dlblFieldTableCache>
                        <c:ptCount val="1"/>
                        <c:pt idx="0">
                          <c:v>Portugal</c:v>
                        </c:pt>
                      </c15:dlblFieldTableCache>
                    </c15:dlblFTEntry>
                  </c15:dlblFieldTable>
                  <c15:showDataLabelsRange val="0"/>
                </c:ext>
              </c:extLst>
            </c:dLbl>
            <c:dLbl>
              <c:idx val="25"/>
              <c:layout>
                <c:manualLayout>
                  <c:x val="-4.8841180008748909E-2"/>
                  <c:y val="-3.6797592081811693E-2"/>
                </c:manualLayout>
              </c:layout>
              <c:tx>
                <c:rich>
                  <a:bodyPr/>
                  <a:lstStyle/>
                  <a:p>
                    <a:r>
                      <a:rPr lang="en-US" sz="900" dirty="0">
                        <a:solidFill>
                          <a:schemeClr val="bg2">
                            <a:lumMod val="10000"/>
                          </a:schemeClr>
                        </a:solidFill>
                      </a:rPr>
                      <a:t>Slovak </a:t>
                    </a:r>
                  </a:p>
                  <a:p>
                    <a:r>
                      <a:rPr lang="en-US" sz="900" dirty="0">
                        <a:solidFill>
                          <a:schemeClr val="bg2">
                            <a:lumMod val="10000"/>
                          </a:schemeClr>
                        </a:solidFill>
                      </a:rPr>
                      <a:t>Republic</a:t>
                    </a:r>
                    <a:endParaRPr lang="en-US" dirty="0"/>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26"/>
              <c:layout>
                <c:manualLayout>
                  <c:x val="-0.45241364444786286"/>
                  <c:y val="-0.5331601125658032"/>
                </c:manualLayout>
              </c:layout>
              <c:tx>
                <c:strRef>
                  <c:f>'Figure 5.1b'!$A$75</c:f>
                  <c:strCache>
                    <c:ptCount val="1"/>
                    <c:pt idx="0">
                      <c:v>Slovenia</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{C1DF0524-AE11-46E8-A954-3AF20214D1BA}</c15:txfldGUID>
                      <c15:f>'Figure 5.1b'!$A$75</c15:f>
                      <c15:dlblFieldTableCache>
                        <c:ptCount val="1"/>
                        <c:pt idx="0">
                          <c:v>Slovenia</c:v>
                        </c:pt>
                      </c15:dlblFieldTableCache>
                    </c15:dlblFTEntry>
                  </c15:dlblFieldTable>
                  <c15:showDataLabelsRange val="0"/>
                </c:ext>
              </c:extLst>
            </c:dLbl>
            <c:dLbl>
              <c:idx val="27"/>
              <c:layout>
                <c:manualLayout>
                  <c:x val="-0.46075542888397014"/>
                  <c:y val="-0.4742340710190977"/>
                </c:manualLayout>
              </c:layout>
              <c:tx>
                <c:strRef>
                  <c:f>'Figure 5.1b'!$A$76</c:f>
                  <c:strCache>
                    <c:ptCount val="1"/>
                    <c:pt idx="0">
                      <c:v>Spain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{B79836C3-79F3-40DC-AC9D-42ED07E1F9F7}</c15:txfldGUID>
                      <c15:f>'Figure 5.1b'!$A$76</c15:f>
                      <c15:dlblFieldTableCache>
                        <c:ptCount val="1"/>
                        <c:pt idx="0">
                          <c:v>Spain</c:v>
                        </c:pt>
                      </c15:dlblFieldTableCache>
                    </c15:dlblFTEntry>
                  </c15:dlblFieldTable>
                  <c15:showDataLabelsRange val="0"/>
                </c:ext>
              </c:extLst>
            </c:dLbl>
            <c:dLbl>
              <c:idx val="28"/>
              <c:layout>
                <c:manualLayout>
                  <c:x val="-3.7504374453193351E-2"/>
                  <c:y val="2.1141603874858108E-2"/>
                </c:manualLayout>
              </c:layout>
              <c:tx>
                <c:strRef>
                  <c:f>'Figure 5.1b'!$A$77</c:f>
                  <c:strCache>
                    <c:ptCount val="1"/>
                    <c:pt idx="0">
                      <c:v>Sweden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{B4C915E0-D496-42ED-B168-59000324CD22}</c15:txfldGUID>
                      <c15:f>'Figure 5.1b'!$A$77</c15:f>
                      <c15:dlblFieldTableCache>
                        <c:ptCount val="1"/>
                        <c:pt idx="0">
                          <c:v>Sweden</c:v>
                        </c:pt>
                      </c15:dlblFieldTableCache>
                    </c15:dlblFTEntry>
                  </c15:dlblFieldTable>
                  <c15:showDataLabelsRange val="0"/>
                </c:ext>
              </c:extLst>
            </c:dLbl>
            <c:dLbl>
              <c:idx val="29"/>
              <c:layout>
                <c:manualLayout>
                  <c:x val="-5.9027777777777776E-2"/>
                  <c:y val="-2.8701891715590344E-2"/>
                </c:manualLayout>
              </c:layout>
              <c:tx>
                <c:strRef>
                  <c:f>'Figure 5.1b'!$A$78</c:f>
                  <c:strCache>
                    <c:ptCount val="1"/>
                    <c:pt idx="0">
                      <c:v>Switzerland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{4E4AB81A-F286-4C27-BF17-0532233BA5E2}</c15:txfldGUID>
                      <c15:f>'Figure 5.1b'!$A$78</c15:f>
                      <c15:dlblFieldTableCache>
                        <c:ptCount val="1"/>
                        <c:pt idx="0">
                          <c:v>Switzerland</c:v>
                        </c:pt>
                      </c15:dlblFieldTableCache>
                    </c15:dlblFTEntry>
                  </c15:dlblFieldTable>
                  <c15:showDataLabelsRange val="0"/>
                </c:ext>
              </c:extLst>
            </c:dLbl>
            <c:dLbl>
              <c:idx val="30"/>
              <c:layout>
                <c:manualLayout>
                  <c:x val="-6.3480971128608926E-2"/>
                  <c:y val="2.9157999085731678E-3"/>
                </c:manualLayout>
              </c:layout>
              <c:tx>
                <c:strRef>
                  <c:f>'Figure 5.1b'!$A$79</c:f>
                  <c:strCache>
                    <c:ptCount val="1"/>
                    <c:pt idx="0">
                      <c:v>Turkey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{0BE01B8E-3CF9-4C91-9477-8C96215AD1B0}</c15:txfldGUID>
                      <c15:f>'Figure 5.1b'!$A$79</c15:f>
                      <c15:dlblFieldTableCache>
                        <c:ptCount val="1"/>
                        <c:pt idx="0">
                          <c:v>Turkey</c:v>
                        </c:pt>
                      </c15:dlblFieldTableCache>
                    </c15:dlblFTEntry>
                  </c15:dlblFieldTable>
                  <c15:showDataLabelsRange val="0"/>
                </c:ext>
              </c:extLst>
            </c:dLbl>
            <c:dLbl>
              <c:idx val="31"/>
              <c:layout>
                <c:manualLayout>
                  <c:x val="-1.5625E-2"/>
                  <c:y val="-1.8264840182648307E-2"/>
                </c:manualLayout>
              </c:layout>
              <c:tx>
                <c:strRef>
                  <c:f>'Figure 5.1b'!$A$80</c:f>
                  <c:strCache>
                    <c:ptCount val="1"/>
                    <c:pt idx="0">
                      <c:v>United Kingdom</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{3734F92B-DF18-490C-BCD3-8AE2332F527D}</c15:txfldGUID>
                      <c15:f>'Figure 5.1b'!$A$80</c15:f>
                      <c15:dlblFieldTableCache>
                        <c:ptCount val="1"/>
                        <c:pt idx="0">
                          <c:v>United Kingdom</c:v>
                        </c:pt>
                      </c15:dlblFieldTableCache>
                    </c15:dlblFTEntry>
                  </c15:dlblFieldTable>
                  <c15:showDataLabelsRange val="0"/>
                </c:ext>
              </c:extLst>
            </c:dLbl>
            <c:dLbl>
              <c:idx val="32"/>
              <c:layout>
                <c:manualLayout>
                  <c:x val="-0.44063836211930868"/>
                  <c:y val="-0.49203695874467951"/>
                </c:manualLayout>
              </c:layout>
              <c:tx>
                <c:strRef>
                  <c:f>'Figure 5.1b'!$A$81</c:f>
                  <c:strCache>
                    <c:ptCount val="1"/>
                    <c:pt idx="0">
                      <c:v>United States</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{6F02536D-1494-4669-BB6E-ABE94021FE47}</c15:txfldGUID>
                      <c15:f>'Figure 5.1b'!$A$81</c15:f>
                      <c15:dlblFieldTableCache>
                        <c:ptCount val="1"/>
                        <c:pt idx="0">
                          <c:v>United States</c:v>
                        </c:pt>
                      </c15:dlblFieldTableCache>
                    </c15:dlblFTEntry>
                  </c15:dlblFieldTable>
                  <c15:showDataLabelsRange val="0"/>
                </c:ext>
              </c:extLst>
            </c:dLbl>
            <c:dLbl>
              <c:idx val="33"/>
              <c:layout>
                <c:manualLayout>
                  <c:x val="-0.33132417860503627"/>
                  <c:y val="-0.33254503520966194"/>
                </c:manualLayout>
              </c:layout>
              <c:tx>
                <c:strRef>
                  <c:f>'Figure 5.1b'!$A$82</c:f>
                  <c:strCache>
                    <c:ptCount val="1"/>
                    <c:pt idx="0">
                      <c:v>Argentina</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{4B8C934A-3245-4BC2-9E00-0F8B4DB21764}</c15:txfldGUID>
                      <c15:f>'Figure 5.1b'!$A$82</c15:f>
                      <c15:dlblFieldTableCache>
                        <c:ptCount val="1"/>
                        <c:pt idx="0">
                          <c:v>Argentina</c:v>
                        </c:pt>
                      </c15:dlblFieldTableCache>
                    </c15:dlblFTEntry>
                  </c15:dlblFieldTable>
                  <c15:showDataLabelsRange val="0"/>
                </c:ext>
              </c:extLst>
            </c:dLbl>
            <c:dLbl>
              <c:idx val="34"/>
              <c:layout>
                <c:manualLayout>
                  <c:x val="-0.27394997421938871"/>
                  <c:y val="-0.29805050312214748"/>
                </c:manualLayout>
              </c:layout>
              <c:tx>
                <c:strRef>
                  <c:f>'Figure 5.1b'!$A$83</c:f>
                  <c:strCache>
                    <c:ptCount val="1"/>
                    <c:pt idx="0">
                      <c:v>Brazil</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{5FE35277-7301-4387-A02A-F9F85DD19576}</c15:txfldGUID>
                      <c15:f>'Figure 5.1b'!$A$83</c15:f>
                      <c15:dlblFieldTableCache>
                        <c:ptCount val="1"/>
                        <c:pt idx="0">
                          <c:v>Brazil</c:v>
                        </c:pt>
                      </c15:dlblFieldTableCache>
                    </c15:dlblFTEntry>
                  </c15:dlblFieldTable>
                  <c15:showDataLabelsRange val="0"/>
                </c:ext>
              </c:extLst>
            </c:dLbl>
            <c:dLbl>
              <c:idx val="35"/>
              <c:layout>
                <c:manualLayout>
                  <c:x val="-7.4700623359580054E-2"/>
                  <c:y val="-5.4860265754450967E-3"/>
                </c:manualLayout>
              </c:layout>
              <c:tx>
                <c:strRef>
                  <c:f>'Figure 5.1b'!$A$84</c:f>
                  <c:strCache>
                    <c:ptCount val="1"/>
                    <c:pt idx="0">
                      <c:v>Bulgaria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{D58156B6-1E34-4619-8933-CBAD5DECE898}</c15:txfldGUID>
                      <c15:f>'Figure 5.1b'!$A$84</c15:f>
                      <c15:dlblFieldTableCache>
                        <c:ptCount val="1"/>
                        <c:pt idx="0">
                          <c:v>Bulgaria</c:v>
                        </c:pt>
                      </c15:dlblFieldTableCache>
                    </c15:dlblFTEntry>
                  </c15:dlblFieldTable>
                  <c15:showDataLabelsRange val="0"/>
                </c:ext>
              </c:extLst>
            </c:dLbl>
            <c:dLbl>
              <c:idx val="36"/>
              <c:layout>
                <c:manualLayout>
                  <c:x val="-1.1723124453193351E-2"/>
                  <c:y val="-9.6810227488687201E-2"/>
                </c:manualLayout>
              </c:layout>
              <c:tx>
                <c:strRef>
                  <c:f>'Figure 5.1b'!$A$85</c:f>
                  <c:strCache>
                    <c:ptCount val="1"/>
                    <c:pt idx="0">
                      <c:v>Colombia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{54A853D7-92E1-4D74-AE4A-A59B974C358A}</c15:txfldGUID>
                      <c15:f>'Figure 5.1b'!$A$85</c15:f>
                      <c15:dlblFieldTableCache>
                        <c:ptCount val="1"/>
                        <c:pt idx="0">
                          <c:v>Colombia</c:v>
                        </c:pt>
                      </c15:dlblFieldTableCache>
                    </c15:dlblFTEntry>
                  </c15:dlblFieldTable>
                  <c15:showDataLabelsRange val="0"/>
                </c:ext>
              </c:extLst>
            </c:dLbl>
            <c:dLbl>
              <c:idx val="37"/>
              <c:layout>
                <c:manualLayout>
                  <c:x val="-0.26016814845833841"/>
                  <c:y val="-0.27471864345995312"/>
                </c:manualLayout>
              </c:layout>
              <c:tx>
                <c:strRef>
                  <c:f>'Figure 5.1b'!$A$86</c:f>
                  <c:strCache>
                    <c:ptCount val="1"/>
                    <c:pt idx="0">
                      <c:v>Costa Rica</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{01D64596-D894-4BAB-A7AD-53C35E0CE6ED}</c15:txfldGUID>
                      <c15:f>'Figure 5.1b'!$A$86</c15:f>
                      <c15:dlblFieldTableCache>
                        <c:ptCount val="1"/>
                        <c:pt idx="0">
                          <c:v>Costa Rica</c:v>
                        </c:pt>
                      </c15:dlblFieldTableCache>
                    </c15:dlblFTEntry>
                  </c15:dlblFieldTable>
                  <c15:showDataLabelsRange val="0"/>
                </c:ext>
              </c:extLst>
            </c:dLbl>
            <c:dLbl>
              <c:idx val="38"/>
              <c:layout>
                <c:manualLayout>
                  <c:x val="-0.47094351814660668"/>
                  <c:y val="-0.40409453857991173"/>
                </c:manualLayout>
              </c:layout>
              <c:tx>
                <c:strRef>
                  <c:f>'Figure 5.1b'!$A$87</c:f>
                  <c:strCache>
                    <c:ptCount val="1"/>
                    <c:pt idx="0">
                      <c:v>Croatia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{E6F516E2-B82E-4478-9E30-495D0921B865}</c15:txfldGUID>
                      <c15:f>'Figure 5.1b'!$A$87</c15:f>
                      <c15:dlblFieldTableCache>
                        <c:ptCount val="1"/>
                        <c:pt idx="0">
                          <c:v>Croatia</c:v>
                        </c:pt>
                      </c15:dlblFieldTableCache>
                    </c15:dlblFTEntry>
                  </c15:dlblFieldTable>
                  <c15:showDataLabelsRange val="0"/>
                </c:ext>
              </c:extLst>
            </c:dLbl>
            <c:dLbl>
              <c:idx val="39"/>
              <c:tx>
                <c:strRef>
                  <c:f>'Figure 5.1b'!$A$88</c:f>
                  <c:strCache>
                    <c:ptCount val="1"/>
                    <c:pt idx="0">
                      <c:v>Hong Kong-China</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{922A12A2-4881-43A5-91CE-6001D7A90FE6}</c15:txfldGUID>
                      <c15:f>'Figure 5.1b'!$A$88</c15:f>
                      <c15:dlblFieldTableCache>
                        <c:ptCount val="1"/>
                        <c:pt idx="0">
                          <c:v>Hong Kong-China</c:v>
                        </c:pt>
                      </c15:dlblFieldTableCache>
                    </c15:dlblFTEntry>
                  </c15:dlblFieldTable>
                  <c15:showDataLabelsRange val="0"/>
                </c:ext>
              </c:extLst>
            </c:dLbl>
            <c:dLbl>
              <c:idx val="40"/>
              <c:layout>
                <c:manualLayout>
                  <c:x val="1.2759733158355206E-3"/>
                  <c:y val="-7.85453873060388E-2"/>
                </c:manualLayout>
              </c:layout>
              <c:tx>
                <c:strRef>
                  <c:f>'Figure 5.1b'!$A$89</c:f>
                  <c:strCache>
                    <c:ptCount val="1"/>
                    <c:pt idx="0">
                      <c:v>Indonesia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{3A346717-B225-4B48-B776-577706FEAC74}</c15:txfldGUID>
                      <c15:f>'Figure 5.1b'!$A$89</c15:f>
                      <c15:dlblFieldTableCache>
                        <c:ptCount val="1"/>
                        <c:pt idx="0">
                          <c:v>Indonesia</c:v>
                        </c:pt>
                      </c15:dlblFieldTableCache>
                    </c15:dlblFTEntry>
                  </c15:dlblFieldTable>
                  <c15:showDataLabelsRange val="0"/>
                </c:ext>
              </c:extLst>
            </c:dLbl>
            <c:dLbl>
              <c:idx val="41"/>
              <c:layout>
                <c:manualLayout>
                  <c:x val="-0.52671619205656617"/>
                  <c:y val="-0.46729512815142127"/>
                </c:manualLayout>
              </c:layout>
              <c:tx>
                <c:strRef>
                  <c:f>'Figure 5.1b'!$A$90</c:f>
                  <c:strCache>
                    <c:ptCount val="1"/>
                    <c:pt idx="0">
                      <c:v>Jordan</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{EC8D6726-1935-471E-B77B-8DAA1C0983AB}</c15:txfldGUID>
                      <c15:f>'Figure 5.1b'!$A$90</c15:f>
                      <c15:dlblFieldTableCache>
                        <c:ptCount val="1"/>
                        <c:pt idx="0">
                          <c:v>Jordan</c:v>
                        </c:pt>
                      </c15:dlblFieldTableCache>
                    </c15:dlblFTEntry>
                  </c15:dlblFieldTable>
                  <c15:showDataLabelsRange val="0"/>
                </c:ext>
              </c:extLst>
            </c:dLbl>
            <c:dLbl>
              <c:idx val="42"/>
              <c:layout>
                <c:manualLayout>
                  <c:x val="-0.48578161305913775"/>
                  <c:y val="-0.43598399624059281"/>
                </c:manualLayout>
              </c:layout>
              <c:tx>
                <c:strRef>
                  <c:f>'Figure 5.1b'!$A$91</c:f>
                  <c:strCache>
                    <c:ptCount val="1"/>
                    <c:pt idx="0">
                      <c:v>Kazakhstan</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{9144E52B-1BA5-433D-91C4-E9C85C4DC26D}</c15:txfldGUID>
                      <c15:f>'Figure 5.1b'!$A$91</c15:f>
                      <c15:dlblFieldTableCache>
                        <c:ptCount val="1"/>
                        <c:pt idx="0">
                          <c:v>Kazakhstan</c:v>
                        </c:pt>
                      </c15:dlblFieldTableCache>
                    </c15:dlblFTEntry>
                  </c15:dlblFieldTable>
                  <c15:showDataLabelsRange val="0"/>
                </c:ext>
              </c:extLst>
            </c:dLbl>
            <c:dLbl>
              <c:idx val="43"/>
              <c:layout>
                <c:manualLayout>
                  <c:x val="-0.45362279309896242"/>
                  <c:y val="-0.44553226450954186"/>
                </c:manualLayout>
              </c:layout>
              <c:tx>
                <c:strRef>
                  <c:f>'Figure 5.1b'!$A$92</c:f>
                  <c:strCache>
                    <c:ptCount val="1"/>
                    <c:pt idx="0">
                      <c:v>Latvia</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{5D3386FF-65E8-4230-9BFF-D6F641C6BDC9}</c15:txfldGUID>
                      <c15:f>'Figure 5.1b'!$A$92</c15:f>
                      <c15:dlblFieldTableCache>
                        <c:ptCount val="1"/>
                        <c:pt idx="0">
                          <c:v>Latvia</c:v>
                        </c:pt>
                      </c15:dlblFieldTableCache>
                    </c15:dlblFTEntry>
                  </c15:dlblFieldTable>
                  <c15:showDataLabelsRange val="0"/>
                </c:ext>
              </c:extLst>
            </c:dLbl>
            <c:dLbl>
              <c:idx val="44"/>
              <c:layout>
                <c:manualLayout>
                  <c:x val="-3.760854111986002E-2"/>
                  <c:y val="-3.6797181174271026E-2"/>
                </c:manualLayout>
              </c:layout>
              <c:tx>
                <c:strRef>
                  <c:f>'Figure 5.1b'!$A$93</c:f>
                  <c:strCache>
                    <c:ptCount val="1"/>
                    <c:pt idx="0">
                      <c:v>Liechtenstein</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{782058FD-2D8E-4944-BD33-BDFD5B21E63C}</c15:txfldGUID>
                      <c15:f>'Figure 5.1b'!$A$93</c15:f>
                      <c15:dlblFieldTableCache>
                        <c:ptCount val="1"/>
                        <c:pt idx="0">
                          <c:v>Liechtenstein</c:v>
                        </c:pt>
                      </c15:dlblFieldTableCache>
                    </c15:dlblFTEntry>
                  </c15:dlblFieldTable>
                  <c15:showDataLabelsRange val="0"/>
                </c:ext>
              </c:extLst>
            </c:dLbl>
            <c:dLbl>
              <c:idx val="45"/>
              <c:layout>
                <c:manualLayout>
                  <c:x val="-6.9444444444444441E-3"/>
                  <c:y val="7.8277886497064575E-3"/>
                </c:manualLayout>
              </c:layout>
              <c:tx>
                <c:strRef>
                  <c:f>'Figure 5.1b'!$A$94</c:f>
                  <c:strCache>
                    <c:ptCount val="1"/>
                    <c:pt idx="0">
                      <c:v>Lithuania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{FB2363A5-CAD5-4753-811D-A1DC78C8C321}</c15:txfldGUID>
                      <c15:f>'Figure 5.1b'!$A$94</c15:f>
                      <c15:dlblFieldTableCache>
                        <c:ptCount val="1"/>
                        <c:pt idx="0">
                          <c:v>Lithuania</c:v>
                        </c:pt>
                      </c15:dlblFieldTableCache>
                    </c15:dlblFTEntry>
                  </c15:dlblFieldTable>
                  <c15:showDataLabelsRange val="0"/>
                </c:ext>
              </c:extLst>
            </c:dLbl>
            <c:dLbl>
              <c:idx val="46"/>
              <c:layout>
                <c:manualLayout>
                  <c:x val="-8.039930555555555E-2"/>
                  <c:y val="-2.8969392524564565E-2"/>
                </c:manualLayout>
              </c:layout>
              <c:tx>
                <c:strRef>
                  <c:f>'Figure 5.1b'!$A$95</c:f>
                  <c:strCache>
                    <c:ptCount val="1"/>
                    <c:pt idx="0">
                      <c:v>Macao-China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{6DB15FC9-4340-42DC-B781-C99F8885DBAF}</c15:txfldGUID>
                      <c15:f>'Figure 5.1b'!$A$95</c15:f>
                      <c15:dlblFieldTableCache>
                        <c:ptCount val="1"/>
                        <c:pt idx="0">
                          <c:v>Macao-China</c:v>
                        </c:pt>
                      </c15:dlblFieldTableCache>
                    </c15:dlblFTEntry>
                  </c15:dlblFieldTable>
                  <c15:showDataLabelsRange val="0"/>
                </c:ext>
              </c:extLst>
            </c:dLbl>
            <c:dLbl>
              <c:idx val="47"/>
              <c:layout>
                <c:manualLayout>
                  <c:x val="-4.943145778652662E-2"/>
                  <c:y val="-2.1141603874858108E-2"/>
                </c:manualLayout>
              </c:layout>
              <c:tx>
                <c:strRef>
                  <c:f>'Figure 5.1b'!$A$96</c:f>
                  <c:strCache>
                    <c:ptCount val="1"/>
                    <c:pt idx="0">
                      <c:v>Malaysia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{C5C10CA8-09AF-4F64-91F7-ECB47FA66C01}</c15:txfldGUID>
                      <c15:f>'Figure 5.1b'!$A$96</c15:f>
                      <c15:dlblFieldTableCache>
                        <c:ptCount val="1"/>
                        <c:pt idx="0">
                          <c:v>Malaysia</c:v>
                        </c:pt>
                      </c15:dlblFieldTableCache>
                    </c15:dlblFTEntry>
                  </c15:dlblFieldTable>
                  <c15:showDataLabelsRange val="0"/>
                </c:ext>
              </c:extLst>
            </c:dLbl>
            <c:dLbl>
              <c:idx val="48"/>
              <c:layout>
                <c:manualLayout>
                  <c:x val="-1.9097222222222224E-2"/>
                  <c:y val="-2.6092628832354858E-2"/>
                </c:manualLayout>
              </c:layout>
              <c:tx>
                <c:strRef>
                  <c:f>'Figure 5.1b'!$A$97</c:f>
                  <c:strCache>
                    <c:ptCount val="1"/>
                    <c:pt idx="0">
                      <c:v>Montenegro</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{35D3EB0D-5CFE-4CA4-978A-22BE0DE6C593}</c15:txfldGUID>
                      <c15:f>'Figure 5.1b'!$A$97</c15:f>
                      <c15:dlblFieldTableCache>
                        <c:ptCount val="1"/>
                        <c:pt idx="0">
                          <c:v>Montenegro</c:v>
                        </c:pt>
                      </c15:dlblFieldTableCache>
                    </c15:dlblFTEntry>
                  </c15:dlblFieldTable>
                  <c15:showDataLabelsRange val="0"/>
                </c:ext>
              </c:extLst>
            </c:dLbl>
            <c:dLbl>
              <c:idx val="49"/>
              <c:tx>
                <c:strRef>
                  <c:f>'Figure 5.1b'!$A$98</c:f>
                  <c:strCache>
                    <c:ptCount val="1"/>
                    <c:pt idx="0">
                      <c:v>Peru</c:v>
                    </c:pt>
                  </c:strCache>
                </c:strRef>
              </c:tx>
              <c:dLblPos val="l"/>
              <c:showLegendKey val="0"/>
              <c:showVal val="0"/>
              <c:showCatName val="0"/>
              <c:showSerName val="0"/>
              <c:showPercent val="0"/>
              <c:showBubbleSize val="0"/>
              <c:extLst>
                <c:ext xmlns:c15="http://schemas.microsoft.com/office/drawing/2012/chart" uri="{CE6537A1-D6FC-4f65-9D91-7224C49458BB}">
                  <c15:layout/>
                  <c15:dlblFieldTable>
                    <c15:dlblFTEntry>
                      <c15:txfldGUID>{9DA0975B-5D6C-4CB5-B8D7-4B4A81B4E488}</c15:txfldGUID>
                      <c15:f>'Figure 5.1b'!$A$98</c15:f>
                      <c15:dlblFieldTableCache>
                        <c:ptCount val="1"/>
                        <c:pt idx="0">
                          <c:v>Peru</c:v>
                        </c:pt>
                      </c15:dlblFieldTableCache>
                    </c15:dlblFTEntry>
                  </c15:dlblFieldTable>
                  <c15:showDataLabelsRange val="0"/>
                </c:ext>
              </c:extLst>
            </c:dLbl>
            <c:dLbl>
              <c:idx val="50"/>
              <c:layout>
                <c:manualLayout>
                  <c:x val="-0.4653142765713591"/>
                  <c:y val="-0.39136287013427667"/>
                </c:manualLayout>
              </c:layout>
              <c:tx>
                <c:strRef>
                  <c:f>'Figure 5.1b'!$A$99</c:f>
                  <c:strCache>
                    <c:ptCount val="1"/>
                    <c:pt idx="0">
                      <c:v>Qatar</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{34C791D2-1BB3-4F38-88C8-C73F9D008D0A}</c15:txfldGUID>
                      <c15:f>'Figure 5.1b'!$A$99</c15:f>
                      <c15:dlblFieldTableCache>
                        <c:ptCount val="1"/>
                        <c:pt idx="0">
                          <c:v>Qatar</c:v>
                        </c:pt>
                      </c15:dlblFieldTableCache>
                    </c15:dlblFTEntry>
                  </c15:dlblFieldTable>
                  <c15:showDataLabelsRange val="0"/>
                </c:ext>
              </c:extLst>
            </c:dLbl>
            <c:dLbl>
              <c:idx val="51"/>
              <c:layout>
                <c:manualLayout>
                  <c:x val="-8.6805555555555559E-3"/>
                  <c:y val="-1.0437051532941848E-2"/>
                </c:manualLayout>
              </c:layout>
              <c:tx>
                <c:strRef>
                  <c:f>'Figure 5.1b'!$A$100</c:f>
                  <c:strCache>
                    <c:ptCount val="1"/>
                    <c:pt idx="0">
                      <c:v>Romania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{4810DD95-AFC0-4C5E-8E64-D623F37B94EB}</c15:txfldGUID>
                      <c15:f>'Figure 5.1b'!$A$100</c15:f>
                      <c15:dlblFieldTableCache>
                        <c:ptCount val="1"/>
                        <c:pt idx="0">
                          <c:v>Romania</c:v>
                        </c:pt>
                      </c15:dlblFieldTableCache>
                    </c15:dlblFTEntry>
                  </c15:dlblFieldTable>
                  <c15:showDataLabelsRange val="0"/>
                </c:ext>
              </c:extLst>
            </c:dLbl>
            <c:dLbl>
              <c:idx val="52"/>
              <c:layout>
                <c:manualLayout>
                  <c:x val="-0.45782721672900539"/>
                  <c:y val="-0.42174226573845996"/>
                </c:manualLayout>
              </c:layout>
              <c:tx>
                <c:strRef>
                  <c:f>'Figure 5.1b'!$A$101</c:f>
                  <c:strCache>
                    <c:ptCount val="1"/>
                    <c:pt idx="0">
                      <c:v>Russian Federation</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{6F918BFE-1487-488C-ABD5-5A3BF2969C87}</c15:txfldGUID>
                      <c15:f>'Figure 5.1b'!$A$101</c15:f>
                      <c15:dlblFieldTableCache>
                        <c:ptCount val="1"/>
                        <c:pt idx="0">
                          <c:v>Russian Federation</c:v>
                        </c:pt>
                      </c15:dlblFieldTableCache>
                    </c15:dlblFTEntry>
                  </c15:dlblFieldTable>
                  <c15:showDataLabelsRange val="0"/>
                </c:ext>
              </c:extLst>
            </c:dLbl>
            <c:dLbl>
              <c:idx val="53"/>
              <c:layout>
                <c:manualLayout>
                  <c:x val="-5.208333333333333E-3"/>
                  <c:y val="-5.2185257664709717E-3"/>
                </c:manualLayout>
              </c:layout>
              <c:tx>
                <c:strRef>
                  <c:f>'Figure 5.1b'!$A$102</c:f>
                  <c:strCache>
                    <c:ptCount val="1"/>
                    <c:pt idx="0">
                      <c:v>Serbia</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{409CA9FF-B0AE-4F1C-BE66-07C4EA4DFB1B}</c15:txfldGUID>
                      <c15:f>'Figure 5.1b'!$A$102</c15:f>
                      <c15:dlblFieldTableCache>
                        <c:ptCount val="1"/>
                        <c:pt idx="0">
                          <c:v>Serbia</c:v>
                        </c:pt>
                      </c15:dlblFieldTableCache>
                    </c15:dlblFTEntry>
                  </c15:dlblFieldTable>
                  <c15:showDataLabelsRange val="0"/>
                </c:ext>
              </c:extLst>
            </c:dLbl>
            <c:dLbl>
              <c:idx val="54"/>
              <c:tx>
                <c:strRef>
                  <c:f>'Figure 5.1b'!$A$103</c:f>
                  <c:strCache>
                    <c:ptCount val="1"/>
                    <c:pt idx="0">
                      <c:v>Shanghai-China</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{74B2BC5F-7991-41C4-A075-59CA90A54E85}</c15:txfldGUID>
                      <c15:f>'Figure 5.1b'!$A$103</c15:f>
                      <c15:dlblFieldTableCache>
                        <c:ptCount val="1"/>
                        <c:pt idx="0">
                          <c:v>Shanghai-China</c:v>
                        </c:pt>
                      </c15:dlblFieldTableCache>
                    </c15:dlblFTEntry>
                  </c15:dlblFieldTable>
                  <c15:showDataLabelsRange val="0"/>
                </c:ext>
              </c:extLst>
            </c:dLbl>
            <c:dLbl>
              <c:idx val="55"/>
              <c:tx>
                <c:strRef>
                  <c:f>'Figure 5.1b'!$A$104</c:f>
                  <c:strCache>
                    <c:ptCount val="1"/>
                    <c:pt idx="0">
                      <c:v>Singapore</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{99D92719-528E-4D17-B25A-4A1EA0642C2E}</c15:txfldGUID>
                      <c15:f>'Figure 5.1b'!$A$104</c15:f>
                      <c15:dlblFieldTableCache>
                        <c:ptCount val="1"/>
                        <c:pt idx="0">
                          <c:v>Singapore</c:v>
                        </c:pt>
                      </c15:dlblFieldTableCache>
                    </c15:dlblFTEntry>
                  </c15:dlblFieldTable>
                  <c15:showDataLabelsRange val="0"/>
                </c:ext>
              </c:extLst>
            </c:dLbl>
            <c:dLbl>
              <c:idx val="56"/>
              <c:tx>
                <c:strRef>
                  <c:f>'Figure 5.1b'!$A$105</c:f>
                  <c:strCache>
                    <c:ptCount val="1"/>
                    <c:pt idx="0">
                      <c:v>Chinese Taipei</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{1F9BEED3-CDB8-41FA-8DBB-4F6EB0F1DCCC}</c15:txfldGUID>
                      <c15:f>'Figure 5.1b'!$A$105</c15:f>
                      <c15:dlblFieldTableCache>
                        <c:ptCount val="1"/>
                        <c:pt idx="0">
                          <c:v>Chinese Taipei</c:v>
                        </c:pt>
                      </c15:dlblFieldTableCache>
                    </c15:dlblFTEntry>
                  </c15:dlblFieldTable>
                  <c15:showDataLabelsRange val="0"/>
                </c:ext>
              </c:extLst>
            </c:dLbl>
            <c:dLbl>
              <c:idx val="57"/>
              <c:layout>
                <c:manualLayout>
                  <c:x val="-4.4136318897637798E-2"/>
                  <c:y val="-4.6660194872901163E-2"/>
                </c:manualLayout>
              </c:layout>
              <c:tx>
                <c:strRef>
                  <c:f>'Figure 5.1b'!$A$106</c:f>
                  <c:strCache>
                    <c:ptCount val="1"/>
                    <c:pt idx="0">
                      <c:v>Thailand</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{805FE659-7E4D-46C3-B9DE-DD4D5B96F270}</c15:txfldGUID>
                      <c15:f>'Figure 5.1b'!$A$106</c15:f>
                      <c15:dlblFieldTableCache>
                        <c:ptCount val="1"/>
                        <c:pt idx="0">
                          <c:v>Thailand</c:v>
                        </c:pt>
                      </c15:dlblFieldTableCache>
                    </c15:dlblFTEntry>
                  </c15:dlblFieldTable>
                  <c15:showDataLabelsRange val="0"/>
                </c:ext>
              </c:extLst>
            </c:dLbl>
            <c:dLbl>
              <c:idx val="58"/>
              <c:layout>
                <c:manualLayout>
                  <c:x val="-0.34196057987858897"/>
                  <c:y val="-0.35326370494836612"/>
                </c:manualLayout>
              </c:layout>
              <c:tx>
                <c:strRef>
                  <c:f>'Figure 5.1b'!$A$107</c:f>
                  <c:strCache>
                    <c:ptCount val="1"/>
                    <c:pt idx="0">
                      <c:v>Tunisia</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{67F443E3-B075-478E-89F1-9DDE92513C28}</c15:txfldGUID>
                      <c15:f>'Figure 5.1b'!$A$107</c15:f>
                      <c15:dlblFieldTableCache>
                        <c:ptCount val="1"/>
                        <c:pt idx="0">
                          <c:v>Tunisia</c:v>
                        </c:pt>
                      </c15:dlblFieldTableCache>
                    </c15:dlblFTEntry>
                  </c15:dlblFieldTable>
                  <c15:showDataLabelsRange val="0"/>
                </c:ext>
              </c:extLst>
            </c:dLbl>
            <c:dLbl>
              <c:idx val="59"/>
              <c:layout>
                <c:manualLayout>
                  <c:x val="-0.44176952798217101"/>
                  <c:y val="-0.34455133283506761"/>
                </c:manualLayout>
              </c:layout>
              <c:tx>
                <c:strRef>
                  <c:f>'Figure 5.1b'!$A$108</c:f>
                  <c:strCache>
                    <c:ptCount val="1"/>
                    <c:pt idx="0">
                      <c:v>United Arab Emirates</c:v>
                    </c:pt>
                  </c:strCache>
                </c:strRef>
              </c:tx>
              <c:spPr>
                <a:solidFill>
                  <a:sysClr val="window" lastClr="FFFFFF"/>
                </a:solidFill>
              </c:spPr>
              <c:txPr>
                <a:bodyPr/>
                <a:lstStyle/>
                <a:p>
                  <a:pPr>
                    <a:defRPr sz="900">
                      <a:solidFill>
                        <a:schemeClr val="bg2">
                          <a:lumMod val="10000"/>
                        </a:schemeClr>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{361C2E94-3347-4446-A581-4AD42C12F1B1}</c15:txfldGUID>
                      <c15:f>'Figure 5.1b'!$A$108</c15:f>
                      <c15:dlblFieldTableCache>
                        <c:ptCount val="1"/>
                        <c:pt idx="0">
                          <c:v>United Arab Emirates</c:v>
                        </c:pt>
                      </c15:dlblFieldTableCache>
                    </c15:dlblFTEntry>
                  </c15:dlblFieldTable>
                  <c15:showDataLabelsRange val="0"/>
                </c:ext>
              </c:extLst>
            </c:dLbl>
            <c:dLbl>
              <c:idx val="60"/>
              <c:layout>
                <c:manualLayout>
                  <c:x val="-6.7708333333333329E-2"/>
                  <c:y val="-1.8264840182648401E-2"/>
                </c:manualLayout>
              </c:layout>
              <c:tx>
                <c:strRef>
                  <c:f>'Figure 5.1b'!$A$109</c:f>
                  <c:strCache>
                    <c:ptCount val="1"/>
                    <c:pt idx="0">
                      <c:v>Uruguay</c:v>
                    </c:pt>
                  </c:strCache>
                </c:strRef>
              </c:tx>
              <c:dLblPos val="r"/>
              <c:showLegendKey val="0"/>
              <c:showVal val="0"/>
              <c:showCatName val="0"/>
              <c:showSerName val="0"/>
              <c:showPercent val="0"/>
              <c:showBubbleSize val="0"/>
              <c:extLst>
                <c:ext xmlns:c15="http://schemas.microsoft.com/office/drawing/2012/chart" uri="{CE6537A1-D6FC-4f65-9D91-7224C49458BB}">
                  <c15:layout/>
                  <c15:dlblFieldTable>
                    <c15:dlblFTEntry>
                      <c15:txfldGUID>{11B6A143-A0AE-4FAD-BEB5-CA987D96B8FC}</c15:txfldGUID>
                      <c15:f>'Figure 5.1b'!$A$109</c15:f>
                      <c15:dlblFieldTableCache>
                        <c:ptCount val="1"/>
                        <c:pt idx="0">
                          <c:v>Uruguay</c:v>
                        </c:pt>
                      </c15:dlblFieldTableCache>
                    </c15:dlblFTEntry>
                  </c15:dlblFieldTable>
                  <c15:showDataLabelsRange val="0"/>
                </c:ext>
              </c:extLst>
            </c:dLbl>
            <c:dLbl>
              <c:idx val="61"/>
              <c:tx>
                <c:strRef>
                  <c:f>'Figure 5.1b'!$A$110</c:f>
                  <c:strCache>
                    <c:ptCount val="1"/>
                    <c:pt idx="0">
                      <c:v>Viet Nam</c:v>
                    </c:pt>
                  </c:strCache>
                </c:strRef>
              </c:tx>
              <c:dLblPos val="t"/>
              <c:showLegendKey val="0"/>
              <c:showVal val="0"/>
              <c:showCatName val="0"/>
              <c:showSerName val="0"/>
              <c:showPercent val="0"/>
              <c:showBubbleSize val="0"/>
              <c:extLst>
                <c:ext xmlns:c15="http://schemas.microsoft.com/office/drawing/2012/chart" uri="{CE6537A1-D6FC-4f65-9D91-7224C49458BB}">
                  <c15:layout/>
                  <c15:dlblFieldTable>
                    <c15:dlblFTEntry>
                      <c15:txfldGUID>{09FBF838-3B94-44E0-8010-FEC613CE2196}</c15:txfldGUID>
                      <c15:f>'Figure 5.1b'!$A$110</c15:f>
                      <c15:dlblFieldTableCache>
                        <c:ptCount val="1"/>
                        <c:pt idx="0">
                          <c:v>Viet Nam</c:v>
                        </c:pt>
                      </c15:dlblFieldTableCache>
                    </c15:dlblFTEntry>
                  </c15:dlblFieldTable>
                  <c15:showDataLabelsRange val="0"/>
                </c:ext>
              </c:extLst>
            </c:dLbl>
            <c:spPr>
              <a:noFill/>
              <a:ln>
                <a:noFill/>
              </a:ln>
              <a:effectLst/>
            </c:spPr>
            <c:txPr>
              <a:bodyPr/>
              <a:lstStyle/>
              <a:p>
                <a:pPr>
                  <a:defRPr sz="900">
                    <a:solidFill>
                      <a:schemeClr val="bg2">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spPr>
            <c:trendlineType val="linear"/>
            <c:dispRSqr val="1"/>
            <c:dispEq val="0"/>
            <c:trendlineLbl>
              <c:layout>
                <c:manualLayout>
                  <c:x val="0.1035884186351706"/>
                  <c:y val="-7.799292211761201E-2"/>
                </c:manualLayout>
              </c:layout>
              <c:numFmt formatCode="#,##0.00" sourceLinked="0"/>
              <c:txPr>
                <a:bodyPr/>
                <a:lstStyle/>
                <a:p>
                  <a:pPr>
                    <a:defRPr b="1">
                      <a:solidFill>
                        <a:schemeClr val="bg2">
                          <a:lumMod val="10000"/>
                        </a:schemeClr>
                      </a:solidFill>
                    </a:defRPr>
                  </a:pPr>
                  <a:endParaRPr lang="en-US"/>
                </a:p>
              </c:txPr>
            </c:trendlineLbl>
          </c:trendline>
          <c:xVal>
            <c:numRef>
              <c:f>'Figure 5.1b'!$B$49:$B$110</c:f>
              <c:numCache>
                <c:formatCode>0.0</c:formatCode>
                <c:ptCount val="62"/>
                <c:pt idx="0">
                  <c:v>76.526233259811306</c:v>
                </c:pt>
                <c:pt idx="1">
                  <c:v>71.249389025421422</c:v>
                </c:pt>
                <c:pt idx="2">
                  <c:v>72.361029228218669</c:v>
                </c:pt>
                <c:pt idx="3">
                  <c:v>82.77532254572553</c:v>
                </c:pt>
                <c:pt idx="4">
                  <c:v>47.24608863165237</c:v>
                </c:pt>
                <c:pt idx="5">
                  <c:v>76.35728407344277</c:v>
                </c:pt>
                <c:pt idx="6">
                  <c:v>82.321898959712414</c:v>
                </c:pt>
                <c:pt idx="7">
                  <c:v>81.471042093406695</c:v>
                </c:pt>
                <c:pt idx="8">
                  <c:v>91.133490403051951</c:v>
                </c:pt>
                <c:pt idx="9">
                  <c:v>73.590424307814402</c:v>
                </c:pt>
                <c:pt idx="10">
                  <c:v>73.489332645773644</c:v>
                </c:pt>
                <c:pt idx="11">
                  <c:v>62.562262596075676</c:v>
                </c:pt>
                <c:pt idx="12">
                  <c:v>86.360815634888354</c:v>
                </c:pt>
                <c:pt idx="13">
                  <c:v>79.690768433982512</c:v>
                </c:pt>
                <c:pt idx="14">
                  <c:v>74.564517695331773</c:v>
                </c:pt>
                <c:pt idx="15">
                  <c:v>75.851059225026802</c:v>
                </c:pt>
                <c:pt idx="16">
                  <c:v>77.800951265576899</c:v>
                </c:pt>
                <c:pt idx="17">
                  <c:v>78.318246819371822</c:v>
                </c:pt>
                <c:pt idx="18">
                  <c:v>73.580664297627749</c:v>
                </c:pt>
                <c:pt idx="19">
                  <c:v>56.533807697294193</c:v>
                </c:pt>
                <c:pt idx="20">
                  <c:v>81.831374731539071</c:v>
                </c:pt>
                <c:pt idx="21">
                  <c:v>77.535207203724056</c:v>
                </c:pt>
                <c:pt idx="22">
                  <c:v>90.957298045419705</c:v>
                </c:pt>
                <c:pt idx="23">
                  <c:v>76.424386098636091</c:v>
                </c:pt>
                <c:pt idx="24">
                  <c:v>68.560457576545048</c:v>
                </c:pt>
                <c:pt idx="25">
                  <c:v>64.352225185887235</c:v>
                </c:pt>
                <c:pt idx="26">
                  <c:v>74.631510712846392</c:v>
                </c:pt>
                <c:pt idx="27">
                  <c:v>75.214214858812795</c:v>
                </c:pt>
                <c:pt idx="28">
                  <c:v>86.886129520922196</c:v>
                </c:pt>
                <c:pt idx="29">
                  <c:v>82.749265881809535</c:v>
                </c:pt>
                <c:pt idx="30">
                  <c:v>72.32014377437163</c:v>
                </c:pt>
                <c:pt idx="31">
                  <c:v>79.390820908600261</c:v>
                </c:pt>
                <c:pt idx="32">
                  <c:v>73.815588445826606</c:v>
                </c:pt>
                <c:pt idx="33">
                  <c:v>66.545201843690364</c:v>
                </c:pt>
                <c:pt idx="34">
                  <c:v>62.774860093607401</c:v>
                </c:pt>
                <c:pt idx="35">
                  <c:v>59.593371273703134</c:v>
                </c:pt>
                <c:pt idx="36">
                  <c:v>63.194963252954025</c:v>
                </c:pt>
                <c:pt idx="37">
                  <c:v>61.798154732306621</c:v>
                </c:pt>
                <c:pt idx="38">
                  <c:v>75.895723096403714</c:v>
                </c:pt>
                <c:pt idx="39">
                  <c:v>67.711259602863109</c:v>
                </c:pt>
                <c:pt idx="40">
                  <c:v>63.123801929141067</c:v>
                </c:pt>
                <c:pt idx="41">
                  <c:v>79.557682001977668</c:v>
                </c:pt>
                <c:pt idx="42">
                  <c:v>76.831123640835358</c:v>
                </c:pt>
                <c:pt idx="43">
                  <c:v>74.670515248992345</c:v>
                </c:pt>
                <c:pt idx="44">
                  <c:v>85.520750575678321</c:v>
                </c:pt>
                <c:pt idx="45">
                  <c:v>78.712518589307408</c:v>
                </c:pt>
                <c:pt idx="46">
                  <c:v>73.726731079550319</c:v>
                </c:pt>
                <c:pt idx="47">
                  <c:v>71.536111211902494</c:v>
                </c:pt>
                <c:pt idx="48">
                  <c:v>80.626415319119687</c:v>
                </c:pt>
                <c:pt idx="49">
                  <c:v>54.212599417456609</c:v>
                </c:pt>
                <c:pt idx="50">
                  <c:v>75.464186837096221</c:v>
                </c:pt>
                <c:pt idx="51">
                  <c:v>64.388123171105121</c:v>
                </c:pt>
                <c:pt idx="52">
                  <c:v>74.981182493991014</c:v>
                </c:pt>
                <c:pt idx="53">
                  <c:v>77.978865225840536</c:v>
                </c:pt>
                <c:pt idx="54">
                  <c:v>66.776297986788251</c:v>
                </c:pt>
                <c:pt idx="55">
                  <c:v>76.436035993073219</c:v>
                </c:pt>
                <c:pt idx="56">
                  <c:v>76.66273963007923</c:v>
                </c:pt>
                <c:pt idx="57">
                  <c:v>61.601439516273594</c:v>
                </c:pt>
                <c:pt idx="58">
                  <c:v>67.232713007720179</c:v>
                </c:pt>
                <c:pt idx="59">
                  <c:v>73.895952593938745</c:v>
                </c:pt>
                <c:pt idx="60">
                  <c:v>60.190519231407166</c:v>
                </c:pt>
                <c:pt idx="61">
                  <c:v>58.329422986446822</c:v>
                </c:pt>
              </c:numCache>
            </c:numRef>
          </c:xVal>
          <c:yVal>
            <c:numRef>
              <c:f>'Figure 5.1b'!$C$49:$C$110</c:f>
              <c:numCache>
                <c:formatCode>0.0</c:formatCode>
                <c:ptCount val="62"/>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17.45552428603315</c:v>
                </c:pt>
                <c:pt idx="10">
                  <c:v>3.902226982366225</c:v>
                </c:pt>
                <c:pt idx="11">
                  <c:v>9.2641767217079369</c:v>
                </c:pt>
                <c:pt idx="12">
                  <c:v>11.151811584520612</c:v>
                </c:pt>
                <c:pt idx="13">
                  <c:v>10.653084152301766</c:v>
                </c:pt>
                <c:pt idx="14">
                  <c:v>9.3671156737423935</c:v>
                </c:pt>
                <c:pt idx="15">
                  <c:v>9.9231588417953152</c:v>
                </c:pt>
                <c:pt idx="16">
                  <c:v>23.670609808348239</c:v>
                </c:pt>
                <c:pt idx="17">
                  <c:v>30.901403622263235</c:v>
                </c:pt>
                <c:pt idx="18">
                  <c:v>11.230688079056046</c:v>
                </c:pt>
                <c:pt idx="19">
                  <c:v>0.62755480917046047</c:v>
                </c:pt>
                <c:pt idx="20">
                  <c:v>19.250787755675525</c:v>
                </c:pt>
                <c:pt idx="21">
                  <c:v>15.000811266909171</c:v>
                </c:pt>
                <c:pt idx="22">
                  <c:v>9.3994873509870374</c:v>
                </c:pt>
                <c:pt idx="23">
                  <c:v>16.735596198914259</c:v>
                </c:pt>
                <c:pt idx="24">
                  <c:v>10.633824015842197</c:v>
                </c:pt>
                <c:pt idx="25">
                  <c:v>10.966643456468759</c:v>
                </c:pt>
                <c:pt idx="26">
                  <c:v>13.713468433685927</c:v>
                </c:pt>
                <c:pt idx="27">
                  <c:v>8.000538090006506</c:v>
                </c:pt>
                <c:pt idx="28">
                  <c:v>8.0109189523740554</c:v>
                </c:pt>
                <c:pt idx="29">
                  <c:v>21.368188865668927</c:v>
                </c:pt>
                <c:pt idx="30">
                  <c:v>5.8696840768856937</c:v>
                </c:pt>
                <c:pt idx="31">
                  <c:v>11.831160735732983</c:v>
                </c:pt>
                <c:pt idx="32">
                  <c:v>8.7717019602125994</c:v>
                </c:pt>
                <c:pt idx="33">
                  <c:v>0.27288383011552181</c:v>
                </c:pt>
                <c:pt idx="34">
                  <c:v>0.75311358263583217</c:v>
                </c:pt>
                <c:pt idx="35">
                  <c:v>4.0620941631135556</c:v>
                </c:pt>
                <c:pt idx="36">
                  <c:v>0.30150238865991891</c:v>
                </c:pt>
                <c:pt idx="37">
                  <c:v>0.56414863407168925</c:v>
                </c:pt>
                <c:pt idx="38">
                  <c:v>6.9843015364066607</c:v>
                </c:pt>
                <c:pt idx="39">
                  <c:v>33.705707964845232</c:v>
                </c:pt>
                <c:pt idx="40">
                  <c:v>0.27568117803170994</c:v>
                </c:pt>
                <c:pt idx="41">
                  <c:v>0.56258148730546753</c:v>
                </c:pt>
                <c:pt idx="42">
                  <c:v>0.9355868234994803</c:v>
                </c:pt>
                <c:pt idx="43">
                  <c:v>7.9874130713138314</c:v>
                </c:pt>
                <c:pt idx="44">
                  <c:v>24.844186454598901</c:v>
                </c:pt>
                <c:pt idx="45">
                  <c:v>8.0610968373240368</c:v>
                </c:pt>
                <c:pt idx="46">
                  <c:v>24.337251323583835</c:v>
                </c:pt>
                <c:pt idx="47">
                  <c:v>1.343437815887802</c:v>
                </c:pt>
                <c:pt idx="48">
                  <c:v>1.0417474969248317</c:v>
                </c:pt>
                <c:pt idx="49">
                  <c:v>0.57273846728770661</c:v>
                </c:pt>
                <c:pt idx="50">
                  <c:v>2.0197824947331671</c:v>
                </c:pt>
                <c:pt idx="51">
                  <c:v>3.1775056313675489</c:v>
                </c:pt>
                <c:pt idx="52">
                  <c:v>7.7902129629169963</c:v>
                </c:pt>
                <c:pt idx="53">
                  <c:v>4.5709012260503297</c:v>
                </c:pt>
                <c:pt idx="54">
                  <c:v>55.42335095235785</c:v>
                </c:pt>
                <c:pt idx="55">
                  <c:v>40.039308832137579</c:v>
                </c:pt>
                <c:pt idx="56">
                  <c:v>37.200503859965366</c:v>
                </c:pt>
                <c:pt idx="57">
                  <c:v>2.5684916936523838</c:v>
                </c:pt>
                <c:pt idx="58">
                  <c:v>0.78788945216779271</c:v>
                </c:pt>
                <c:pt idx="59">
                  <c:v>3.4750908821067963</c:v>
                </c:pt>
                <c:pt idx="60">
                  <c:v>1.3723744722757032</c:v>
                </c:pt>
                <c:pt idx="61">
                  <c:v>13.260477369397119</c:v>
                </c:pt>
              </c:numCache>
            </c:numRef>
          </c:yVal>
          <c:smooth val="0"/>
        </c:ser>
        <c:dLbls>
          <c:showLegendKey val="0"/>
          <c:showVal val="0"/>
          <c:showCatName val="0"/>
          <c:showSerName val="0"/>
          <c:showPercent val="0"/>
          <c:showBubbleSize val="0"/>
        </c:dLbls>
        <c:axId val="98979840"/>
        <c:axId val="98981376"/>
      </c:scatterChart>
      <c:valAx>
        <c:axId val="98979840"/>
        <c:scaling>
          <c:orientation val="minMax"/>
          <c:min val="40"/>
        </c:scaling>
        <c:delete val="0"/>
        <c:axPos val="b"/>
        <c:numFmt formatCode="0" sourceLinked="0"/>
        <c:majorTickMark val="none"/>
        <c:minorTickMark val="none"/>
        <c:tickLblPos val="nextTo"/>
        <c:txPr>
          <a:bodyPr rot="0" vert="horz"/>
          <a:lstStyle/>
          <a:p>
            <a:pPr algn="ctr">
              <a:defRPr lang="en-GB" sz="1200" b="0" i="0" u="none" strike="noStrike" kern="1200" baseline="0">
                <a:solidFill>
                  <a:schemeClr val="bg2">
                    <a:lumMod val="10000"/>
                  </a:schemeClr>
                </a:solidFill>
                <a:latin typeface="+mn-lt"/>
                <a:ea typeface="Calibri"/>
                <a:cs typeface="Calibri"/>
              </a:defRPr>
            </a:pPr>
            <a:endParaRPr lang="en-US"/>
          </a:p>
        </c:txPr>
        <c:crossAx val="98981376"/>
        <c:crosses val="autoZero"/>
        <c:crossBetween val="midCat"/>
      </c:valAx>
      <c:valAx>
        <c:axId val="98981376"/>
        <c:scaling>
          <c:orientation val="minMax"/>
          <c:max val="60"/>
          <c:min val="0"/>
        </c:scaling>
        <c:delete val="0"/>
        <c:axPos val="l"/>
        <c:majorGridlines>
          <c:spPr>
            <a:ln>
              <a:solidFill>
                <a:schemeClr val="bg1">
                  <a:lumMod val="75000"/>
                </a:schemeClr>
              </a:solidFill>
            </a:ln>
          </c:spPr>
        </c:majorGridlines>
        <c:numFmt formatCode="0" sourceLinked="0"/>
        <c:majorTickMark val="none"/>
        <c:minorTickMark val="none"/>
        <c:tickLblPos val="nextTo"/>
        <c:txPr>
          <a:bodyPr/>
          <a:lstStyle/>
          <a:p>
            <a:pPr>
              <a:defRPr sz="1200">
                <a:solidFill>
                  <a:schemeClr val="bg2">
                    <a:lumMod val="10000"/>
                  </a:schemeClr>
                </a:solidFill>
              </a:defRPr>
            </a:pPr>
            <a:endParaRPr lang="en-US"/>
          </a:p>
        </c:txPr>
        <c:crossAx val="98979840"/>
        <c:crosses val="autoZero"/>
        <c:crossBetween val="midCat"/>
      </c:valAx>
      <c:spPr>
        <a:ln>
          <a:solidFill>
            <a:schemeClr val="bg1">
              <a:lumMod val="65000"/>
            </a:schemeClr>
          </a:solidFill>
        </a:ln>
      </c:spPr>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694524299871182E-2"/>
          <c:y val="2.7149761137651371E-2"/>
          <c:w val="0.87040133740879111"/>
          <c:h val="0.86674432007554714"/>
        </c:manualLayout>
      </c:layout>
      <c:barChart>
        <c:barDir val="col"/>
        <c:grouping val="clustered"/>
        <c:varyColors val="0"/>
        <c:ser>
          <c:idx val="0"/>
          <c:order val="0"/>
          <c:tx>
            <c:strRef>
              <c:f>Summary!$A$3</c:f>
              <c:strCache>
                <c:ptCount val="1"/>
                <c:pt idx="0">
                  <c:v>Lower middle income countries</c:v>
                </c:pt>
              </c:strCache>
            </c:strRef>
          </c:tx>
          <c:invertIfNegative val="0"/>
          <c:cat>
            <c:strRef>
              <c:f>Summary!$B$1:$J$2</c:f>
              <c:strCache>
                <c:ptCount val="3"/>
                <c:pt idx="0">
                  <c:v>Baseline skills</c:v>
                </c:pt>
                <c:pt idx="1">
                  <c:v>Full enrolment without increase in quality</c:v>
                </c:pt>
                <c:pt idx="2">
                  <c:v>Baseline skills and full enrolment</c:v>
                </c:pt>
              </c:strCache>
            </c:strRef>
          </c:cat>
          <c:val>
            <c:numRef>
              <c:f>Summary!$B$3:$J$3</c:f>
              <c:numCache>
                <c:formatCode>0%</c:formatCode>
                <c:ptCount val="3"/>
                <c:pt idx="0">
                  <c:v>6.27</c:v>
                </c:pt>
                <c:pt idx="1">
                  <c:v>2.06</c:v>
                </c:pt>
                <c:pt idx="2">
                  <c:v>13.02</c:v>
                </c:pt>
              </c:numCache>
            </c:numRef>
          </c:val>
        </c:ser>
        <c:ser>
          <c:idx val="1"/>
          <c:order val="1"/>
          <c:tx>
            <c:strRef>
              <c:f>Summary!$A$4</c:f>
              <c:strCache>
                <c:ptCount val="1"/>
                <c:pt idx="0">
                  <c:v>Upper middle income countries</c:v>
                </c:pt>
              </c:strCache>
            </c:strRef>
          </c:tx>
          <c:invertIfNegative val="0"/>
          <c:cat>
            <c:strRef>
              <c:f>Summary!$B$1:$J$2</c:f>
              <c:strCache>
                <c:ptCount val="3"/>
                <c:pt idx="0">
                  <c:v>Baseline skills</c:v>
                </c:pt>
                <c:pt idx="1">
                  <c:v>Full enrolment without increase in quality</c:v>
                </c:pt>
                <c:pt idx="2">
                  <c:v>Baseline skills and full enrolment</c:v>
                </c:pt>
              </c:strCache>
            </c:strRef>
          </c:cat>
          <c:val>
            <c:numRef>
              <c:f>Summary!$B$4:$J$4</c:f>
              <c:numCache>
                <c:formatCode>0%</c:formatCode>
                <c:ptCount val="3"/>
                <c:pt idx="0">
                  <c:v>4.8</c:v>
                </c:pt>
                <c:pt idx="1">
                  <c:v>1.34</c:v>
                </c:pt>
                <c:pt idx="2">
                  <c:v>7.31</c:v>
                </c:pt>
              </c:numCache>
            </c:numRef>
          </c:val>
        </c:ser>
        <c:ser>
          <c:idx val="2"/>
          <c:order val="2"/>
          <c:tx>
            <c:strRef>
              <c:f>Summary!$A$5</c:f>
              <c:strCache>
                <c:ptCount val="1"/>
                <c:pt idx="0">
                  <c:v>High income non-OECD</c:v>
                </c:pt>
              </c:strCache>
            </c:strRef>
          </c:tx>
          <c:invertIfNegative val="0"/>
          <c:cat>
            <c:strRef>
              <c:f>Summary!$B$1:$J$2</c:f>
              <c:strCache>
                <c:ptCount val="3"/>
                <c:pt idx="0">
                  <c:v>Baseline skills</c:v>
                </c:pt>
                <c:pt idx="1">
                  <c:v>Full enrolment without increase in quality</c:v>
                </c:pt>
                <c:pt idx="2">
                  <c:v>Baseline skills and full enrolment</c:v>
                </c:pt>
              </c:strCache>
            </c:strRef>
          </c:cat>
          <c:val>
            <c:numRef>
              <c:f>Summary!$B$5:$J$5</c:f>
              <c:numCache>
                <c:formatCode>0%</c:formatCode>
                <c:ptCount val="3"/>
                <c:pt idx="0">
                  <c:v>3.62</c:v>
                </c:pt>
                <c:pt idx="1">
                  <c:v>0.6</c:v>
                </c:pt>
                <c:pt idx="2">
                  <c:v>4.7300000000000004</c:v>
                </c:pt>
              </c:numCache>
            </c:numRef>
          </c:val>
        </c:ser>
        <c:ser>
          <c:idx val="3"/>
          <c:order val="3"/>
          <c:tx>
            <c:strRef>
              <c:f>Summary!$A$6</c:f>
              <c:strCache>
                <c:ptCount val="1"/>
                <c:pt idx="0">
                  <c:v>High income OECD</c:v>
                </c:pt>
              </c:strCache>
            </c:strRef>
          </c:tx>
          <c:spPr>
            <a:solidFill>
              <a:srgbClr val="278D99"/>
            </a:solidFill>
          </c:spPr>
          <c:invertIfNegative val="0"/>
          <c:cat>
            <c:strRef>
              <c:f>Summary!$B$1:$J$2</c:f>
              <c:strCache>
                <c:ptCount val="3"/>
                <c:pt idx="0">
                  <c:v>Baseline skills</c:v>
                </c:pt>
                <c:pt idx="1">
                  <c:v>Full enrolment without increase in quality</c:v>
                </c:pt>
                <c:pt idx="2">
                  <c:v>Baseline skills and full enrolment</c:v>
                </c:pt>
              </c:strCache>
            </c:strRef>
          </c:cat>
          <c:val>
            <c:numRef>
              <c:f>Summary!$B$6:$J$6</c:f>
              <c:numCache>
                <c:formatCode>0%</c:formatCode>
                <c:ptCount val="3"/>
                <c:pt idx="0">
                  <c:v>1.42</c:v>
                </c:pt>
                <c:pt idx="1">
                  <c:v>0.19</c:v>
                </c:pt>
                <c:pt idx="2">
                  <c:v>1.62</c:v>
                </c:pt>
              </c:numCache>
            </c:numRef>
          </c:val>
        </c:ser>
        <c:dLbls>
          <c:showLegendKey val="0"/>
          <c:showVal val="0"/>
          <c:showCatName val="0"/>
          <c:showSerName val="0"/>
          <c:showPercent val="0"/>
          <c:showBubbleSize val="0"/>
        </c:dLbls>
        <c:gapWidth val="150"/>
        <c:axId val="87801856"/>
        <c:axId val="87803392"/>
      </c:barChart>
      <c:catAx>
        <c:axId val="87801856"/>
        <c:scaling>
          <c:orientation val="minMax"/>
        </c:scaling>
        <c:delete val="0"/>
        <c:axPos val="b"/>
        <c:numFmt formatCode="General" sourceLinked="0"/>
        <c:majorTickMark val="out"/>
        <c:minorTickMark val="none"/>
        <c:tickLblPos val="nextTo"/>
        <c:crossAx val="87803392"/>
        <c:crosses val="autoZero"/>
        <c:auto val="1"/>
        <c:lblAlgn val="ctr"/>
        <c:lblOffset val="100"/>
        <c:noMultiLvlLbl val="0"/>
      </c:catAx>
      <c:valAx>
        <c:axId val="87803392"/>
        <c:scaling>
          <c:orientation val="minMax"/>
        </c:scaling>
        <c:delete val="0"/>
        <c:axPos val="l"/>
        <c:majorGridlines/>
        <c:numFmt formatCode="0%" sourceLinked="1"/>
        <c:majorTickMark val="out"/>
        <c:minorTickMark val="none"/>
        <c:tickLblPos val="nextTo"/>
        <c:crossAx val="87801856"/>
        <c:crosses val="autoZero"/>
        <c:crossBetween val="between"/>
        <c:majorUnit val="1"/>
      </c:valAx>
    </c:plotArea>
    <c:legend>
      <c:legendPos val="r"/>
      <c:layout>
        <c:manualLayout>
          <c:xMode val="edge"/>
          <c:yMode val="edge"/>
          <c:x val="0.2177547306497625"/>
          <c:y val="0.15174286190423286"/>
          <c:w val="0.38723635849460247"/>
          <c:h val="0.2114987223641818"/>
        </c:manualLayout>
      </c:layout>
      <c:overlay val="0"/>
    </c:legend>
    <c:plotVisOnly val="1"/>
    <c:dispBlanksAs val="gap"/>
    <c:showDLblsOverMax val="0"/>
  </c:chart>
  <c:txPr>
    <a:bodyPr/>
    <a:lstStyle/>
    <a:p>
      <a:pPr>
        <a:defRPr sz="1600" b="1">
          <a:solidFill>
            <a:schemeClr val="tx1"/>
          </a:solidFil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Sheet1!$A$2:$A$63</c:f>
              <c:strCache>
                <c:ptCount val="62"/>
                <c:pt idx="0">
                  <c:v>Macao-China</c:v>
                </c:pt>
                <c:pt idx="1">
                  <c:v>Viet Nam</c:v>
                </c:pt>
                <c:pt idx="2">
                  <c:v>Iceland</c:v>
                </c:pt>
                <c:pt idx="3">
                  <c:v>Romania</c:v>
                </c:pt>
                <c:pt idx="4">
                  <c:v>France</c:v>
                </c:pt>
                <c:pt idx="5">
                  <c:v>Tunisia</c:v>
                </c:pt>
                <c:pt idx="6">
                  <c:v>Austria</c:v>
                </c:pt>
                <c:pt idx="7">
                  <c:v>Sweden</c:v>
                </c:pt>
                <c:pt idx="8">
                  <c:v>Kazakhstan</c:v>
                </c:pt>
                <c:pt idx="9">
                  <c:v>Slovenia</c:v>
                </c:pt>
                <c:pt idx="10">
                  <c:v>Belgium</c:v>
                </c:pt>
                <c:pt idx="11">
                  <c:v>Netherlands</c:v>
                </c:pt>
                <c:pt idx="12">
                  <c:v>Denmark</c:v>
                </c:pt>
                <c:pt idx="13">
                  <c:v>Colombia</c:v>
                </c:pt>
                <c:pt idx="14">
                  <c:v>Brazil</c:v>
                </c:pt>
                <c:pt idx="15">
                  <c:v>Serbia</c:v>
                </c:pt>
                <c:pt idx="16">
                  <c:v>Montenegro</c:v>
                </c:pt>
                <c:pt idx="17">
                  <c:v>Chinese Taipei</c:v>
                </c:pt>
                <c:pt idx="18">
                  <c:v>Hong Kong-China</c:v>
                </c:pt>
                <c:pt idx="19">
                  <c:v>Latvia</c:v>
                </c:pt>
                <c:pt idx="20">
                  <c:v>Malaysia</c:v>
                </c:pt>
                <c:pt idx="21">
                  <c:v>Russian Federation</c:v>
                </c:pt>
                <c:pt idx="22">
                  <c:v>Germany</c:v>
                </c:pt>
                <c:pt idx="23">
                  <c:v>Italy</c:v>
                </c:pt>
                <c:pt idx="24">
                  <c:v>Jordan</c:v>
                </c:pt>
                <c:pt idx="25">
                  <c:v>United States</c:v>
                </c:pt>
                <c:pt idx="26">
                  <c:v>Uruguay</c:v>
                </c:pt>
                <c:pt idx="27">
                  <c:v>Spain</c:v>
                </c:pt>
                <c:pt idx="28">
                  <c:v>Peru</c:v>
                </c:pt>
                <c:pt idx="29">
                  <c:v>Canada</c:v>
                </c:pt>
                <c:pt idx="30">
                  <c:v>Slovak Republic</c:v>
                </c:pt>
                <c:pt idx="31">
                  <c:v>Poland</c:v>
                </c:pt>
                <c:pt idx="32">
                  <c:v>Shanghai-China</c:v>
                </c:pt>
                <c:pt idx="33">
                  <c:v>Estonia</c:v>
                </c:pt>
                <c:pt idx="34">
                  <c:v>Mexico</c:v>
                </c:pt>
                <c:pt idx="35">
                  <c:v>New Zealand</c:v>
                </c:pt>
                <c:pt idx="36">
                  <c:v>Australia</c:v>
                </c:pt>
                <c:pt idx="37">
                  <c:v>Japan</c:v>
                </c:pt>
                <c:pt idx="38">
                  <c:v>Costa Rica</c:v>
                </c:pt>
                <c:pt idx="39">
                  <c:v>Portugal</c:v>
                </c:pt>
                <c:pt idx="40">
                  <c:v>OECD average</c:v>
                </c:pt>
                <c:pt idx="41">
                  <c:v>Norway</c:v>
                </c:pt>
                <c:pt idx="42">
                  <c:v>United Kingdom</c:v>
                </c:pt>
                <c:pt idx="43">
                  <c:v>Ireland</c:v>
                </c:pt>
                <c:pt idx="44">
                  <c:v>Lithuania</c:v>
                </c:pt>
                <c:pt idx="45">
                  <c:v>Greece</c:v>
                </c:pt>
                <c:pt idx="46">
                  <c:v>Finland</c:v>
                </c:pt>
                <c:pt idx="47">
                  <c:v>Thailand</c:v>
                </c:pt>
                <c:pt idx="48">
                  <c:v>Turkey</c:v>
                </c:pt>
                <c:pt idx="49">
                  <c:v>Argentina</c:v>
                </c:pt>
                <c:pt idx="50">
                  <c:v>Bulgaria</c:v>
                </c:pt>
                <c:pt idx="51">
                  <c:v>United Arab Emirates</c:v>
                </c:pt>
                <c:pt idx="52">
                  <c:v>Croatia</c:v>
                </c:pt>
                <c:pt idx="53">
                  <c:v>Israel</c:v>
                </c:pt>
                <c:pt idx="54">
                  <c:v>Singapore</c:v>
                </c:pt>
                <c:pt idx="55">
                  <c:v>Czech Republic</c:v>
                </c:pt>
                <c:pt idx="56">
                  <c:v>Switzerland</c:v>
                </c:pt>
                <c:pt idx="57">
                  <c:v>Chile</c:v>
                </c:pt>
                <c:pt idx="58">
                  <c:v>Korea</c:v>
                </c:pt>
                <c:pt idx="59">
                  <c:v>Hungary</c:v>
                </c:pt>
                <c:pt idx="60">
                  <c:v>Indonesia</c:v>
                </c:pt>
                <c:pt idx="61">
                  <c:v>Qatar</c:v>
                </c:pt>
              </c:strCache>
            </c:strRef>
          </c:cat>
          <c:val>
            <c:numRef>
              <c:f>Sheet1!$E$2:$E$63</c:f>
              <c:numCache>
                <c:formatCode>0.00</c:formatCode>
                <c:ptCount val="62"/>
                <c:pt idx="1">
                  <c:v>0.66548026009353833</c:v>
                </c:pt>
                <c:pt idx="2">
                  <c:v>0.74525598601240461</c:v>
                </c:pt>
                <c:pt idx="3">
                  <c:v>0.82546534647667869</c:v>
                </c:pt>
                <c:pt idx="4">
                  <c:v>0.83192570776972374</c:v>
                </c:pt>
                <c:pt idx="5">
                  <c:v>0.89284116849743256</c:v>
                </c:pt>
                <c:pt idx="6">
                  <c:v>0.91606128002080112</c:v>
                </c:pt>
                <c:pt idx="7">
                  <c:v>0.9179513356564748</c:v>
                </c:pt>
                <c:pt idx="8">
                  <c:v>0.95080035115683137</c:v>
                </c:pt>
                <c:pt idx="9">
                  <c:v>0.95965784568460233</c:v>
                </c:pt>
                <c:pt idx="10">
                  <c:v>0.96670429431728844</c:v>
                </c:pt>
                <c:pt idx="11">
                  <c:v>0.96900097319995204</c:v>
                </c:pt>
                <c:pt idx="12">
                  <c:v>0.96923366969282376</c:v>
                </c:pt>
                <c:pt idx="13">
                  <c:v>0.99426355958863033</c:v>
                </c:pt>
                <c:pt idx="14">
                  <c:v>0.9978718671857445</c:v>
                </c:pt>
                <c:pt idx="15">
                  <c:v>0.9996354203310297</c:v>
                </c:pt>
                <c:pt idx="16">
                  <c:v>1.0063921719754174</c:v>
                </c:pt>
                <c:pt idx="17">
                  <c:v>1.0088628337655576</c:v>
                </c:pt>
                <c:pt idx="18">
                  <c:v>1.010433010830472</c:v>
                </c:pt>
                <c:pt idx="19">
                  <c:v>1.0329494777241923</c:v>
                </c:pt>
                <c:pt idx="20">
                  <c:v>1.0739272192911984</c:v>
                </c:pt>
                <c:pt idx="21">
                  <c:v>1.0857753381036843</c:v>
                </c:pt>
                <c:pt idx="22">
                  <c:v>1.0904179069792834</c:v>
                </c:pt>
                <c:pt idx="23">
                  <c:v>1.0931752733315852</c:v>
                </c:pt>
                <c:pt idx="24">
                  <c:v>1.1004196398888186</c:v>
                </c:pt>
                <c:pt idx="25">
                  <c:v>1.1049517751892566</c:v>
                </c:pt>
                <c:pt idx="26">
                  <c:v>1.126027784382188</c:v>
                </c:pt>
                <c:pt idx="27">
                  <c:v>1.1261392053893127</c:v>
                </c:pt>
                <c:pt idx="28">
                  <c:v>1.1294109835418564</c:v>
                </c:pt>
                <c:pt idx="29">
                  <c:v>1.1348641067678726</c:v>
                </c:pt>
                <c:pt idx="30">
                  <c:v>1.1464636761623257</c:v>
                </c:pt>
                <c:pt idx="31">
                  <c:v>1.1485905056944921</c:v>
                </c:pt>
                <c:pt idx="32">
                  <c:v>1.1653362812910792</c:v>
                </c:pt>
                <c:pt idx="33">
                  <c:v>1.1658753607984771</c:v>
                </c:pt>
                <c:pt idx="34">
                  <c:v>1.1688262006073551</c:v>
                </c:pt>
                <c:pt idx="35">
                  <c:v>1.1849059004289502</c:v>
                </c:pt>
                <c:pt idx="37">
                  <c:v>1.1916021164339576</c:v>
                </c:pt>
                <c:pt idx="38">
                  <c:v>1.192010055171719</c:v>
                </c:pt>
                <c:pt idx="39">
                  <c:v>1.2094133914378711</c:v>
                </c:pt>
                <c:pt idx="41">
                  <c:v>1.2286267544794092</c:v>
                </c:pt>
                <c:pt idx="42">
                  <c:v>1.2719164596256132</c:v>
                </c:pt>
                <c:pt idx="43">
                  <c:v>1.2780242477396748</c:v>
                </c:pt>
                <c:pt idx="44">
                  <c:v>1.279197725271396</c:v>
                </c:pt>
                <c:pt idx="45">
                  <c:v>1.2958560558853924</c:v>
                </c:pt>
                <c:pt idx="46">
                  <c:v>1.3094103214323454</c:v>
                </c:pt>
                <c:pt idx="47">
                  <c:v>1.319102102088749</c:v>
                </c:pt>
                <c:pt idx="48">
                  <c:v>1.3250904564119788</c:v>
                </c:pt>
                <c:pt idx="49">
                  <c:v>1.3280074587152111</c:v>
                </c:pt>
                <c:pt idx="50">
                  <c:v>1.3592027829119104</c:v>
                </c:pt>
                <c:pt idx="53">
                  <c:v>1.4345126706827391</c:v>
                </c:pt>
                <c:pt idx="55">
                  <c:v>1.5085307736887659</c:v>
                </c:pt>
                <c:pt idx="56">
                  <c:v>1.5152975582698343</c:v>
                </c:pt>
                <c:pt idx="59">
                  <c:v>2.1626926424603767</c:v>
                </c:pt>
              </c:numCache>
            </c:numRef>
          </c:val>
        </c:ser>
        <c:dLbls>
          <c:showLegendKey val="0"/>
          <c:showVal val="0"/>
          <c:showCatName val="0"/>
          <c:showSerName val="0"/>
          <c:showPercent val="0"/>
          <c:showBubbleSize val="0"/>
        </c:dLbls>
        <c:gapWidth val="150"/>
        <c:axId val="99433472"/>
        <c:axId val="99439744"/>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Sheet1!$A$2:$A$63</c:f>
              <c:strCache>
                <c:ptCount val="62"/>
                <c:pt idx="0">
                  <c:v>Macao-China</c:v>
                </c:pt>
                <c:pt idx="1">
                  <c:v>Viet Nam</c:v>
                </c:pt>
                <c:pt idx="2">
                  <c:v>Iceland</c:v>
                </c:pt>
                <c:pt idx="3">
                  <c:v>Romania</c:v>
                </c:pt>
                <c:pt idx="4">
                  <c:v>France</c:v>
                </c:pt>
                <c:pt idx="5">
                  <c:v>Tunisia</c:v>
                </c:pt>
                <c:pt idx="6">
                  <c:v>Austria</c:v>
                </c:pt>
                <c:pt idx="7">
                  <c:v>Sweden</c:v>
                </c:pt>
                <c:pt idx="8">
                  <c:v>Kazakhstan</c:v>
                </c:pt>
                <c:pt idx="9">
                  <c:v>Slovenia</c:v>
                </c:pt>
                <c:pt idx="10">
                  <c:v>Belgium</c:v>
                </c:pt>
                <c:pt idx="11">
                  <c:v>Netherlands</c:v>
                </c:pt>
                <c:pt idx="12">
                  <c:v>Denmark</c:v>
                </c:pt>
                <c:pt idx="13">
                  <c:v>Colombia</c:v>
                </c:pt>
                <c:pt idx="14">
                  <c:v>Brazil</c:v>
                </c:pt>
                <c:pt idx="15">
                  <c:v>Serbia</c:v>
                </c:pt>
                <c:pt idx="16">
                  <c:v>Montenegro</c:v>
                </c:pt>
                <c:pt idx="17">
                  <c:v>Chinese Taipei</c:v>
                </c:pt>
                <c:pt idx="18">
                  <c:v>Hong Kong-China</c:v>
                </c:pt>
                <c:pt idx="19">
                  <c:v>Latvia</c:v>
                </c:pt>
                <c:pt idx="20">
                  <c:v>Malaysia</c:v>
                </c:pt>
                <c:pt idx="21">
                  <c:v>Russian Federation</c:v>
                </c:pt>
                <c:pt idx="22">
                  <c:v>Germany</c:v>
                </c:pt>
                <c:pt idx="23">
                  <c:v>Italy</c:v>
                </c:pt>
                <c:pt idx="24">
                  <c:v>Jordan</c:v>
                </c:pt>
                <c:pt idx="25">
                  <c:v>United States</c:v>
                </c:pt>
                <c:pt idx="26">
                  <c:v>Uruguay</c:v>
                </c:pt>
                <c:pt idx="27">
                  <c:v>Spain</c:v>
                </c:pt>
                <c:pt idx="28">
                  <c:v>Peru</c:v>
                </c:pt>
                <c:pt idx="29">
                  <c:v>Canada</c:v>
                </c:pt>
                <c:pt idx="30">
                  <c:v>Slovak Republic</c:v>
                </c:pt>
                <c:pt idx="31">
                  <c:v>Poland</c:v>
                </c:pt>
                <c:pt idx="32">
                  <c:v>Shanghai-China</c:v>
                </c:pt>
                <c:pt idx="33">
                  <c:v>Estonia</c:v>
                </c:pt>
                <c:pt idx="34">
                  <c:v>Mexico</c:v>
                </c:pt>
                <c:pt idx="35">
                  <c:v>New Zealand</c:v>
                </c:pt>
                <c:pt idx="36">
                  <c:v>Australia</c:v>
                </c:pt>
                <c:pt idx="37">
                  <c:v>Japan</c:v>
                </c:pt>
                <c:pt idx="38">
                  <c:v>Costa Rica</c:v>
                </c:pt>
                <c:pt idx="39">
                  <c:v>Portugal</c:v>
                </c:pt>
                <c:pt idx="40">
                  <c:v>OECD average</c:v>
                </c:pt>
                <c:pt idx="41">
                  <c:v>Norway</c:v>
                </c:pt>
                <c:pt idx="42">
                  <c:v>United Kingdom</c:v>
                </c:pt>
                <c:pt idx="43">
                  <c:v>Ireland</c:v>
                </c:pt>
                <c:pt idx="44">
                  <c:v>Lithuania</c:v>
                </c:pt>
                <c:pt idx="45">
                  <c:v>Greece</c:v>
                </c:pt>
                <c:pt idx="46">
                  <c:v>Finland</c:v>
                </c:pt>
                <c:pt idx="47">
                  <c:v>Thailand</c:v>
                </c:pt>
                <c:pt idx="48">
                  <c:v>Turkey</c:v>
                </c:pt>
                <c:pt idx="49">
                  <c:v>Argentina</c:v>
                </c:pt>
                <c:pt idx="50">
                  <c:v>Bulgaria</c:v>
                </c:pt>
                <c:pt idx="51">
                  <c:v>United Arab Emirates</c:v>
                </c:pt>
                <c:pt idx="52">
                  <c:v>Croatia</c:v>
                </c:pt>
                <c:pt idx="53">
                  <c:v>Israel</c:v>
                </c:pt>
                <c:pt idx="54">
                  <c:v>Singapore</c:v>
                </c:pt>
                <c:pt idx="55">
                  <c:v>Czech Republic</c:v>
                </c:pt>
                <c:pt idx="56">
                  <c:v>Switzerland</c:v>
                </c:pt>
                <c:pt idx="57">
                  <c:v>Chile</c:v>
                </c:pt>
                <c:pt idx="58">
                  <c:v>Korea</c:v>
                </c:pt>
                <c:pt idx="59">
                  <c:v>Hungary</c:v>
                </c:pt>
                <c:pt idx="60">
                  <c:v>Indonesia</c:v>
                </c:pt>
                <c:pt idx="61">
                  <c:v>Qatar</c:v>
                </c:pt>
              </c:strCache>
            </c:strRef>
          </c:cat>
          <c:val>
            <c:numRef>
              <c:f>Sheet1!$D$2:$D$63</c:f>
              <c:numCache>
                <c:formatCode>General</c:formatCode>
                <c:ptCount val="62"/>
                <c:pt idx="0" formatCode="0.00">
                  <c:v>0.54227384540576817</c:v>
                </c:pt>
                <c:pt idx="36" formatCode="0.00">
                  <c:v>1.1868886480400842</c:v>
                </c:pt>
                <c:pt idx="40" formatCode="0.00">
                  <c:v>1.2159996618337301</c:v>
                </c:pt>
                <c:pt idx="51" formatCode="0.00">
                  <c:v>1.4071051166028345</c:v>
                </c:pt>
                <c:pt idx="52" formatCode="0.00">
                  <c:v>1.4203162176190247</c:v>
                </c:pt>
                <c:pt idx="54" formatCode="0.00">
                  <c:v>1.4760810521173133</c:v>
                </c:pt>
                <c:pt idx="57" formatCode="0.00">
                  <c:v>1.6283984741059538</c:v>
                </c:pt>
                <c:pt idx="58" formatCode="0.00">
                  <c:v>1.9417272661160743</c:v>
                </c:pt>
                <c:pt idx="60" formatCode="0.00">
                  <c:v>2.1806003995608663</c:v>
                </c:pt>
                <c:pt idx="61" formatCode="0.00">
                  <c:v>2.5965060822275441</c:v>
                </c:pt>
              </c:numCache>
            </c:numRef>
          </c:val>
        </c:ser>
        <c:dLbls>
          <c:showLegendKey val="0"/>
          <c:showVal val="0"/>
          <c:showCatName val="0"/>
          <c:showSerName val="0"/>
          <c:showPercent val="0"/>
          <c:showBubbleSize val="0"/>
        </c:dLbls>
        <c:gapWidth val="150"/>
        <c:axId val="99443072"/>
        <c:axId val="99441280"/>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Sheet1!$A$2:$A$63</c:f>
              <c:strCache>
                <c:ptCount val="62"/>
                <c:pt idx="0">
                  <c:v>Macao-China</c:v>
                </c:pt>
                <c:pt idx="1">
                  <c:v>Viet Nam</c:v>
                </c:pt>
                <c:pt idx="2">
                  <c:v>Iceland</c:v>
                </c:pt>
                <c:pt idx="3">
                  <c:v>Romania</c:v>
                </c:pt>
                <c:pt idx="4">
                  <c:v>France</c:v>
                </c:pt>
                <c:pt idx="5">
                  <c:v>Tunisia</c:v>
                </c:pt>
                <c:pt idx="6">
                  <c:v>Austria</c:v>
                </c:pt>
                <c:pt idx="7">
                  <c:v>Sweden</c:v>
                </c:pt>
                <c:pt idx="8">
                  <c:v>Kazakhstan</c:v>
                </c:pt>
                <c:pt idx="9">
                  <c:v>Slovenia</c:v>
                </c:pt>
                <c:pt idx="10">
                  <c:v>Belgium</c:v>
                </c:pt>
                <c:pt idx="11">
                  <c:v>Netherlands</c:v>
                </c:pt>
                <c:pt idx="12">
                  <c:v>Denmark</c:v>
                </c:pt>
                <c:pt idx="13">
                  <c:v>Colombia</c:v>
                </c:pt>
                <c:pt idx="14">
                  <c:v>Brazil</c:v>
                </c:pt>
                <c:pt idx="15">
                  <c:v>Serbia</c:v>
                </c:pt>
                <c:pt idx="16">
                  <c:v>Montenegro</c:v>
                </c:pt>
                <c:pt idx="17">
                  <c:v>Chinese Taipei</c:v>
                </c:pt>
                <c:pt idx="18">
                  <c:v>Hong Kong-China</c:v>
                </c:pt>
                <c:pt idx="19">
                  <c:v>Latvia</c:v>
                </c:pt>
                <c:pt idx="20">
                  <c:v>Malaysia</c:v>
                </c:pt>
                <c:pt idx="21">
                  <c:v>Russian Federation</c:v>
                </c:pt>
                <c:pt idx="22">
                  <c:v>Germany</c:v>
                </c:pt>
                <c:pt idx="23">
                  <c:v>Italy</c:v>
                </c:pt>
                <c:pt idx="24">
                  <c:v>Jordan</c:v>
                </c:pt>
                <c:pt idx="25">
                  <c:v>United States</c:v>
                </c:pt>
                <c:pt idx="26">
                  <c:v>Uruguay</c:v>
                </c:pt>
                <c:pt idx="27">
                  <c:v>Spain</c:v>
                </c:pt>
                <c:pt idx="28">
                  <c:v>Peru</c:v>
                </c:pt>
                <c:pt idx="29">
                  <c:v>Canada</c:v>
                </c:pt>
                <c:pt idx="30">
                  <c:v>Slovak Republic</c:v>
                </c:pt>
                <c:pt idx="31">
                  <c:v>Poland</c:v>
                </c:pt>
                <c:pt idx="32">
                  <c:v>Shanghai-China</c:v>
                </c:pt>
                <c:pt idx="33">
                  <c:v>Estonia</c:v>
                </c:pt>
                <c:pt idx="34">
                  <c:v>Mexico</c:v>
                </c:pt>
                <c:pt idx="35">
                  <c:v>New Zealand</c:v>
                </c:pt>
                <c:pt idx="36">
                  <c:v>Australia</c:v>
                </c:pt>
                <c:pt idx="37">
                  <c:v>Japan</c:v>
                </c:pt>
                <c:pt idx="38">
                  <c:v>Costa Rica</c:v>
                </c:pt>
                <c:pt idx="39">
                  <c:v>Portugal</c:v>
                </c:pt>
                <c:pt idx="40">
                  <c:v>OECD average</c:v>
                </c:pt>
                <c:pt idx="41">
                  <c:v>Norway</c:v>
                </c:pt>
                <c:pt idx="42">
                  <c:v>United Kingdom</c:v>
                </c:pt>
                <c:pt idx="43">
                  <c:v>Ireland</c:v>
                </c:pt>
                <c:pt idx="44">
                  <c:v>Lithuania</c:v>
                </c:pt>
                <c:pt idx="45">
                  <c:v>Greece</c:v>
                </c:pt>
                <c:pt idx="46">
                  <c:v>Finland</c:v>
                </c:pt>
                <c:pt idx="47">
                  <c:v>Thailand</c:v>
                </c:pt>
                <c:pt idx="48">
                  <c:v>Turkey</c:v>
                </c:pt>
                <c:pt idx="49">
                  <c:v>Argentina</c:v>
                </c:pt>
                <c:pt idx="50">
                  <c:v>Bulgaria</c:v>
                </c:pt>
                <c:pt idx="51">
                  <c:v>United Arab Emirates</c:v>
                </c:pt>
                <c:pt idx="52">
                  <c:v>Croatia</c:v>
                </c:pt>
                <c:pt idx="53">
                  <c:v>Israel</c:v>
                </c:pt>
                <c:pt idx="54">
                  <c:v>Singapore</c:v>
                </c:pt>
                <c:pt idx="55">
                  <c:v>Czech Republic</c:v>
                </c:pt>
                <c:pt idx="56">
                  <c:v>Switzerland</c:v>
                </c:pt>
                <c:pt idx="57">
                  <c:v>Chile</c:v>
                </c:pt>
                <c:pt idx="58">
                  <c:v>Korea</c:v>
                </c:pt>
                <c:pt idx="59">
                  <c:v>Hungary</c:v>
                </c:pt>
                <c:pt idx="60">
                  <c:v>Indonesia</c:v>
                </c:pt>
                <c:pt idx="61">
                  <c:v>Qatar</c:v>
                </c:pt>
              </c:strCache>
            </c:strRef>
          </c:cat>
          <c:val>
            <c:numRef>
              <c:f>Sheet1!$B$2:$B$63</c:f>
              <c:numCache>
                <c:formatCode>General</c:formatCode>
                <c:ptCount val="62"/>
                <c:pt idx="4" formatCode="0.00">
                  <c:v>2.8174427585026023</c:v>
                </c:pt>
                <c:pt idx="6" formatCode="0.00">
                  <c:v>1.9527845706643554</c:v>
                </c:pt>
                <c:pt idx="10" formatCode="0.00">
                  <c:v>2.316049635520423</c:v>
                </c:pt>
                <c:pt idx="14" formatCode="0.00">
                  <c:v>1.6311181489136706</c:v>
                </c:pt>
                <c:pt idx="16" formatCode="0.00">
                  <c:v>1.5403155308175158</c:v>
                </c:pt>
                <c:pt idx="20" formatCode="0.00">
                  <c:v>1.7371966454498566</c:v>
                </c:pt>
                <c:pt idx="22" formatCode="0.00">
                  <c:v>2.4846367569266099</c:v>
                </c:pt>
                <c:pt idx="23" formatCode="0.00">
                  <c:v>1.7765560032803283</c:v>
                </c:pt>
                <c:pt idx="24" formatCode="0.00">
                  <c:v>1.472183025420289</c:v>
                </c:pt>
                <c:pt idx="25" formatCode="0.00">
                  <c:v>1.8583290874034901</c:v>
                </c:pt>
                <c:pt idx="26" formatCode="0.00">
                  <c:v>1.9076808155970202</c:v>
                </c:pt>
                <c:pt idx="27" formatCode="0.00">
                  <c:v>1.4744822224487346</c:v>
                </c:pt>
                <c:pt idx="28" formatCode="0.00">
                  <c:v>1.7976745231251585</c:v>
                </c:pt>
                <c:pt idx="30" formatCode="0.00">
                  <c:v>1.8852535394738958</c:v>
                </c:pt>
                <c:pt idx="34" formatCode="0.00">
                  <c:v>1.2775115487018951</c:v>
                </c:pt>
                <c:pt idx="35" formatCode="0.00">
                  <c:v>2.0053827184758832</c:v>
                </c:pt>
                <c:pt idx="36" formatCode="0.00">
                  <c:v>1.8834130840092156</c:v>
                </c:pt>
                <c:pt idx="37" formatCode="0.00">
                  <c:v>2.0326552755692959</c:v>
                </c:pt>
                <c:pt idx="38" formatCode="0.00">
                  <c:v>1.7568653035724566</c:v>
                </c:pt>
                <c:pt idx="40" formatCode="0.00">
                  <c:v>1.7104211693529701</c:v>
                </c:pt>
                <c:pt idx="41" formatCode="0.00">
                  <c:v>1.5445463944134885</c:v>
                </c:pt>
                <c:pt idx="42" formatCode="0.00">
                  <c:v>1.7966403558105055</c:v>
                </c:pt>
                <c:pt idx="43" formatCode="0.00">
                  <c:v>2.2500929422851352</c:v>
                </c:pt>
                <c:pt idx="44" formatCode="0.00">
                  <c:v>2.7673210777895303</c:v>
                </c:pt>
                <c:pt idx="45" formatCode="0.00">
                  <c:v>1.7949649231236862</c:v>
                </c:pt>
                <c:pt idx="47" formatCode="0.00">
                  <c:v>1.7946438680111498</c:v>
                </c:pt>
                <c:pt idx="48" formatCode="0.00">
                  <c:v>1.660002155377849</c:v>
                </c:pt>
                <c:pt idx="49" formatCode="0.00">
                  <c:v>1.7822344223246978</c:v>
                </c:pt>
                <c:pt idx="50" formatCode="0.00">
                  <c:v>1.8501771450023314</c:v>
                </c:pt>
                <c:pt idx="51" formatCode="0.00">
                  <c:v>1.6524685227969709</c:v>
                </c:pt>
                <c:pt idx="52" formatCode="0.00">
                  <c:v>1.9142024689080188</c:v>
                </c:pt>
                <c:pt idx="54" formatCode="0.00">
                  <c:v>1.6423989033436706</c:v>
                </c:pt>
                <c:pt idx="57" formatCode="0.00">
                  <c:v>2.1438368910521777</c:v>
                </c:pt>
                <c:pt idx="58" formatCode="0.00">
                  <c:v>2.1913843478842012</c:v>
                </c:pt>
                <c:pt idx="60" formatCode="0.00">
                  <c:v>2.3026789278807409</c:v>
                </c:pt>
                <c:pt idx="61" formatCode="0.00">
                  <c:v>2.0654618335472401</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Sheet1!$A$2:$A$63</c:f>
              <c:strCache>
                <c:ptCount val="62"/>
                <c:pt idx="0">
                  <c:v>Macao-China</c:v>
                </c:pt>
                <c:pt idx="1">
                  <c:v>Viet Nam</c:v>
                </c:pt>
                <c:pt idx="2">
                  <c:v>Iceland</c:v>
                </c:pt>
                <c:pt idx="3">
                  <c:v>Romania</c:v>
                </c:pt>
                <c:pt idx="4">
                  <c:v>France</c:v>
                </c:pt>
                <c:pt idx="5">
                  <c:v>Tunisia</c:v>
                </c:pt>
                <c:pt idx="6">
                  <c:v>Austria</c:v>
                </c:pt>
                <c:pt idx="7">
                  <c:v>Sweden</c:v>
                </c:pt>
                <c:pt idx="8">
                  <c:v>Kazakhstan</c:v>
                </c:pt>
                <c:pt idx="9">
                  <c:v>Slovenia</c:v>
                </c:pt>
                <c:pt idx="10">
                  <c:v>Belgium</c:v>
                </c:pt>
                <c:pt idx="11">
                  <c:v>Netherlands</c:v>
                </c:pt>
                <c:pt idx="12">
                  <c:v>Denmark</c:v>
                </c:pt>
                <c:pt idx="13">
                  <c:v>Colombia</c:v>
                </c:pt>
                <c:pt idx="14">
                  <c:v>Brazil</c:v>
                </c:pt>
                <c:pt idx="15">
                  <c:v>Serbia</c:v>
                </c:pt>
                <c:pt idx="16">
                  <c:v>Montenegro</c:v>
                </c:pt>
                <c:pt idx="17">
                  <c:v>Chinese Taipei</c:v>
                </c:pt>
                <c:pt idx="18">
                  <c:v>Hong Kong-China</c:v>
                </c:pt>
                <c:pt idx="19">
                  <c:v>Latvia</c:v>
                </c:pt>
                <c:pt idx="20">
                  <c:v>Malaysia</c:v>
                </c:pt>
                <c:pt idx="21">
                  <c:v>Russian Federation</c:v>
                </c:pt>
                <c:pt idx="22">
                  <c:v>Germany</c:v>
                </c:pt>
                <c:pt idx="23">
                  <c:v>Italy</c:v>
                </c:pt>
                <c:pt idx="24">
                  <c:v>Jordan</c:v>
                </c:pt>
                <c:pt idx="25">
                  <c:v>United States</c:v>
                </c:pt>
                <c:pt idx="26">
                  <c:v>Uruguay</c:v>
                </c:pt>
                <c:pt idx="27">
                  <c:v>Spain</c:v>
                </c:pt>
                <c:pt idx="28">
                  <c:v>Peru</c:v>
                </c:pt>
                <c:pt idx="29">
                  <c:v>Canada</c:v>
                </c:pt>
                <c:pt idx="30">
                  <c:v>Slovak Republic</c:v>
                </c:pt>
                <c:pt idx="31">
                  <c:v>Poland</c:v>
                </c:pt>
                <c:pt idx="32">
                  <c:v>Shanghai-China</c:v>
                </c:pt>
                <c:pt idx="33">
                  <c:v>Estonia</c:v>
                </c:pt>
                <c:pt idx="34">
                  <c:v>Mexico</c:v>
                </c:pt>
                <c:pt idx="35">
                  <c:v>New Zealand</c:v>
                </c:pt>
                <c:pt idx="36">
                  <c:v>Australia</c:v>
                </c:pt>
                <c:pt idx="37">
                  <c:v>Japan</c:v>
                </c:pt>
                <c:pt idx="38">
                  <c:v>Costa Rica</c:v>
                </c:pt>
                <c:pt idx="39">
                  <c:v>Portugal</c:v>
                </c:pt>
                <c:pt idx="40">
                  <c:v>OECD average</c:v>
                </c:pt>
                <c:pt idx="41">
                  <c:v>Norway</c:v>
                </c:pt>
                <c:pt idx="42">
                  <c:v>United Kingdom</c:v>
                </c:pt>
                <c:pt idx="43">
                  <c:v>Ireland</c:v>
                </c:pt>
                <c:pt idx="44">
                  <c:v>Lithuania</c:v>
                </c:pt>
                <c:pt idx="45">
                  <c:v>Greece</c:v>
                </c:pt>
                <c:pt idx="46">
                  <c:v>Finland</c:v>
                </c:pt>
                <c:pt idx="47">
                  <c:v>Thailand</c:v>
                </c:pt>
                <c:pt idx="48">
                  <c:v>Turkey</c:v>
                </c:pt>
                <c:pt idx="49">
                  <c:v>Argentina</c:v>
                </c:pt>
                <c:pt idx="50">
                  <c:v>Bulgaria</c:v>
                </c:pt>
                <c:pt idx="51">
                  <c:v>United Arab Emirates</c:v>
                </c:pt>
                <c:pt idx="52">
                  <c:v>Croatia</c:v>
                </c:pt>
                <c:pt idx="53">
                  <c:v>Israel</c:v>
                </c:pt>
                <c:pt idx="54">
                  <c:v>Singapore</c:v>
                </c:pt>
                <c:pt idx="55">
                  <c:v>Czech Republic</c:v>
                </c:pt>
                <c:pt idx="56">
                  <c:v>Switzerland</c:v>
                </c:pt>
                <c:pt idx="57">
                  <c:v>Chile</c:v>
                </c:pt>
                <c:pt idx="58">
                  <c:v>Korea</c:v>
                </c:pt>
                <c:pt idx="59">
                  <c:v>Hungary</c:v>
                </c:pt>
                <c:pt idx="60">
                  <c:v>Indonesia</c:v>
                </c:pt>
                <c:pt idx="61">
                  <c:v>Qatar</c:v>
                </c:pt>
              </c:strCache>
            </c:strRef>
          </c:cat>
          <c:val>
            <c:numRef>
              <c:f>Sheet1!$C$2:$C$63</c:f>
              <c:numCache>
                <c:formatCode>0.00</c:formatCode>
                <c:ptCount val="62"/>
                <c:pt idx="0">
                  <c:v>0.82005006886143306</c:v>
                </c:pt>
                <c:pt idx="1">
                  <c:v>0.59197810269861129</c:v>
                </c:pt>
                <c:pt idx="2">
                  <c:v>0.73695575500221244</c:v>
                </c:pt>
                <c:pt idx="3">
                  <c:v>0.81844226100369988</c:v>
                </c:pt>
                <c:pt idx="5">
                  <c:v>0.98876405614343943</c:v>
                </c:pt>
                <c:pt idx="7">
                  <c:v>1.1311439905996501</c:v>
                </c:pt>
                <c:pt idx="8">
                  <c:v>0.95860782382788201</c:v>
                </c:pt>
                <c:pt idx="9">
                  <c:v>1.2249627722533871</c:v>
                </c:pt>
                <c:pt idx="11">
                  <c:v>0.80809225361038894</c:v>
                </c:pt>
                <c:pt idx="12">
                  <c:v>1.4177081088517207</c:v>
                </c:pt>
                <c:pt idx="13">
                  <c:v>1.2775645164822356</c:v>
                </c:pt>
                <c:pt idx="15">
                  <c:v>1.5225104825614908</c:v>
                </c:pt>
                <c:pt idx="17">
                  <c:v>1.1759247205009613</c:v>
                </c:pt>
                <c:pt idx="18">
                  <c:v>1.5340343297963595</c:v>
                </c:pt>
                <c:pt idx="19">
                  <c:v>1.0590313683884565</c:v>
                </c:pt>
                <c:pt idx="21">
                  <c:v>1.1948668584800151</c:v>
                </c:pt>
                <c:pt idx="29">
                  <c:v>1.4257116762320006</c:v>
                </c:pt>
                <c:pt idx="31">
                  <c:v>1.676121854021654</c:v>
                </c:pt>
                <c:pt idx="32">
                  <c:v>1.075267422694115</c:v>
                </c:pt>
                <c:pt idx="33">
                  <c:v>1.5231264229940134</c:v>
                </c:pt>
                <c:pt idx="39">
                  <c:v>1.5119980286160792</c:v>
                </c:pt>
                <c:pt idx="46">
                  <c:v>1.3547588017254752</c:v>
                </c:pt>
                <c:pt idx="53">
                  <c:v>1.6154924396489161</c:v>
                </c:pt>
                <c:pt idx="55">
                  <c:v>1.7093917712830899</c:v>
                </c:pt>
                <c:pt idx="56">
                  <c:v>1.6875796690356286</c:v>
                </c:pt>
                <c:pt idx="59">
                  <c:v>1.474889833850108</c:v>
                </c:pt>
              </c:numCache>
            </c:numRef>
          </c:val>
          <c:smooth val="0"/>
        </c:ser>
        <c:dLbls>
          <c:showLegendKey val="0"/>
          <c:showVal val="0"/>
          <c:showCatName val="0"/>
          <c:showSerName val="0"/>
          <c:showPercent val="0"/>
          <c:showBubbleSize val="0"/>
        </c:dLbls>
        <c:marker val="1"/>
        <c:smooth val="0"/>
        <c:axId val="99433472"/>
        <c:axId val="99439744"/>
      </c:lineChart>
      <c:catAx>
        <c:axId val="99433472"/>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99439744"/>
        <c:crossesAt val="1"/>
        <c:auto val="1"/>
        <c:lblAlgn val="ctr"/>
        <c:lblOffset val="100"/>
        <c:tickLblSkip val="1"/>
        <c:noMultiLvlLbl val="0"/>
      </c:catAx>
      <c:valAx>
        <c:axId val="99439744"/>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9433472"/>
        <c:crosses val="autoZero"/>
        <c:crossBetween val="between"/>
      </c:valAx>
      <c:valAx>
        <c:axId val="99441280"/>
        <c:scaling>
          <c:orientation val="minMax"/>
        </c:scaling>
        <c:delete val="1"/>
        <c:axPos val="r"/>
        <c:numFmt formatCode="0.00" sourceLinked="1"/>
        <c:majorTickMark val="out"/>
        <c:minorTickMark val="none"/>
        <c:tickLblPos val="nextTo"/>
        <c:crossAx val="99443072"/>
        <c:crosses val="max"/>
        <c:crossBetween val="between"/>
      </c:valAx>
      <c:catAx>
        <c:axId val="99443072"/>
        <c:scaling>
          <c:orientation val="minMax"/>
        </c:scaling>
        <c:delete val="1"/>
        <c:axPos val="b"/>
        <c:numFmt formatCode="General" sourceLinked="1"/>
        <c:majorTickMark val="out"/>
        <c:minorTickMark val="none"/>
        <c:tickLblPos val="nextTo"/>
        <c:crossAx val="99441280"/>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3560926655532E-2"/>
          <c:y val="0.14138847696471729"/>
          <c:w val="0.92546374553424271"/>
          <c:h val="0.56566239016920827"/>
        </c:manualLayout>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Sheet1!$A$2:$A$65</c:f>
              <c:strCache>
                <c:ptCount val="64"/>
                <c:pt idx="0">
                  <c:v>Korea</c:v>
                </c:pt>
                <c:pt idx="1">
                  <c:v>Serbia</c:v>
                </c:pt>
                <c:pt idx="2">
                  <c:v>Viet Nam</c:v>
                </c:pt>
                <c:pt idx="3">
                  <c:v>United States</c:v>
                </c:pt>
                <c:pt idx="4">
                  <c:v>Shanghai-China</c:v>
                </c:pt>
                <c:pt idx="5">
                  <c:v>Israel</c:v>
                </c:pt>
                <c:pt idx="6">
                  <c:v>Kazakhstan</c:v>
                </c:pt>
                <c:pt idx="7">
                  <c:v>Liechtenstein</c:v>
                </c:pt>
                <c:pt idx="8">
                  <c:v>United Arab Emirates</c:v>
                </c:pt>
                <c:pt idx="9">
                  <c:v>United Kingdom</c:v>
                </c:pt>
                <c:pt idx="10">
                  <c:v>Bulgaria</c:v>
                </c:pt>
                <c:pt idx="11">
                  <c:v>Chinese Taipei</c:v>
                </c:pt>
                <c:pt idx="12">
                  <c:v>Australia</c:v>
                </c:pt>
                <c:pt idx="13">
                  <c:v>Lithuania</c:v>
                </c:pt>
                <c:pt idx="14">
                  <c:v>Ireland</c:v>
                </c:pt>
                <c:pt idx="15">
                  <c:v>Sweden</c:v>
                </c:pt>
                <c:pt idx="16">
                  <c:v>Canada</c:v>
                </c:pt>
                <c:pt idx="17">
                  <c:v>Peru</c:v>
                </c:pt>
                <c:pt idx="18">
                  <c:v>Indonesia</c:v>
                </c:pt>
                <c:pt idx="19">
                  <c:v>France</c:v>
                </c:pt>
                <c:pt idx="20">
                  <c:v>Uruguay</c:v>
                </c:pt>
                <c:pt idx="21">
                  <c:v>Iceland</c:v>
                </c:pt>
                <c:pt idx="22">
                  <c:v>Argentina</c:v>
                </c:pt>
                <c:pt idx="23">
                  <c:v>Russian Federation</c:v>
                </c:pt>
                <c:pt idx="24">
                  <c:v>Colombia</c:v>
                </c:pt>
                <c:pt idx="25">
                  <c:v>Brazil</c:v>
                </c:pt>
                <c:pt idx="26">
                  <c:v>Mexico</c:v>
                </c:pt>
                <c:pt idx="27">
                  <c:v>Tunisia</c:v>
                </c:pt>
                <c:pt idx="28">
                  <c:v>Poland</c:v>
                </c:pt>
                <c:pt idx="29">
                  <c:v>Thailand</c:v>
                </c:pt>
                <c:pt idx="30">
                  <c:v>Costa Rica</c:v>
                </c:pt>
                <c:pt idx="31">
                  <c:v>Chile</c:v>
                </c:pt>
                <c:pt idx="32">
                  <c:v>Malaysia</c:v>
                </c:pt>
                <c:pt idx="33">
                  <c:v>Norway</c:v>
                </c:pt>
                <c:pt idx="34">
                  <c:v>Spain</c:v>
                </c:pt>
                <c:pt idx="35">
                  <c:v>Slovenia</c:v>
                </c:pt>
                <c:pt idx="36">
                  <c:v>Qatar</c:v>
                </c:pt>
                <c:pt idx="37">
                  <c:v>Latvia</c:v>
                </c:pt>
                <c:pt idx="38">
                  <c:v>Singapore</c:v>
                </c:pt>
                <c:pt idx="39">
                  <c:v>Jordan</c:v>
                </c:pt>
                <c:pt idx="40">
                  <c:v>Denmark</c:v>
                </c:pt>
                <c:pt idx="41">
                  <c:v>Romania</c:v>
                </c:pt>
                <c:pt idx="42">
                  <c:v>Estonia</c:v>
                </c:pt>
                <c:pt idx="43">
                  <c:v>OECD average</c:v>
                </c:pt>
                <c:pt idx="44">
                  <c:v>Croatia</c:v>
                </c:pt>
                <c:pt idx="45">
                  <c:v>Japan</c:v>
                </c:pt>
                <c:pt idx="46">
                  <c:v>Slovak Republic</c:v>
                </c:pt>
                <c:pt idx="47">
                  <c:v>Luxembourg</c:v>
                </c:pt>
                <c:pt idx="48">
                  <c:v>Belgium</c:v>
                </c:pt>
                <c:pt idx="49">
                  <c:v>Italy</c:v>
                </c:pt>
                <c:pt idx="50">
                  <c:v>Hungary</c:v>
                </c:pt>
                <c:pt idx="51">
                  <c:v>Finland</c:v>
                </c:pt>
                <c:pt idx="52">
                  <c:v>Portugal</c:v>
                </c:pt>
                <c:pt idx="53">
                  <c:v>New Zealand</c:v>
                </c:pt>
                <c:pt idx="54">
                  <c:v>Montenegro</c:v>
                </c:pt>
                <c:pt idx="55">
                  <c:v>Czech Republic</c:v>
                </c:pt>
                <c:pt idx="56">
                  <c:v>Germany</c:v>
                </c:pt>
                <c:pt idx="57">
                  <c:v>Hong Kong-China</c:v>
                </c:pt>
                <c:pt idx="58">
                  <c:v>Austria</c:v>
                </c:pt>
                <c:pt idx="59">
                  <c:v>Switzerland</c:v>
                </c:pt>
                <c:pt idx="60">
                  <c:v>Greece</c:v>
                </c:pt>
                <c:pt idx="61">
                  <c:v>Turkey</c:v>
                </c:pt>
                <c:pt idx="62">
                  <c:v>Netherlands</c:v>
                </c:pt>
                <c:pt idx="63">
                  <c:v>Macao-China</c:v>
                </c:pt>
              </c:strCache>
            </c:strRef>
          </c:cat>
          <c:val>
            <c:numRef>
              <c:f>Sheet1!$E$2:$E$65</c:f>
              <c:numCache>
                <c:formatCode>0.00</c:formatCode>
                <c:ptCount val="64"/>
                <c:pt idx="0">
                  <c:v>0.77134937358395927</c:v>
                </c:pt>
                <c:pt idx="1">
                  <c:v>0.80903888879375152</c:v>
                </c:pt>
                <c:pt idx="2">
                  <c:v>0.81366106428424212</c:v>
                </c:pt>
                <c:pt idx="3">
                  <c:v>0.81643260845214327</c:v>
                </c:pt>
                <c:pt idx="4">
                  <c:v>0.82169560919830953</c:v>
                </c:pt>
                <c:pt idx="5">
                  <c:v>0.82223195323792808</c:v>
                </c:pt>
                <c:pt idx="6">
                  <c:v>0.8328646676893815</c:v>
                </c:pt>
                <c:pt idx="7">
                  <c:v>0.83720769859937028</c:v>
                </c:pt>
                <c:pt idx="8">
                  <c:v>0.86909393829935344</c:v>
                </c:pt>
                <c:pt idx="9">
                  <c:v>0.92772501793831086</c:v>
                </c:pt>
                <c:pt idx="10">
                  <c:v>0.94547738386622138</c:v>
                </c:pt>
                <c:pt idx="11">
                  <c:v>0.94733793373508457</c:v>
                </c:pt>
                <c:pt idx="12">
                  <c:v>0.94745621311819572</c:v>
                </c:pt>
                <c:pt idx="13">
                  <c:v>0.95265960887762202</c:v>
                </c:pt>
                <c:pt idx="14">
                  <c:v>0.95438214639790397</c:v>
                </c:pt>
                <c:pt idx="15">
                  <c:v>0.9677012632438533</c:v>
                </c:pt>
                <c:pt idx="16">
                  <c:v>0.97363401445656794</c:v>
                </c:pt>
                <c:pt idx="17">
                  <c:v>0.97767699487620119</c:v>
                </c:pt>
                <c:pt idx="18">
                  <c:v>0.9924762923545738</c:v>
                </c:pt>
                <c:pt idx="19">
                  <c:v>0.99350494453057081</c:v>
                </c:pt>
                <c:pt idx="20">
                  <c:v>0.99831057114215516</c:v>
                </c:pt>
                <c:pt idx="21">
                  <c:v>0.998664383003947</c:v>
                </c:pt>
                <c:pt idx="22">
                  <c:v>1.0002834063394022</c:v>
                </c:pt>
                <c:pt idx="23">
                  <c:v>1.0003812785397941</c:v>
                </c:pt>
                <c:pt idx="24">
                  <c:v>1.0017329298207496</c:v>
                </c:pt>
                <c:pt idx="25">
                  <c:v>1.0053095375804038</c:v>
                </c:pt>
                <c:pt idx="26">
                  <c:v>1.0118862555821615</c:v>
                </c:pt>
                <c:pt idx="27">
                  <c:v>1.0186963373453275</c:v>
                </c:pt>
                <c:pt idx="28">
                  <c:v>1.0198054026766008</c:v>
                </c:pt>
                <c:pt idx="29">
                  <c:v>1.0244151625897948</c:v>
                </c:pt>
                <c:pt idx="30">
                  <c:v>1.025220688747903</c:v>
                </c:pt>
                <c:pt idx="31">
                  <c:v>1.0367972040397933</c:v>
                </c:pt>
                <c:pt idx="32">
                  <c:v>1.0413378901934622</c:v>
                </c:pt>
                <c:pt idx="33">
                  <c:v>1.0524647756887207</c:v>
                </c:pt>
                <c:pt idx="34">
                  <c:v>1.0546484117608281</c:v>
                </c:pt>
                <c:pt idx="35">
                  <c:v>1.0547043976675459</c:v>
                </c:pt>
                <c:pt idx="36">
                  <c:v>1.0664262997118001</c:v>
                </c:pt>
                <c:pt idx="37">
                  <c:v>1.0690156435296381</c:v>
                </c:pt>
                <c:pt idx="38">
                  <c:v>1.0824986354431563</c:v>
                </c:pt>
                <c:pt idx="39">
                  <c:v>1.0979826726108726</c:v>
                </c:pt>
                <c:pt idx="40">
                  <c:v>1.1070572424112981</c:v>
                </c:pt>
                <c:pt idx="41">
                  <c:v>1.11792500793279</c:v>
                </c:pt>
                <c:pt idx="42">
                  <c:v>1.1197993214983548</c:v>
                </c:pt>
                <c:pt idx="44">
                  <c:v>1.1454889296855073</c:v>
                </c:pt>
                <c:pt idx="45">
                  <c:v>1.1460648465953185</c:v>
                </c:pt>
                <c:pt idx="46">
                  <c:v>1.1476792815260688</c:v>
                </c:pt>
                <c:pt idx="48">
                  <c:v>1.1565139295478617</c:v>
                </c:pt>
                <c:pt idx="50">
                  <c:v>1.1716945892369943</c:v>
                </c:pt>
                <c:pt idx="51">
                  <c:v>1.1779132552891662</c:v>
                </c:pt>
                <c:pt idx="52">
                  <c:v>1.2069539180179381</c:v>
                </c:pt>
                <c:pt idx="53">
                  <c:v>1.236332679398912</c:v>
                </c:pt>
                <c:pt idx="55">
                  <c:v>1.2791921177967056</c:v>
                </c:pt>
                <c:pt idx="56">
                  <c:v>1.2794240233159675</c:v>
                </c:pt>
                <c:pt idx="57">
                  <c:v>1.3461178554026123</c:v>
                </c:pt>
              </c:numCache>
            </c:numRef>
          </c:val>
        </c:ser>
        <c:dLbls>
          <c:showLegendKey val="0"/>
          <c:showVal val="0"/>
          <c:showCatName val="0"/>
          <c:showSerName val="0"/>
          <c:showPercent val="0"/>
          <c:showBubbleSize val="0"/>
        </c:dLbls>
        <c:gapWidth val="150"/>
        <c:axId val="99385344"/>
        <c:axId val="99387264"/>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Sheet1!$A$2:$A$65</c:f>
              <c:strCache>
                <c:ptCount val="64"/>
                <c:pt idx="0">
                  <c:v>Korea</c:v>
                </c:pt>
                <c:pt idx="1">
                  <c:v>Serbia</c:v>
                </c:pt>
                <c:pt idx="2">
                  <c:v>Viet Nam</c:v>
                </c:pt>
                <c:pt idx="3">
                  <c:v>United States</c:v>
                </c:pt>
                <c:pt idx="4">
                  <c:v>Shanghai-China</c:v>
                </c:pt>
                <c:pt idx="5">
                  <c:v>Israel</c:v>
                </c:pt>
                <c:pt idx="6">
                  <c:v>Kazakhstan</c:v>
                </c:pt>
                <c:pt idx="7">
                  <c:v>Liechtenstein</c:v>
                </c:pt>
                <c:pt idx="8">
                  <c:v>United Arab Emirates</c:v>
                </c:pt>
                <c:pt idx="9">
                  <c:v>United Kingdom</c:v>
                </c:pt>
                <c:pt idx="10">
                  <c:v>Bulgaria</c:v>
                </c:pt>
                <c:pt idx="11">
                  <c:v>Chinese Taipei</c:v>
                </c:pt>
                <c:pt idx="12">
                  <c:v>Australia</c:v>
                </c:pt>
                <c:pt idx="13">
                  <c:v>Lithuania</c:v>
                </c:pt>
                <c:pt idx="14">
                  <c:v>Ireland</c:v>
                </c:pt>
                <c:pt idx="15">
                  <c:v>Sweden</c:v>
                </c:pt>
                <c:pt idx="16">
                  <c:v>Canada</c:v>
                </c:pt>
                <c:pt idx="17">
                  <c:v>Peru</c:v>
                </c:pt>
                <c:pt idx="18">
                  <c:v>Indonesia</c:v>
                </c:pt>
                <c:pt idx="19">
                  <c:v>France</c:v>
                </c:pt>
                <c:pt idx="20">
                  <c:v>Uruguay</c:v>
                </c:pt>
                <c:pt idx="21">
                  <c:v>Iceland</c:v>
                </c:pt>
                <c:pt idx="22">
                  <c:v>Argentina</c:v>
                </c:pt>
                <c:pt idx="23">
                  <c:v>Russian Federation</c:v>
                </c:pt>
                <c:pt idx="24">
                  <c:v>Colombia</c:v>
                </c:pt>
                <c:pt idx="25">
                  <c:v>Brazil</c:v>
                </c:pt>
                <c:pt idx="26">
                  <c:v>Mexico</c:v>
                </c:pt>
                <c:pt idx="27">
                  <c:v>Tunisia</c:v>
                </c:pt>
                <c:pt idx="28">
                  <c:v>Poland</c:v>
                </c:pt>
                <c:pt idx="29">
                  <c:v>Thailand</c:v>
                </c:pt>
                <c:pt idx="30">
                  <c:v>Costa Rica</c:v>
                </c:pt>
                <c:pt idx="31">
                  <c:v>Chile</c:v>
                </c:pt>
                <c:pt idx="32">
                  <c:v>Malaysia</c:v>
                </c:pt>
                <c:pt idx="33">
                  <c:v>Norway</c:v>
                </c:pt>
                <c:pt idx="34">
                  <c:v>Spain</c:v>
                </c:pt>
                <c:pt idx="35">
                  <c:v>Slovenia</c:v>
                </c:pt>
                <c:pt idx="36">
                  <c:v>Qatar</c:v>
                </c:pt>
                <c:pt idx="37">
                  <c:v>Latvia</c:v>
                </c:pt>
                <c:pt idx="38">
                  <c:v>Singapore</c:v>
                </c:pt>
                <c:pt idx="39">
                  <c:v>Jordan</c:v>
                </c:pt>
                <c:pt idx="40">
                  <c:v>Denmark</c:v>
                </c:pt>
                <c:pt idx="41">
                  <c:v>Romania</c:v>
                </c:pt>
                <c:pt idx="42">
                  <c:v>Estonia</c:v>
                </c:pt>
                <c:pt idx="43">
                  <c:v>OECD average</c:v>
                </c:pt>
                <c:pt idx="44">
                  <c:v>Croatia</c:v>
                </c:pt>
                <c:pt idx="45">
                  <c:v>Japan</c:v>
                </c:pt>
                <c:pt idx="46">
                  <c:v>Slovak Republic</c:v>
                </c:pt>
                <c:pt idx="47">
                  <c:v>Luxembourg</c:v>
                </c:pt>
                <c:pt idx="48">
                  <c:v>Belgium</c:v>
                </c:pt>
                <c:pt idx="49">
                  <c:v>Italy</c:v>
                </c:pt>
                <c:pt idx="50">
                  <c:v>Hungary</c:v>
                </c:pt>
                <c:pt idx="51">
                  <c:v>Finland</c:v>
                </c:pt>
                <c:pt idx="52">
                  <c:v>Portugal</c:v>
                </c:pt>
                <c:pt idx="53">
                  <c:v>New Zealand</c:v>
                </c:pt>
                <c:pt idx="54">
                  <c:v>Montenegro</c:v>
                </c:pt>
                <c:pt idx="55">
                  <c:v>Czech Republic</c:v>
                </c:pt>
                <c:pt idx="56">
                  <c:v>Germany</c:v>
                </c:pt>
                <c:pt idx="57">
                  <c:v>Hong Kong-China</c:v>
                </c:pt>
                <c:pt idx="58">
                  <c:v>Austria</c:v>
                </c:pt>
                <c:pt idx="59">
                  <c:v>Switzerland</c:v>
                </c:pt>
                <c:pt idx="60">
                  <c:v>Greece</c:v>
                </c:pt>
                <c:pt idx="61">
                  <c:v>Turkey</c:v>
                </c:pt>
                <c:pt idx="62">
                  <c:v>Netherlands</c:v>
                </c:pt>
                <c:pt idx="63">
                  <c:v>Macao-China</c:v>
                </c:pt>
              </c:strCache>
            </c:strRef>
          </c:cat>
          <c:val>
            <c:numRef>
              <c:f>Sheet1!$D$2:$D$65</c:f>
              <c:numCache>
                <c:formatCode>General</c:formatCode>
                <c:ptCount val="64"/>
                <c:pt idx="43" formatCode="0.00">
                  <c:v>1.1292939605221677</c:v>
                </c:pt>
                <c:pt idx="47" formatCode="0.00">
                  <c:v>1.151936228295469</c:v>
                </c:pt>
                <c:pt idx="49" formatCode="0.00">
                  <c:v>1.1645794873096424</c:v>
                </c:pt>
                <c:pt idx="54" formatCode="0.00">
                  <c:v>1.2377504734806586</c:v>
                </c:pt>
                <c:pt idx="58" formatCode="0.00">
                  <c:v>1.3900539758993471</c:v>
                </c:pt>
                <c:pt idx="59" formatCode="0.00">
                  <c:v>1.4345919026351073</c:v>
                </c:pt>
                <c:pt idx="60" formatCode="0.00">
                  <c:v>1.4509633224292491</c:v>
                </c:pt>
                <c:pt idx="61" formatCode="0.00">
                  <c:v>1.5391897335223286</c:v>
                </c:pt>
                <c:pt idx="62" formatCode="0.00">
                  <c:v>1.8326664376489508</c:v>
                </c:pt>
                <c:pt idx="63" formatCode="0.00">
                  <c:v>1.8398540687941756</c:v>
                </c:pt>
              </c:numCache>
            </c:numRef>
          </c:val>
        </c:ser>
        <c:dLbls>
          <c:showLegendKey val="0"/>
          <c:showVal val="0"/>
          <c:showCatName val="0"/>
          <c:showSerName val="0"/>
          <c:showPercent val="0"/>
          <c:showBubbleSize val="0"/>
        </c:dLbls>
        <c:gapWidth val="150"/>
        <c:axId val="99390592"/>
        <c:axId val="99388800"/>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Sheet1!$A$2:$A$65</c:f>
              <c:strCache>
                <c:ptCount val="64"/>
                <c:pt idx="0">
                  <c:v>Korea</c:v>
                </c:pt>
                <c:pt idx="1">
                  <c:v>Serbia</c:v>
                </c:pt>
                <c:pt idx="2">
                  <c:v>Viet Nam</c:v>
                </c:pt>
                <c:pt idx="3">
                  <c:v>United States</c:v>
                </c:pt>
                <c:pt idx="4">
                  <c:v>Shanghai-China</c:v>
                </c:pt>
                <c:pt idx="5">
                  <c:v>Israel</c:v>
                </c:pt>
                <c:pt idx="6">
                  <c:v>Kazakhstan</c:v>
                </c:pt>
                <c:pt idx="7">
                  <c:v>Liechtenstein</c:v>
                </c:pt>
                <c:pt idx="8">
                  <c:v>United Arab Emirates</c:v>
                </c:pt>
                <c:pt idx="9">
                  <c:v>United Kingdom</c:v>
                </c:pt>
                <c:pt idx="10">
                  <c:v>Bulgaria</c:v>
                </c:pt>
                <c:pt idx="11">
                  <c:v>Chinese Taipei</c:v>
                </c:pt>
                <c:pt idx="12">
                  <c:v>Australia</c:v>
                </c:pt>
                <c:pt idx="13">
                  <c:v>Lithuania</c:v>
                </c:pt>
                <c:pt idx="14">
                  <c:v>Ireland</c:v>
                </c:pt>
                <c:pt idx="15">
                  <c:v>Sweden</c:v>
                </c:pt>
                <c:pt idx="16">
                  <c:v>Canada</c:v>
                </c:pt>
                <c:pt idx="17">
                  <c:v>Peru</c:v>
                </c:pt>
                <c:pt idx="18">
                  <c:v>Indonesia</c:v>
                </c:pt>
                <c:pt idx="19">
                  <c:v>France</c:v>
                </c:pt>
                <c:pt idx="20">
                  <c:v>Uruguay</c:v>
                </c:pt>
                <c:pt idx="21">
                  <c:v>Iceland</c:v>
                </c:pt>
                <c:pt idx="22">
                  <c:v>Argentina</c:v>
                </c:pt>
                <c:pt idx="23">
                  <c:v>Russian Federation</c:v>
                </c:pt>
                <c:pt idx="24">
                  <c:v>Colombia</c:v>
                </c:pt>
                <c:pt idx="25">
                  <c:v>Brazil</c:v>
                </c:pt>
                <c:pt idx="26">
                  <c:v>Mexico</c:v>
                </c:pt>
                <c:pt idx="27">
                  <c:v>Tunisia</c:v>
                </c:pt>
                <c:pt idx="28">
                  <c:v>Poland</c:v>
                </c:pt>
                <c:pt idx="29">
                  <c:v>Thailand</c:v>
                </c:pt>
                <c:pt idx="30">
                  <c:v>Costa Rica</c:v>
                </c:pt>
                <c:pt idx="31">
                  <c:v>Chile</c:v>
                </c:pt>
                <c:pt idx="32">
                  <c:v>Malaysia</c:v>
                </c:pt>
                <c:pt idx="33">
                  <c:v>Norway</c:v>
                </c:pt>
                <c:pt idx="34">
                  <c:v>Spain</c:v>
                </c:pt>
                <c:pt idx="35">
                  <c:v>Slovenia</c:v>
                </c:pt>
                <c:pt idx="36">
                  <c:v>Qatar</c:v>
                </c:pt>
                <c:pt idx="37">
                  <c:v>Latvia</c:v>
                </c:pt>
                <c:pt idx="38">
                  <c:v>Singapore</c:v>
                </c:pt>
                <c:pt idx="39">
                  <c:v>Jordan</c:v>
                </c:pt>
                <c:pt idx="40">
                  <c:v>Denmark</c:v>
                </c:pt>
                <c:pt idx="41">
                  <c:v>Romania</c:v>
                </c:pt>
                <c:pt idx="42">
                  <c:v>Estonia</c:v>
                </c:pt>
                <c:pt idx="43">
                  <c:v>OECD average</c:v>
                </c:pt>
                <c:pt idx="44">
                  <c:v>Croatia</c:v>
                </c:pt>
                <c:pt idx="45">
                  <c:v>Japan</c:v>
                </c:pt>
                <c:pt idx="46">
                  <c:v>Slovak Republic</c:v>
                </c:pt>
                <c:pt idx="47">
                  <c:v>Luxembourg</c:v>
                </c:pt>
                <c:pt idx="48">
                  <c:v>Belgium</c:v>
                </c:pt>
                <c:pt idx="49">
                  <c:v>Italy</c:v>
                </c:pt>
                <c:pt idx="50">
                  <c:v>Hungary</c:v>
                </c:pt>
                <c:pt idx="51">
                  <c:v>Finland</c:v>
                </c:pt>
                <c:pt idx="52">
                  <c:v>Portugal</c:v>
                </c:pt>
                <c:pt idx="53">
                  <c:v>New Zealand</c:v>
                </c:pt>
                <c:pt idx="54">
                  <c:v>Montenegro</c:v>
                </c:pt>
                <c:pt idx="55">
                  <c:v>Czech Republic</c:v>
                </c:pt>
                <c:pt idx="56">
                  <c:v>Germany</c:v>
                </c:pt>
                <c:pt idx="57">
                  <c:v>Hong Kong-China</c:v>
                </c:pt>
                <c:pt idx="58">
                  <c:v>Austria</c:v>
                </c:pt>
                <c:pt idx="59">
                  <c:v>Switzerland</c:v>
                </c:pt>
                <c:pt idx="60">
                  <c:v>Greece</c:v>
                </c:pt>
                <c:pt idx="61">
                  <c:v>Turkey</c:v>
                </c:pt>
                <c:pt idx="62">
                  <c:v>Netherlands</c:v>
                </c:pt>
                <c:pt idx="63">
                  <c:v>Macao-China</c:v>
                </c:pt>
              </c:strCache>
            </c:strRef>
          </c:cat>
          <c:val>
            <c:numRef>
              <c:f>Sheet1!$B$2:$B$65</c:f>
              <c:numCache>
                <c:formatCode>General</c:formatCode>
                <c:ptCount val="64"/>
                <c:pt idx="0" formatCode="0.00">
                  <c:v>0.63540422699999999</c:v>
                </c:pt>
                <c:pt idx="7" formatCode="0.00">
                  <c:v>1.5290872289999999</c:v>
                </c:pt>
                <c:pt idx="22" formatCode="0.00">
                  <c:v>1.342935539</c:v>
                </c:pt>
                <c:pt idx="24" formatCode="0.00">
                  <c:v>0.67516167999999999</c:v>
                </c:pt>
                <c:pt idx="26" formatCode="0.00">
                  <c:v>1.1065757860000001</c:v>
                </c:pt>
                <c:pt idx="31" formatCode="0.00">
                  <c:v>1.2953403750000001</c:v>
                </c:pt>
                <c:pt idx="43" formatCode="0.00">
                  <c:v>1.2429560409411764</c:v>
                </c:pt>
                <c:pt idx="46" formatCode="0.00">
                  <c:v>1.390100281</c:v>
                </c:pt>
                <c:pt idx="47" formatCode="0.00">
                  <c:v>1.5178416850000001</c:v>
                </c:pt>
                <c:pt idx="48" formatCode="0.00">
                  <c:v>1.5886679800000001</c:v>
                </c:pt>
                <c:pt idx="49" formatCode="0.00">
                  <c:v>1.356603628</c:v>
                </c:pt>
                <c:pt idx="52" formatCode="0.00">
                  <c:v>1.498890711</c:v>
                </c:pt>
                <c:pt idx="54" formatCode="0.00">
                  <c:v>1.2541255499999999</c:v>
                </c:pt>
                <c:pt idx="55" formatCode="0.00">
                  <c:v>1.469341689</c:v>
                </c:pt>
                <c:pt idx="56" formatCode="0.00">
                  <c:v>1.9052733529999999</c:v>
                </c:pt>
                <c:pt idx="57" formatCode="0.00">
                  <c:v>1.8003573879999999</c:v>
                </c:pt>
                <c:pt idx="58" formatCode="0.00">
                  <c:v>2.6399941610000002</c:v>
                </c:pt>
                <c:pt idx="59" formatCode="0.00">
                  <c:v>1.736358912</c:v>
                </c:pt>
                <c:pt idx="60" formatCode="0.00">
                  <c:v>1.4495178639999999</c:v>
                </c:pt>
                <c:pt idx="61" formatCode="0.00">
                  <c:v>1.4771166040000001</c:v>
                </c:pt>
                <c:pt idx="62" formatCode="0.00">
                  <c:v>1.7444805809999999</c:v>
                </c:pt>
                <c:pt idx="63" formatCode="0.00">
                  <c:v>1.856755546</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Sheet1!$A$2:$A$65</c:f>
              <c:strCache>
                <c:ptCount val="64"/>
                <c:pt idx="0">
                  <c:v>Korea</c:v>
                </c:pt>
                <c:pt idx="1">
                  <c:v>Serbia</c:v>
                </c:pt>
                <c:pt idx="2">
                  <c:v>Viet Nam</c:v>
                </c:pt>
                <c:pt idx="3">
                  <c:v>United States</c:v>
                </c:pt>
                <c:pt idx="4">
                  <c:v>Shanghai-China</c:v>
                </c:pt>
                <c:pt idx="5">
                  <c:v>Israel</c:v>
                </c:pt>
                <c:pt idx="6">
                  <c:v>Kazakhstan</c:v>
                </c:pt>
                <c:pt idx="7">
                  <c:v>Liechtenstein</c:v>
                </c:pt>
                <c:pt idx="8">
                  <c:v>United Arab Emirates</c:v>
                </c:pt>
                <c:pt idx="9">
                  <c:v>United Kingdom</c:v>
                </c:pt>
                <c:pt idx="10">
                  <c:v>Bulgaria</c:v>
                </c:pt>
                <c:pt idx="11">
                  <c:v>Chinese Taipei</c:v>
                </c:pt>
                <c:pt idx="12">
                  <c:v>Australia</c:v>
                </c:pt>
                <c:pt idx="13">
                  <c:v>Lithuania</c:v>
                </c:pt>
                <c:pt idx="14">
                  <c:v>Ireland</c:v>
                </c:pt>
                <c:pt idx="15">
                  <c:v>Sweden</c:v>
                </c:pt>
                <c:pt idx="16">
                  <c:v>Canada</c:v>
                </c:pt>
                <c:pt idx="17">
                  <c:v>Peru</c:v>
                </c:pt>
                <c:pt idx="18">
                  <c:v>Indonesia</c:v>
                </c:pt>
                <c:pt idx="19">
                  <c:v>France</c:v>
                </c:pt>
                <c:pt idx="20">
                  <c:v>Uruguay</c:v>
                </c:pt>
                <c:pt idx="21">
                  <c:v>Iceland</c:v>
                </c:pt>
                <c:pt idx="22">
                  <c:v>Argentina</c:v>
                </c:pt>
                <c:pt idx="23">
                  <c:v>Russian Federation</c:v>
                </c:pt>
                <c:pt idx="24">
                  <c:v>Colombia</c:v>
                </c:pt>
                <c:pt idx="25">
                  <c:v>Brazil</c:v>
                </c:pt>
                <c:pt idx="26">
                  <c:v>Mexico</c:v>
                </c:pt>
                <c:pt idx="27">
                  <c:v>Tunisia</c:v>
                </c:pt>
                <c:pt idx="28">
                  <c:v>Poland</c:v>
                </c:pt>
                <c:pt idx="29">
                  <c:v>Thailand</c:v>
                </c:pt>
                <c:pt idx="30">
                  <c:v>Costa Rica</c:v>
                </c:pt>
                <c:pt idx="31">
                  <c:v>Chile</c:v>
                </c:pt>
                <c:pt idx="32">
                  <c:v>Malaysia</c:v>
                </c:pt>
                <c:pt idx="33">
                  <c:v>Norway</c:v>
                </c:pt>
                <c:pt idx="34">
                  <c:v>Spain</c:v>
                </c:pt>
                <c:pt idx="35">
                  <c:v>Slovenia</c:v>
                </c:pt>
                <c:pt idx="36">
                  <c:v>Qatar</c:v>
                </c:pt>
                <c:pt idx="37">
                  <c:v>Latvia</c:v>
                </c:pt>
                <c:pt idx="38">
                  <c:v>Singapore</c:v>
                </c:pt>
                <c:pt idx="39">
                  <c:v>Jordan</c:v>
                </c:pt>
                <c:pt idx="40">
                  <c:v>Denmark</c:v>
                </c:pt>
                <c:pt idx="41">
                  <c:v>Romania</c:v>
                </c:pt>
                <c:pt idx="42">
                  <c:v>Estonia</c:v>
                </c:pt>
                <c:pt idx="43">
                  <c:v>OECD average</c:v>
                </c:pt>
                <c:pt idx="44">
                  <c:v>Croatia</c:v>
                </c:pt>
                <c:pt idx="45">
                  <c:v>Japan</c:v>
                </c:pt>
                <c:pt idx="46">
                  <c:v>Slovak Republic</c:v>
                </c:pt>
                <c:pt idx="47">
                  <c:v>Luxembourg</c:v>
                </c:pt>
                <c:pt idx="48">
                  <c:v>Belgium</c:v>
                </c:pt>
                <c:pt idx="49">
                  <c:v>Italy</c:v>
                </c:pt>
                <c:pt idx="50">
                  <c:v>Hungary</c:v>
                </c:pt>
                <c:pt idx="51">
                  <c:v>Finland</c:v>
                </c:pt>
                <c:pt idx="52">
                  <c:v>Portugal</c:v>
                </c:pt>
                <c:pt idx="53">
                  <c:v>New Zealand</c:v>
                </c:pt>
                <c:pt idx="54">
                  <c:v>Montenegro</c:v>
                </c:pt>
                <c:pt idx="55">
                  <c:v>Czech Republic</c:v>
                </c:pt>
                <c:pt idx="56">
                  <c:v>Germany</c:v>
                </c:pt>
                <c:pt idx="57">
                  <c:v>Hong Kong-China</c:v>
                </c:pt>
                <c:pt idx="58">
                  <c:v>Austria</c:v>
                </c:pt>
                <c:pt idx="59">
                  <c:v>Switzerland</c:v>
                </c:pt>
                <c:pt idx="60">
                  <c:v>Greece</c:v>
                </c:pt>
                <c:pt idx="61">
                  <c:v>Turkey</c:v>
                </c:pt>
                <c:pt idx="62">
                  <c:v>Netherlands</c:v>
                </c:pt>
                <c:pt idx="63">
                  <c:v>Macao-China</c:v>
                </c:pt>
              </c:strCache>
            </c:strRef>
          </c:cat>
          <c:val>
            <c:numRef>
              <c:f>Sheet1!$C$2:$C$65</c:f>
              <c:numCache>
                <c:formatCode>0.00</c:formatCode>
                <c:ptCount val="64"/>
                <c:pt idx="1">
                  <c:v>1.063091223</c:v>
                </c:pt>
                <c:pt idx="2">
                  <c:v>0.745310739</c:v>
                </c:pt>
                <c:pt idx="3">
                  <c:v>0.812467732</c:v>
                </c:pt>
                <c:pt idx="4">
                  <c:v>0.88548298299999995</c:v>
                </c:pt>
                <c:pt idx="5">
                  <c:v>0.71746526499999996</c:v>
                </c:pt>
                <c:pt idx="6">
                  <c:v>0.73287783200000001</c:v>
                </c:pt>
                <c:pt idx="8">
                  <c:v>1.045719155</c:v>
                </c:pt>
                <c:pt idx="9">
                  <c:v>0.94425852799999999</c:v>
                </c:pt>
                <c:pt idx="10">
                  <c:v>0.88298163600000001</c:v>
                </c:pt>
                <c:pt idx="11">
                  <c:v>1.110500043</c:v>
                </c:pt>
                <c:pt idx="12">
                  <c:v>0.92845250400000001</c:v>
                </c:pt>
                <c:pt idx="13">
                  <c:v>1.1298167050000001</c:v>
                </c:pt>
                <c:pt idx="14">
                  <c:v>0.843931812</c:v>
                </c:pt>
                <c:pt idx="15">
                  <c:v>0.92225954200000004</c:v>
                </c:pt>
                <c:pt idx="16">
                  <c:v>0.96892076100000002</c:v>
                </c:pt>
                <c:pt idx="17">
                  <c:v>0.90050126100000005</c:v>
                </c:pt>
                <c:pt idx="18">
                  <c:v>1.1059746690000001</c:v>
                </c:pt>
                <c:pt idx="19">
                  <c:v>1.2763577239999999</c:v>
                </c:pt>
                <c:pt idx="20">
                  <c:v>0.96416370600000001</c:v>
                </c:pt>
                <c:pt idx="21">
                  <c:v>1.105092897</c:v>
                </c:pt>
                <c:pt idx="23">
                  <c:v>0.87388266000000003</c:v>
                </c:pt>
                <c:pt idx="25">
                  <c:v>1.0423248540000001</c:v>
                </c:pt>
                <c:pt idx="27">
                  <c:v>1.217559386</c:v>
                </c:pt>
                <c:pt idx="28">
                  <c:v>0.94099432800000005</c:v>
                </c:pt>
                <c:pt idx="29">
                  <c:v>0.83320135500000003</c:v>
                </c:pt>
                <c:pt idx="30">
                  <c:v>0.92086662200000002</c:v>
                </c:pt>
                <c:pt idx="32">
                  <c:v>1.130110068</c:v>
                </c:pt>
                <c:pt idx="33">
                  <c:v>1.045415966</c:v>
                </c:pt>
                <c:pt idx="34">
                  <c:v>1.167462472</c:v>
                </c:pt>
                <c:pt idx="35">
                  <c:v>1.0225704369999999</c:v>
                </c:pt>
                <c:pt idx="36">
                  <c:v>1.0292692000000001</c:v>
                </c:pt>
                <c:pt idx="37">
                  <c:v>1.0575892229999999</c:v>
                </c:pt>
                <c:pt idx="38">
                  <c:v>1.0610563609999999</c:v>
                </c:pt>
                <c:pt idx="39">
                  <c:v>1.1368532899999999</c:v>
                </c:pt>
                <c:pt idx="40">
                  <c:v>1.048006145</c:v>
                </c:pt>
                <c:pt idx="41">
                  <c:v>1.0228241309999999</c:v>
                </c:pt>
                <c:pt idx="42">
                  <c:v>1.0894423529999999</c:v>
                </c:pt>
                <c:pt idx="44">
                  <c:v>1.2929355360000001</c:v>
                </c:pt>
                <c:pt idx="45">
                  <c:v>1.208497081</c:v>
                </c:pt>
                <c:pt idx="50">
                  <c:v>1.078102841</c:v>
                </c:pt>
                <c:pt idx="51">
                  <c:v>1.1790038970000001</c:v>
                </c:pt>
                <c:pt idx="53">
                  <c:v>1.15029527</c:v>
                </c:pt>
              </c:numCache>
            </c:numRef>
          </c:val>
          <c:smooth val="0"/>
        </c:ser>
        <c:dLbls>
          <c:showLegendKey val="0"/>
          <c:showVal val="0"/>
          <c:showCatName val="0"/>
          <c:showSerName val="0"/>
          <c:showPercent val="0"/>
          <c:showBubbleSize val="0"/>
        </c:dLbls>
        <c:marker val="1"/>
        <c:smooth val="0"/>
        <c:axId val="99385344"/>
        <c:axId val="99387264"/>
      </c:lineChart>
      <c:catAx>
        <c:axId val="99385344"/>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99387264"/>
        <c:crossesAt val="1"/>
        <c:auto val="1"/>
        <c:lblAlgn val="ctr"/>
        <c:lblOffset val="100"/>
        <c:tickLblSkip val="1"/>
        <c:noMultiLvlLbl val="0"/>
      </c:catAx>
      <c:valAx>
        <c:axId val="99387264"/>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9385344"/>
        <c:crosses val="autoZero"/>
        <c:crossBetween val="between"/>
      </c:valAx>
      <c:valAx>
        <c:axId val="99388800"/>
        <c:scaling>
          <c:orientation val="minMax"/>
        </c:scaling>
        <c:delete val="1"/>
        <c:axPos val="r"/>
        <c:numFmt formatCode="General" sourceLinked="1"/>
        <c:majorTickMark val="out"/>
        <c:minorTickMark val="none"/>
        <c:tickLblPos val="nextTo"/>
        <c:crossAx val="99390592"/>
        <c:crosses val="max"/>
        <c:crossBetween val="between"/>
      </c:valAx>
      <c:catAx>
        <c:axId val="99390592"/>
        <c:scaling>
          <c:orientation val="minMax"/>
        </c:scaling>
        <c:delete val="1"/>
        <c:axPos val="b"/>
        <c:numFmt formatCode="General" sourceLinked="1"/>
        <c:majorTickMark val="out"/>
        <c:minorTickMark val="none"/>
        <c:tickLblPos val="nextTo"/>
        <c:crossAx val="99388800"/>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27206780945909E-2"/>
          <c:y val="0.14138847696471729"/>
          <c:w val="0.93297243350178649"/>
          <c:h val="0.56566239016920827"/>
        </c:manualLayout>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Sheet1!$A$2:$A$65</c:f>
              <c:strCache>
                <c:ptCount val="64"/>
                <c:pt idx="0">
                  <c:v>Austria</c:v>
                </c:pt>
                <c:pt idx="1">
                  <c:v>France</c:v>
                </c:pt>
                <c:pt idx="2">
                  <c:v>Tunisia</c:v>
                </c:pt>
                <c:pt idx="3">
                  <c:v>Luxembourg</c:v>
                </c:pt>
                <c:pt idx="4">
                  <c:v>Switzerland</c:v>
                </c:pt>
                <c:pt idx="5">
                  <c:v>Romania</c:v>
                </c:pt>
                <c:pt idx="6">
                  <c:v>Montenegro</c:v>
                </c:pt>
                <c:pt idx="7">
                  <c:v>Brazil</c:v>
                </c:pt>
                <c:pt idx="8">
                  <c:v>Slovak Republic</c:v>
                </c:pt>
                <c:pt idx="9">
                  <c:v>Serbia</c:v>
                </c:pt>
                <c:pt idx="10">
                  <c:v>Croatia</c:v>
                </c:pt>
                <c:pt idx="11">
                  <c:v>Belgium</c:v>
                </c:pt>
                <c:pt idx="12">
                  <c:v>Portugal</c:v>
                </c:pt>
                <c:pt idx="13">
                  <c:v>Hungary</c:v>
                </c:pt>
                <c:pt idx="14">
                  <c:v>Italy</c:v>
                </c:pt>
                <c:pt idx="15">
                  <c:v>Bulgaria</c:v>
                </c:pt>
                <c:pt idx="16">
                  <c:v>Argentina</c:v>
                </c:pt>
                <c:pt idx="17">
                  <c:v>Germany</c:v>
                </c:pt>
                <c:pt idx="18">
                  <c:v>Uruguay</c:v>
                </c:pt>
                <c:pt idx="19">
                  <c:v>Costa Rica</c:v>
                </c:pt>
                <c:pt idx="20">
                  <c:v>Greece</c:v>
                </c:pt>
                <c:pt idx="21">
                  <c:v>Israel</c:v>
                </c:pt>
                <c:pt idx="22">
                  <c:v>Colombia</c:v>
                </c:pt>
                <c:pt idx="23">
                  <c:v>Slovenia</c:v>
                </c:pt>
                <c:pt idx="24">
                  <c:v>Chile</c:v>
                </c:pt>
                <c:pt idx="25">
                  <c:v>Mexico</c:v>
                </c:pt>
                <c:pt idx="26">
                  <c:v>Peru</c:v>
                </c:pt>
                <c:pt idx="27">
                  <c:v>Poland</c:v>
                </c:pt>
                <c:pt idx="28">
                  <c:v>Czech Republic</c:v>
                </c:pt>
                <c:pt idx="29">
                  <c:v>Latvia</c:v>
                </c:pt>
                <c:pt idx="30">
                  <c:v>Thailand</c:v>
                </c:pt>
                <c:pt idx="31">
                  <c:v>Ireland</c:v>
                </c:pt>
                <c:pt idx="32">
                  <c:v>Indonesia</c:v>
                </c:pt>
                <c:pt idx="33">
                  <c:v>Lithuania</c:v>
                </c:pt>
                <c:pt idx="34">
                  <c:v>Macao-China</c:v>
                </c:pt>
                <c:pt idx="35">
                  <c:v>OECD average</c:v>
                </c:pt>
                <c:pt idx="36">
                  <c:v>Spain</c:v>
                </c:pt>
                <c:pt idx="37">
                  <c:v>Finland</c:v>
                </c:pt>
                <c:pt idx="38">
                  <c:v>Netherlands</c:v>
                </c:pt>
                <c:pt idx="39">
                  <c:v>Turkey</c:v>
                </c:pt>
                <c:pt idx="40">
                  <c:v>United Arab Emirates</c:v>
                </c:pt>
                <c:pt idx="41">
                  <c:v>Malaysia</c:v>
                </c:pt>
                <c:pt idx="42">
                  <c:v>Sweden</c:v>
                </c:pt>
                <c:pt idx="43">
                  <c:v>Canada</c:v>
                </c:pt>
                <c:pt idx="44">
                  <c:v>Russian Federation</c:v>
                </c:pt>
                <c:pt idx="45">
                  <c:v>New Zealand</c:v>
                </c:pt>
                <c:pt idx="46">
                  <c:v>United States</c:v>
                </c:pt>
                <c:pt idx="47">
                  <c:v>Estonia</c:v>
                </c:pt>
                <c:pt idx="48">
                  <c:v>Kazakhstan</c:v>
                </c:pt>
                <c:pt idx="49">
                  <c:v>Iceland</c:v>
                </c:pt>
                <c:pt idx="50">
                  <c:v>Qatar</c:v>
                </c:pt>
                <c:pt idx="51">
                  <c:v>Chinese Taipei</c:v>
                </c:pt>
                <c:pt idx="52">
                  <c:v>Japan</c:v>
                </c:pt>
                <c:pt idx="53">
                  <c:v>Hong Kong-China</c:v>
                </c:pt>
                <c:pt idx="54">
                  <c:v>Jordan</c:v>
                </c:pt>
                <c:pt idx="55">
                  <c:v>Australia</c:v>
                </c:pt>
                <c:pt idx="56">
                  <c:v>Singapore</c:v>
                </c:pt>
                <c:pt idx="57">
                  <c:v>United Kingdom</c:v>
                </c:pt>
                <c:pt idx="58">
                  <c:v>Liechtenstein</c:v>
                </c:pt>
                <c:pt idx="59">
                  <c:v>Shanghai-China</c:v>
                </c:pt>
                <c:pt idx="60">
                  <c:v>Viet Nam</c:v>
                </c:pt>
                <c:pt idx="61">
                  <c:v>Denmark</c:v>
                </c:pt>
                <c:pt idx="62">
                  <c:v>Norway</c:v>
                </c:pt>
                <c:pt idx="63">
                  <c:v>Korea</c:v>
                </c:pt>
              </c:strCache>
            </c:strRef>
          </c:cat>
          <c:val>
            <c:numRef>
              <c:f>Sheet1!$E$2:$E$65</c:f>
              <c:numCache>
                <c:formatCode>General</c:formatCode>
                <c:ptCount val="64"/>
                <c:pt idx="4" formatCode="0.00">
                  <c:v>0.87866481029782451</c:v>
                </c:pt>
                <c:pt idx="5" formatCode="0.00">
                  <c:v>0.8829670682890951</c:v>
                </c:pt>
                <c:pt idx="8" formatCode="0.00">
                  <c:v>0.90040018387939247</c:v>
                </c:pt>
                <c:pt idx="9" formatCode="0.00">
                  <c:v>0.90726593464978633</c:v>
                </c:pt>
                <c:pt idx="10" formatCode="0.00">
                  <c:v>0.92201366379006588</c:v>
                </c:pt>
                <c:pt idx="11" formatCode="0.00">
                  <c:v>0.92714756983009772</c:v>
                </c:pt>
                <c:pt idx="12" formatCode="0.00">
                  <c:v>0.92964424769699283</c:v>
                </c:pt>
                <c:pt idx="13" formatCode="0.00">
                  <c:v>0.93057552931285636</c:v>
                </c:pt>
                <c:pt idx="14" formatCode="0.00">
                  <c:v>0.95389165960578293</c:v>
                </c:pt>
                <c:pt idx="15" formatCode="0.00">
                  <c:v>0.95440485189206192</c:v>
                </c:pt>
                <c:pt idx="16" formatCode="0.00">
                  <c:v>0.95647552813581072</c:v>
                </c:pt>
                <c:pt idx="17" formatCode="0.00">
                  <c:v>0.95668023184011464</c:v>
                </c:pt>
                <c:pt idx="18" formatCode="0.00">
                  <c:v>0.95674056805769614</c:v>
                </c:pt>
                <c:pt idx="19" formatCode="0.00">
                  <c:v>0.95817424169795162</c:v>
                </c:pt>
                <c:pt idx="20" formatCode="0.00">
                  <c:v>0.95834450850803299</c:v>
                </c:pt>
                <c:pt idx="21" formatCode="0.00">
                  <c:v>0.96629955149493896</c:v>
                </c:pt>
                <c:pt idx="22" formatCode="0.00">
                  <c:v>0.97920650919557461</c:v>
                </c:pt>
                <c:pt idx="23" formatCode="0.00">
                  <c:v>0.98333271477860973</c:v>
                </c:pt>
                <c:pt idx="24" formatCode="0.00">
                  <c:v>0.98612932899089223</c:v>
                </c:pt>
                <c:pt idx="25" formatCode="0.00">
                  <c:v>0.99224820514078516</c:v>
                </c:pt>
                <c:pt idx="26" formatCode="0.00">
                  <c:v>0.99457210793797679</c:v>
                </c:pt>
                <c:pt idx="27" formatCode="0.00">
                  <c:v>1.0048770736078481</c:v>
                </c:pt>
                <c:pt idx="28" formatCode="0.00">
                  <c:v>1.0062723614950204</c:v>
                </c:pt>
                <c:pt idx="29" formatCode="0.00">
                  <c:v>1.0098575375927916</c:v>
                </c:pt>
                <c:pt idx="30" formatCode="0.00">
                  <c:v>1.015079401577144</c:v>
                </c:pt>
                <c:pt idx="31" formatCode="0.00">
                  <c:v>1.0193453049697661</c:v>
                </c:pt>
                <c:pt idx="32" formatCode="0.00">
                  <c:v>1.020113863001636</c:v>
                </c:pt>
                <c:pt idx="33" formatCode="0.00">
                  <c:v>1.0207557238266052</c:v>
                </c:pt>
                <c:pt idx="34" formatCode="0.00">
                  <c:v>1.0471337513764014</c:v>
                </c:pt>
                <c:pt idx="36" formatCode="0.00">
                  <c:v>1.0644470797806669</c:v>
                </c:pt>
                <c:pt idx="37" formatCode="0.00">
                  <c:v>1.0714447775840883</c:v>
                </c:pt>
                <c:pt idx="38" formatCode="0.00">
                  <c:v>1.0783991389729235</c:v>
                </c:pt>
                <c:pt idx="39" formatCode="0.00">
                  <c:v>1.0811010912812764</c:v>
                </c:pt>
                <c:pt idx="41" formatCode="0.00">
                  <c:v>1.088152005652653</c:v>
                </c:pt>
                <c:pt idx="47" formatCode="0.00">
                  <c:v>1.1536438306752286</c:v>
                </c:pt>
                <c:pt idx="53" formatCode="0.00">
                  <c:v>1.2068988792763824</c:v>
                </c:pt>
                <c:pt idx="58" formatCode="0.00">
                  <c:v>1.343593399490445</c:v>
                </c:pt>
                <c:pt idx="59" formatCode="0.00">
                  <c:v>1.3445674584150007</c:v>
                </c:pt>
              </c:numCache>
            </c:numRef>
          </c:val>
        </c:ser>
        <c:dLbls>
          <c:showLegendKey val="0"/>
          <c:showVal val="0"/>
          <c:showCatName val="0"/>
          <c:showSerName val="0"/>
          <c:showPercent val="0"/>
          <c:showBubbleSize val="0"/>
        </c:dLbls>
        <c:gapWidth val="150"/>
        <c:axId val="99348480"/>
        <c:axId val="99350400"/>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Sheet1!$A$2:$A$65</c:f>
              <c:strCache>
                <c:ptCount val="64"/>
                <c:pt idx="0">
                  <c:v>Austria</c:v>
                </c:pt>
                <c:pt idx="1">
                  <c:v>France</c:v>
                </c:pt>
                <c:pt idx="2">
                  <c:v>Tunisia</c:v>
                </c:pt>
                <c:pt idx="3">
                  <c:v>Luxembourg</c:v>
                </c:pt>
                <c:pt idx="4">
                  <c:v>Switzerland</c:v>
                </c:pt>
                <c:pt idx="5">
                  <c:v>Romania</c:v>
                </c:pt>
                <c:pt idx="6">
                  <c:v>Montenegro</c:v>
                </c:pt>
                <c:pt idx="7">
                  <c:v>Brazil</c:v>
                </c:pt>
                <c:pt idx="8">
                  <c:v>Slovak Republic</c:v>
                </c:pt>
                <c:pt idx="9">
                  <c:v>Serbia</c:v>
                </c:pt>
                <c:pt idx="10">
                  <c:v>Croatia</c:v>
                </c:pt>
                <c:pt idx="11">
                  <c:v>Belgium</c:v>
                </c:pt>
                <c:pt idx="12">
                  <c:v>Portugal</c:v>
                </c:pt>
                <c:pt idx="13">
                  <c:v>Hungary</c:v>
                </c:pt>
                <c:pt idx="14">
                  <c:v>Italy</c:v>
                </c:pt>
                <c:pt idx="15">
                  <c:v>Bulgaria</c:v>
                </c:pt>
                <c:pt idx="16">
                  <c:v>Argentina</c:v>
                </c:pt>
                <c:pt idx="17">
                  <c:v>Germany</c:v>
                </c:pt>
                <c:pt idx="18">
                  <c:v>Uruguay</c:v>
                </c:pt>
                <c:pt idx="19">
                  <c:v>Costa Rica</c:v>
                </c:pt>
                <c:pt idx="20">
                  <c:v>Greece</c:v>
                </c:pt>
                <c:pt idx="21">
                  <c:v>Israel</c:v>
                </c:pt>
                <c:pt idx="22">
                  <c:v>Colombia</c:v>
                </c:pt>
                <c:pt idx="23">
                  <c:v>Slovenia</c:v>
                </c:pt>
                <c:pt idx="24">
                  <c:v>Chile</c:v>
                </c:pt>
                <c:pt idx="25">
                  <c:v>Mexico</c:v>
                </c:pt>
                <c:pt idx="26">
                  <c:v>Peru</c:v>
                </c:pt>
                <c:pt idx="27">
                  <c:v>Poland</c:v>
                </c:pt>
                <c:pt idx="28">
                  <c:v>Czech Republic</c:v>
                </c:pt>
                <c:pt idx="29">
                  <c:v>Latvia</c:v>
                </c:pt>
                <c:pt idx="30">
                  <c:v>Thailand</c:v>
                </c:pt>
                <c:pt idx="31">
                  <c:v>Ireland</c:v>
                </c:pt>
                <c:pt idx="32">
                  <c:v>Indonesia</c:v>
                </c:pt>
                <c:pt idx="33">
                  <c:v>Lithuania</c:v>
                </c:pt>
                <c:pt idx="34">
                  <c:v>Macao-China</c:v>
                </c:pt>
                <c:pt idx="35">
                  <c:v>OECD average</c:v>
                </c:pt>
                <c:pt idx="36">
                  <c:v>Spain</c:v>
                </c:pt>
                <c:pt idx="37">
                  <c:v>Finland</c:v>
                </c:pt>
                <c:pt idx="38">
                  <c:v>Netherlands</c:v>
                </c:pt>
                <c:pt idx="39">
                  <c:v>Turkey</c:v>
                </c:pt>
                <c:pt idx="40">
                  <c:v>United Arab Emirates</c:v>
                </c:pt>
                <c:pt idx="41">
                  <c:v>Malaysia</c:v>
                </c:pt>
                <c:pt idx="42">
                  <c:v>Sweden</c:v>
                </c:pt>
                <c:pt idx="43">
                  <c:v>Canada</c:v>
                </c:pt>
                <c:pt idx="44">
                  <c:v>Russian Federation</c:v>
                </c:pt>
                <c:pt idx="45">
                  <c:v>New Zealand</c:v>
                </c:pt>
                <c:pt idx="46">
                  <c:v>United States</c:v>
                </c:pt>
                <c:pt idx="47">
                  <c:v>Estonia</c:v>
                </c:pt>
                <c:pt idx="48">
                  <c:v>Kazakhstan</c:v>
                </c:pt>
                <c:pt idx="49">
                  <c:v>Iceland</c:v>
                </c:pt>
                <c:pt idx="50">
                  <c:v>Qatar</c:v>
                </c:pt>
                <c:pt idx="51">
                  <c:v>Chinese Taipei</c:v>
                </c:pt>
                <c:pt idx="52">
                  <c:v>Japan</c:v>
                </c:pt>
                <c:pt idx="53">
                  <c:v>Hong Kong-China</c:v>
                </c:pt>
                <c:pt idx="54">
                  <c:v>Jordan</c:v>
                </c:pt>
                <c:pt idx="55">
                  <c:v>Australia</c:v>
                </c:pt>
                <c:pt idx="56">
                  <c:v>Singapore</c:v>
                </c:pt>
                <c:pt idx="57">
                  <c:v>United Kingdom</c:v>
                </c:pt>
                <c:pt idx="58">
                  <c:v>Liechtenstein</c:v>
                </c:pt>
                <c:pt idx="59">
                  <c:v>Shanghai-China</c:v>
                </c:pt>
                <c:pt idx="60">
                  <c:v>Viet Nam</c:v>
                </c:pt>
                <c:pt idx="61">
                  <c:v>Denmark</c:v>
                </c:pt>
                <c:pt idx="62">
                  <c:v>Norway</c:v>
                </c:pt>
                <c:pt idx="63">
                  <c:v>Korea</c:v>
                </c:pt>
              </c:strCache>
            </c:strRef>
          </c:cat>
          <c:val>
            <c:numRef>
              <c:f>Sheet1!$D$2:$D$65</c:f>
              <c:numCache>
                <c:formatCode>0.00</c:formatCode>
                <c:ptCount val="64"/>
                <c:pt idx="0">
                  <c:v>0.82725782614711307</c:v>
                </c:pt>
                <c:pt idx="1">
                  <c:v>0.85989424708640994</c:v>
                </c:pt>
                <c:pt idx="2">
                  <c:v>0.86206593123122577</c:v>
                </c:pt>
                <c:pt idx="3">
                  <c:v>0.87665084049826147</c:v>
                </c:pt>
                <c:pt idx="6">
                  <c:v>0.88661073762268039</c:v>
                </c:pt>
                <c:pt idx="7">
                  <c:v>0.8912318796240698</c:v>
                </c:pt>
                <c:pt idx="35">
                  <c:v>1.0637262470468922</c:v>
                </c:pt>
                <c:pt idx="40">
                  <c:v>1.0812327284808474</c:v>
                </c:pt>
                <c:pt idx="42">
                  <c:v>1.1193324984494641</c:v>
                </c:pt>
                <c:pt idx="43">
                  <c:v>1.1302974581538963</c:v>
                </c:pt>
                <c:pt idx="44">
                  <c:v>1.1303449136118355</c:v>
                </c:pt>
                <c:pt idx="45">
                  <c:v>1.1489880988115249</c:v>
                </c:pt>
                <c:pt idx="46">
                  <c:v>1.1510207964172465</c:v>
                </c:pt>
                <c:pt idx="48">
                  <c:v>1.1568426612659184</c:v>
                </c:pt>
                <c:pt idx="49">
                  <c:v>1.165561949183149</c:v>
                </c:pt>
                <c:pt idx="50">
                  <c:v>1.1661260367124087</c:v>
                </c:pt>
                <c:pt idx="51">
                  <c:v>1.1749327730541601</c:v>
                </c:pt>
                <c:pt idx="52">
                  <c:v>1.1889404949910352</c:v>
                </c:pt>
                <c:pt idx="54">
                  <c:v>1.2361536985870711</c:v>
                </c:pt>
                <c:pt idx="55">
                  <c:v>1.250844761673644</c:v>
                </c:pt>
                <c:pt idx="56">
                  <c:v>1.2690858361064898</c:v>
                </c:pt>
                <c:pt idx="57">
                  <c:v>1.2729443775349329</c:v>
                </c:pt>
                <c:pt idx="60">
                  <c:v>1.4224945045080102</c:v>
                </c:pt>
                <c:pt idx="61">
                  <c:v>1.4309480084514807</c:v>
                </c:pt>
                <c:pt idx="62">
                  <c:v>1.4481686472907236</c:v>
                </c:pt>
                <c:pt idx="63">
                  <c:v>1.4529531951623116</c:v>
                </c:pt>
              </c:numCache>
            </c:numRef>
          </c:val>
        </c:ser>
        <c:dLbls>
          <c:showLegendKey val="0"/>
          <c:showVal val="0"/>
          <c:showCatName val="0"/>
          <c:showSerName val="0"/>
          <c:showPercent val="0"/>
          <c:showBubbleSize val="0"/>
        </c:dLbls>
        <c:gapWidth val="150"/>
        <c:axId val="99812480"/>
        <c:axId val="99351936"/>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Sheet1!$A$2:$A$65</c:f>
              <c:strCache>
                <c:ptCount val="64"/>
                <c:pt idx="0">
                  <c:v>Austria</c:v>
                </c:pt>
                <c:pt idx="1">
                  <c:v>France</c:v>
                </c:pt>
                <c:pt idx="2">
                  <c:v>Tunisia</c:v>
                </c:pt>
                <c:pt idx="3">
                  <c:v>Luxembourg</c:v>
                </c:pt>
                <c:pt idx="4">
                  <c:v>Switzerland</c:v>
                </c:pt>
                <c:pt idx="5">
                  <c:v>Romania</c:v>
                </c:pt>
                <c:pt idx="6">
                  <c:v>Montenegro</c:v>
                </c:pt>
                <c:pt idx="7">
                  <c:v>Brazil</c:v>
                </c:pt>
                <c:pt idx="8">
                  <c:v>Slovak Republic</c:v>
                </c:pt>
                <c:pt idx="9">
                  <c:v>Serbia</c:v>
                </c:pt>
                <c:pt idx="10">
                  <c:v>Croatia</c:v>
                </c:pt>
                <c:pt idx="11">
                  <c:v>Belgium</c:v>
                </c:pt>
                <c:pt idx="12">
                  <c:v>Portugal</c:v>
                </c:pt>
                <c:pt idx="13">
                  <c:v>Hungary</c:v>
                </c:pt>
                <c:pt idx="14">
                  <c:v>Italy</c:v>
                </c:pt>
                <c:pt idx="15">
                  <c:v>Bulgaria</c:v>
                </c:pt>
                <c:pt idx="16">
                  <c:v>Argentina</c:v>
                </c:pt>
                <c:pt idx="17">
                  <c:v>Germany</c:v>
                </c:pt>
                <c:pt idx="18">
                  <c:v>Uruguay</c:v>
                </c:pt>
                <c:pt idx="19">
                  <c:v>Costa Rica</c:v>
                </c:pt>
                <c:pt idx="20">
                  <c:v>Greece</c:v>
                </c:pt>
                <c:pt idx="21">
                  <c:v>Israel</c:v>
                </c:pt>
                <c:pt idx="22">
                  <c:v>Colombia</c:v>
                </c:pt>
                <c:pt idx="23">
                  <c:v>Slovenia</c:v>
                </c:pt>
                <c:pt idx="24">
                  <c:v>Chile</c:v>
                </c:pt>
                <c:pt idx="25">
                  <c:v>Mexico</c:v>
                </c:pt>
                <c:pt idx="26">
                  <c:v>Peru</c:v>
                </c:pt>
                <c:pt idx="27">
                  <c:v>Poland</c:v>
                </c:pt>
                <c:pt idx="28">
                  <c:v>Czech Republic</c:v>
                </c:pt>
                <c:pt idx="29">
                  <c:v>Latvia</c:v>
                </c:pt>
                <c:pt idx="30">
                  <c:v>Thailand</c:v>
                </c:pt>
                <c:pt idx="31">
                  <c:v>Ireland</c:v>
                </c:pt>
                <c:pt idx="32">
                  <c:v>Indonesia</c:v>
                </c:pt>
                <c:pt idx="33">
                  <c:v>Lithuania</c:v>
                </c:pt>
                <c:pt idx="34">
                  <c:v>Macao-China</c:v>
                </c:pt>
                <c:pt idx="35">
                  <c:v>OECD average</c:v>
                </c:pt>
                <c:pt idx="36">
                  <c:v>Spain</c:v>
                </c:pt>
                <c:pt idx="37">
                  <c:v>Finland</c:v>
                </c:pt>
                <c:pt idx="38">
                  <c:v>Netherlands</c:v>
                </c:pt>
                <c:pt idx="39">
                  <c:v>Turkey</c:v>
                </c:pt>
                <c:pt idx="40">
                  <c:v>United Arab Emirates</c:v>
                </c:pt>
                <c:pt idx="41">
                  <c:v>Malaysia</c:v>
                </c:pt>
                <c:pt idx="42">
                  <c:v>Sweden</c:v>
                </c:pt>
                <c:pt idx="43">
                  <c:v>Canada</c:v>
                </c:pt>
                <c:pt idx="44">
                  <c:v>Russian Federation</c:v>
                </c:pt>
                <c:pt idx="45">
                  <c:v>New Zealand</c:v>
                </c:pt>
                <c:pt idx="46">
                  <c:v>United States</c:v>
                </c:pt>
                <c:pt idx="47">
                  <c:v>Estonia</c:v>
                </c:pt>
                <c:pt idx="48">
                  <c:v>Kazakhstan</c:v>
                </c:pt>
                <c:pt idx="49">
                  <c:v>Iceland</c:v>
                </c:pt>
                <c:pt idx="50">
                  <c:v>Qatar</c:v>
                </c:pt>
                <c:pt idx="51">
                  <c:v>Chinese Taipei</c:v>
                </c:pt>
                <c:pt idx="52">
                  <c:v>Japan</c:v>
                </c:pt>
                <c:pt idx="53">
                  <c:v>Hong Kong-China</c:v>
                </c:pt>
                <c:pt idx="54">
                  <c:v>Jordan</c:v>
                </c:pt>
                <c:pt idx="55">
                  <c:v>Australia</c:v>
                </c:pt>
                <c:pt idx="56">
                  <c:v>Singapore</c:v>
                </c:pt>
                <c:pt idx="57">
                  <c:v>United Kingdom</c:v>
                </c:pt>
                <c:pt idx="58">
                  <c:v>Liechtenstein</c:v>
                </c:pt>
                <c:pt idx="59">
                  <c:v>Shanghai-China</c:v>
                </c:pt>
                <c:pt idx="60">
                  <c:v>Viet Nam</c:v>
                </c:pt>
                <c:pt idx="61">
                  <c:v>Denmark</c:v>
                </c:pt>
                <c:pt idx="62">
                  <c:v>Norway</c:v>
                </c:pt>
                <c:pt idx="63">
                  <c:v>Korea</c:v>
                </c:pt>
              </c:strCache>
            </c:strRef>
          </c:cat>
          <c:val>
            <c:numRef>
              <c:f>Sheet1!$B$2:$B$65</c:f>
              <c:numCache>
                <c:formatCode>0.00</c:formatCode>
                <c:ptCount val="64"/>
                <c:pt idx="0">
                  <c:v>0.7399551498286403</c:v>
                </c:pt>
                <c:pt idx="1">
                  <c:v>0.70596208824106332</c:v>
                </c:pt>
                <c:pt idx="2">
                  <c:v>0.79857466748589501</c:v>
                </c:pt>
                <c:pt idx="3">
                  <c:v>0.8062561824611113</c:v>
                </c:pt>
                <c:pt idx="4">
                  <c:v>0.81709084268387056</c:v>
                </c:pt>
                <c:pt idx="5">
                  <c:v>0.80149697223486371</c:v>
                </c:pt>
                <c:pt idx="6">
                  <c:v>0.75290962448975973</c:v>
                </c:pt>
                <c:pt idx="7">
                  <c:v>0.89877639731911152</c:v>
                </c:pt>
                <c:pt idx="8">
                  <c:v>0.74376971701981676</c:v>
                </c:pt>
                <c:pt idx="9">
                  <c:v>0.8104638380460174</c:v>
                </c:pt>
                <c:pt idx="10">
                  <c:v>0.89595154611165706</c:v>
                </c:pt>
                <c:pt idx="11">
                  <c:v>0.87275051165266859</c:v>
                </c:pt>
                <c:pt idx="12">
                  <c:v>0.86258293151226439</c:v>
                </c:pt>
                <c:pt idx="14">
                  <c:v>0.84537230631169791</c:v>
                </c:pt>
                <c:pt idx="15">
                  <c:v>0.82877528595984029</c:v>
                </c:pt>
                <c:pt idx="17">
                  <c:v>0.81849550162803508</c:v>
                </c:pt>
                <c:pt idx="18">
                  <c:v>0.83218721747366775</c:v>
                </c:pt>
                <c:pt idx="20">
                  <c:v>0.87983580427754271</c:v>
                </c:pt>
                <c:pt idx="21">
                  <c:v>0.88265338172094199</c:v>
                </c:pt>
                <c:pt idx="25">
                  <c:v>0.9398514490138532</c:v>
                </c:pt>
                <c:pt idx="26">
                  <c:v>0.86775847437602838</c:v>
                </c:pt>
                <c:pt idx="35">
                  <c:v>1.0292170119886834</c:v>
                </c:pt>
                <c:pt idx="42">
                  <c:v>1.16510838427343</c:v>
                </c:pt>
                <c:pt idx="43">
                  <c:v>1.1486201434681369</c:v>
                </c:pt>
                <c:pt idx="45">
                  <c:v>1.138534658182504</c:v>
                </c:pt>
                <c:pt idx="46">
                  <c:v>1.191448228572991</c:v>
                </c:pt>
                <c:pt idx="48">
                  <c:v>1.1824070005219738</c:v>
                </c:pt>
                <c:pt idx="49">
                  <c:v>1.1789472523851057</c:v>
                </c:pt>
                <c:pt idx="50">
                  <c:v>1.1180811969340849</c:v>
                </c:pt>
                <c:pt idx="51">
                  <c:v>1.2364669178587395</c:v>
                </c:pt>
                <c:pt idx="52">
                  <c:v>1.3207240194472616</c:v>
                </c:pt>
                <c:pt idx="54">
                  <c:v>1.243608143309723</c:v>
                </c:pt>
                <c:pt idx="55">
                  <c:v>1.3139607145351802</c:v>
                </c:pt>
                <c:pt idx="56">
                  <c:v>1.2890636694143833</c:v>
                </c:pt>
                <c:pt idx="57">
                  <c:v>1.2564419179137574</c:v>
                </c:pt>
                <c:pt idx="60">
                  <c:v>1.4679293153579345</c:v>
                </c:pt>
                <c:pt idx="61">
                  <c:v>1.5000467298908644</c:v>
                </c:pt>
                <c:pt idx="62">
                  <c:v>1.4690386540373066</c:v>
                </c:pt>
                <c:pt idx="63">
                  <c:v>1.4965919969890766</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Sheet1!$A$2:$A$65</c:f>
              <c:strCache>
                <c:ptCount val="64"/>
                <c:pt idx="0">
                  <c:v>Austria</c:v>
                </c:pt>
                <c:pt idx="1">
                  <c:v>France</c:v>
                </c:pt>
                <c:pt idx="2">
                  <c:v>Tunisia</c:v>
                </c:pt>
                <c:pt idx="3">
                  <c:v>Luxembourg</c:v>
                </c:pt>
                <c:pt idx="4">
                  <c:v>Switzerland</c:v>
                </c:pt>
                <c:pt idx="5">
                  <c:v>Romania</c:v>
                </c:pt>
                <c:pt idx="6">
                  <c:v>Montenegro</c:v>
                </c:pt>
                <c:pt idx="7">
                  <c:v>Brazil</c:v>
                </c:pt>
                <c:pt idx="8">
                  <c:v>Slovak Republic</c:v>
                </c:pt>
                <c:pt idx="9">
                  <c:v>Serbia</c:v>
                </c:pt>
                <c:pt idx="10">
                  <c:v>Croatia</c:v>
                </c:pt>
                <c:pt idx="11">
                  <c:v>Belgium</c:v>
                </c:pt>
                <c:pt idx="12">
                  <c:v>Portugal</c:v>
                </c:pt>
                <c:pt idx="13">
                  <c:v>Hungary</c:v>
                </c:pt>
                <c:pt idx="14">
                  <c:v>Italy</c:v>
                </c:pt>
                <c:pt idx="15">
                  <c:v>Bulgaria</c:v>
                </c:pt>
                <c:pt idx="16">
                  <c:v>Argentina</c:v>
                </c:pt>
                <c:pt idx="17">
                  <c:v>Germany</c:v>
                </c:pt>
                <c:pt idx="18">
                  <c:v>Uruguay</c:v>
                </c:pt>
                <c:pt idx="19">
                  <c:v>Costa Rica</c:v>
                </c:pt>
                <c:pt idx="20">
                  <c:v>Greece</c:v>
                </c:pt>
                <c:pt idx="21">
                  <c:v>Israel</c:v>
                </c:pt>
                <c:pt idx="22">
                  <c:v>Colombia</c:v>
                </c:pt>
                <c:pt idx="23">
                  <c:v>Slovenia</c:v>
                </c:pt>
                <c:pt idx="24">
                  <c:v>Chile</c:v>
                </c:pt>
                <c:pt idx="25">
                  <c:v>Mexico</c:v>
                </c:pt>
                <c:pt idx="26">
                  <c:v>Peru</c:v>
                </c:pt>
                <c:pt idx="27">
                  <c:v>Poland</c:v>
                </c:pt>
                <c:pt idx="28">
                  <c:v>Czech Republic</c:v>
                </c:pt>
                <c:pt idx="29">
                  <c:v>Latvia</c:v>
                </c:pt>
                <c:pt idx="30">
                  <c:v>Thailand</c:v>
                </c:pt>
                <c:pt idx="31">
                  <c:v>Ireland</c:v>
                </c:pt>
                <c:pt idx="32">
                  <c:v>Indonesia</c:v>
                </c:pt>
                <c:pt idx="33">
                  <c:v>Lithuania</c:v>
                </c:pt>
                <c:pt idx="34">
                  <c:v>Macao-China</c:v>
                </c:pt>
                <c:pt idx="35">
                  <c:v>OECD average</c:v>
                </c:pt>
                <c:pt idx="36">
                  <c:v>Spain</c:v>
                </c:pt>
                <c:pt idx="37">
                  <c:v>Finland</c:v>
                </c:pt>
                <c:pt idx="38">
                  <c:v>Netherlands</c:v>
                </c:pt>
                <c:pt idx="39">
                  <c:v>Turkey</c:v>
                </c:pt>
                <c:pt idx="40">
                  <c:v>United Arab Emirates</c:v>
                </c:pt>
                <c:pt idx="41">
                  <c:v>Malaysia</c:v>
                </c:pt>
                <c:pt idx="42">
                  <c:v>Sweden</c:v>
                </c:pt>
                <c:pt idx="43">
                  <c:v>Canada</c:v>
                </c:pt>
                <c:pt idx="44">
                  <c:v>Russian Federation</c:v>
                </c:pt>
                <c:pt idx="45">
                  <c:v>New Zealand</c:v>
                </c:pt>
                <c:pt idx="46">
                  <c:v>United States</c:v>
                </c:pt>
                <c:pt idx="47">
                  <c:v>Estonia</c:v>
                </c:pt>
                <c:pt idx="48">
                  <c:v>Kazakhstan</c:v>
                </c:pt>
                <c:pt idx="49">
                  <c:v>Iceland</c:v>
                </c:pt>
                <c:pt idx="50">
                  <c:v>Qatar</c:v>
                </c:pt>
                <c:pt idx="51">
                  <c:v>Chinese Taipei</c:v>
                </c:pt>
                <c:pt idx="52">
                  <c:v>Japan</c:v>
                </c:pt>
                <c:pt idx="53">
                  <c:v>Hong Kong-China</c:v>
                </c:pt>
                <c:pt idx="54">
                  <c:v>Jordan</c:v>
                </c:pt>
                <c:pt idx="55">
                  <c:v>Australia</c:v>
                </c:pt>
                <c:pt idx="56">
                  <c:v>Singapore</c:v>
                </c:pt>
                <c:pt idx="57">
                  <c:v>United Kingdom</c:v>
                </c:pt>
                <c:pt idx="58">
                  <c:v>Liechtenstein</c:v>
                </c:pt>
                <c:pt idx="59">
                  <c:v>Shanghai-China</c:v>
                </c:pt>
                <c:pt idx="60">
                  <c:v>Viet Nam</c:v>
                </c:pt>
                <c:pt idx="61">
                  <c:v>Denmark</c:v>
                </c:pt>
                <c:pt idx="62">
                  <c:v>Norway</c:v>
                </c:pt>
                <c:pt idx="63">
                  <c:v>Korea</c:v>
                </c:pt>
              </c:strCache>
            </c:strRef>
          </c:cat>
          <c:val>
            <c:numRef>
              <c:f>Sheet1!$C$2:$C$65</c:f>
              <c:numCache>
                <c:formatCode>General</c:formatCode>
                <c:ptCount val="64"/>
                <c:pt idx="13" formatCode="0.00">
                  <c:v>0.86804941730561858</c:v>
                </c:pt>
                <c:pt idx="16" formatCode="0.00">
                  <c:v>0.91064831615125275</c:v>
                </c:pt>
                <c:pt idx="19" formatCode="0.00">
                  <c:v>0.92719133066861892</c:v>
                </c:pt>
                <c:pt idx="22" formatCode="0.00">
                  <c:v>0.99665130308554295</c:v>
                </c:pt>
                <c:pt idx="23" formatCode="0.00">
                  <c:v>0.91438772180890293</c:v>
                </c:pt>
                <c:pt idx="24" formatCode="0.00">
                  <c:v>0.92784252101611786</c:v>
                </c:pt>
                <c:pt idx="27" formatCode="0.00">
                  <c:v>0.94489057313448022</c:v>
                </c:pt>
                <c:pt idx="28" formatCode="0.00">
                  <c:v>0.95379121061128802</c:v>
                </c:pt>
                <c:pt idx="29" formatCode="0.00">
                  <c:v>0.89494603242063298</c:v>
                </c:pt>
                <c:pt idx="30" formatCode="0.00">
                  <c:v>0.97241561897300566</c:v>
                </c:pt>
                <c:pt idx="31" formatCode="0.00">
                  <c:v>0.98277999504917879</c:v>
                </c:pt>
                <c:pt idx="32" formatCode="0.00">
                  <c:v>1.0336678072508763</c:v>
                </c:pt>
                <c:pt idx="33" formatCode="0.00">
                  <c:v>0.98713222303614756</c:v>
                </c:pt>
                <c:pt idx="34" formatCode="0.00">
                  <c:v>1.016631582618881</c:v>
                </c:pt>
                <c:pt idx="36" formatCode="0.00">
                  <c:v>1.0140426838432424</c:v>
                </c:pt>
                <c:pt idx="37" formatCode="0.00">
                  <c:v>1.0733830486446689</c:v>
                </c:pt>
                <c:pt idx="38" formatCode="0.00">
                  <c:v>1.0730858385763113</c:v>
                </c:pt>
                <c:pt idx="39" formatCode="0.00">
                  <c:v>1.043016918845654</c:v>
                </c:pt>
                <c:pt idx="40" formatCode="0.00">
                  <c:v>1.0209703966530776</c:v>
                </c:pt>
                <c:pt idx="41" formatCode="0.00">
                  <c:v>0.969739916065953</c:v>
                </c:pt>
                <c:pt idx="44" formatCode="0.00">
                  <c:v>1.0871127105719383</c:v>
                </c:pt>
                <c:pt idx="47" formatCode="0.00">
                  <c:v>1.1040699127326492</c:v>
                </c:pt>
                <c:pt idx="53" formatCode="0.00">
                  <c:v>1.2266079605158771</c:v>
                </c:pt>
                <c:pt idx="58" formatCode="0.00">
                  <c:v>1.049988363408171</c:v>
                </c:pt>
                <c:pt idx="59" formatCode="0.00">
                  <c:v>1.294800640659818</c:v>
                </c:pt>
              </c:numCache>
            </c:numRef>
          </c:val>
          <c:smooth val="0"/>
        </c:ser>
        <c:dLbls>
          <c:showLegendKey val="0"/>
          <c:showVal val="0"/>
          <c:showCatName val="0"/>
          <c:showSerName val="0"/>
          <c:showPercent val="0"/>
          <c:showBubbleSize val="0"/>
        </c:dLbls>
        <c:marker val="1"/>
        <c:smooth val="0"/>
        <c:axId val="99348480"/>
        <c:axId val="99350400"/>
      </c:lineChart>
      <c:catAx>
        <c:axId val="99348480"/>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99350400"/>
        <c:crossesAt val="1"/>
        <c:auto val="1"/>
        <c:lblAlgn val="ctr"/>
        <c:lblOffset val="100"/>
        <c:tickLblSkip val="1"/>
        <c:noMultiLvlLbl val="0"/>
      </c:catAx>
      <c:valAx>
        <c:axId val="99350400"/>
        <c:scaling>
          <c:orientation val="minMax"/>
          <c:min val="0.60000000000000009"/>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9348480"/>
        <c:crosses val="autoZero"/>
        <c:crossBetween val="between"/>
      </c:valAx>
      <c:valAx>
        <c:axId val="99351936"/>
        <c:scaling>
          <c:orientation val="minMax"/>
        </c:scaling>
        <c:delete val="1"/>
        <c:axPos val="r"/>
        <c:numFmt formatCode="0.00" sourceLinked="1"/>
        <c:majorTickMark val="out"/>
        <c:minorTickMark val="none"/>
        <c:tickLblPos val="nextTo"/>
        <c:crossAx val="99812480"/>
        <c:crosses val="max"/>
        <c:crossBetween val="between"/>
      </c:valAx>
      <c:catAx>
        <c:axId val="99812480"/>
        <c:scaling>
          <c:orientation val="minMax"/>
        </c:scaling>
        <c:delete val="1"/>
        <c:axPos val="b"/>
        <c:numFmt formatCode="General" sourceLinked="1"/>
        <c:majorTickMark val="out"/>
        <c:minorTickMark val="none"/>
        <c:tickLblPos val="nextTo"/>
        <c:crossAx val="99351936"/>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695525633763823E-2"/>
          <c:y val="0.13452479129647765"/>
          <c:w val="0.93440232506042131"/>
          <c:h val="0.54673579266374561"/>
        </c:manualLayout>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Sheet1!$A$2:$A$65</c:f>
              <c:strCache>
                <c:ptCount val="64"/>
                <c:pt idx="0">
                  <c:v>Liechtenstein</c:v>
                </c:pt>
                <c:pt idx="1">
                  <c:v>Kazakhstan</c:v>
                </c:pt>
                <c:pt idx="2">
                  <c:v>Japan</c:v>
                </c:pt>
                <c:pt idx="3">
                  <c:v>Ireland</c:v>
                </c:pt>
                <c:pt idx="4">
                  <c:v>Czech Republic</c:v>
                </c:pt>
                <c:pt idx="5">
                  <c:v>France</c:v>
                </c:pt>
                <c:pt idx="6">
                  <c:v>Colombia</c:v>
                </c:pt>
                <c:pt idx="7">
                  <c:v>Slovak Republic</c:v>
                </c:pt>
                <c:pt idx="8">
                  <c:v>Finland</c:v>
                </c:pt>
                <c:pt idx="9">
                  <c:v>Viet Nam</c:v>
                </c:pt>
                <c:pt idx="10">
                  <c:v>Denmark</c:v>
                </c:pt>
                <c:pt idx="11">
                  <c:v>Italy</c:v>
                </c:pt>
                <c:pt idx="12">
                  <c:v>Latvia</c:v>
                </c:pt>
                <c:pt idx="13">
                  <c:v>Malaysia</c:v>
                </c:pt>
                <c:pt idx="14">
                  <c:v>Luxembourg</c:v>
                </c:pt>
                <c:pt idx="15">
                  <c:v>Austria</c:v>
                </c:pt>
                <c:pt idx="16">
                  <c:v>Mexico</c:v>
                </c:pt>
                <c:pt idx="17">
                  <c:v>Switzerland</c:v>
                </c:pt>
                <c:pt idx="18">
                  <c:v>Iceland</c:v>
                </c:pt>
                <c:pt idx="19">
                  <c:v>Chinese Taipei</c:v>
                </c:pt>
                <c:pt idx="20">
                  <c:v>Greece</c:v>
                </c:pt>
                <c:pt idx="21">
                  <c:v>Slovenia</c:v>
                </c:pt>
                <c:pt idx="22">
                  <c:v>Australia</c:v>
                </c:pt>
                <c:pt idx="23">
                  <c:v>New Zealand</c:v>
                </c:pt>
                <c:pt idx="24">
                  <c:v>Sweden</c:v>
                </c:pt>
                <c:pt idx="25">
                  <c:v>Germany</c:v>
                </c:pt>
                <c:pt idx="26">
                  <c:v>Brazil</c:v>
                </c:pt>
                <c:pt idx="27">
                  <c:v>Belgium</c:v>
                </c:pt>
                <c:pt idx="28">
                  <c:v>Montenegro</c:v>
                </c:pt>
                <c:pt idx="29">
                  <c:v>Norway</c:v>
                </c:pt>
                <c:pt idx="30">
                  <c:v>Peru</c:v>
                </c:pt>
                <c:pt idx="31">
                  <c:v>Croatia</c:v>
                </c:pt>
                <c:pt idx="32">
                  <c:v>Turkey</c:v>
                </c:pt>
                <c:pt idx="33">
                  <c:v>Spain</c:v>
                </c:pt>
                <c:pt idx="34">
                  <c:v>OECD average</c:v>
                </c:pt>
                <c:pt idx="35">
                  <c:v>Serbia</c:v>
                </c:pt>
                <c:pt idx="36">
                  <c:v>Tunisia</c:v>
                </c:pt>
                <c:pt idx="37">
                  <c:v>Indonesia</c:v>
                </c:pt>
                <c:pt idx="38">
                  <c:v>Singapore</c:v>
                </c:pt>
                <c:pt idx="39">
                  <c:v>Jordan</c:v>
                </c:pt>
                <c:pt idx="40">
                  <c:v>Argentina</c:v>
                </c:pt>
                <c:pt idx="41">
                  <c:v>Canada</c:v>
                </c:pt>
                <c:pt idx="42">
                  <c:v>Romania</c:v>
                </c:pt>
                <c:pt idx="43">
                  <c:v>Portugal</c:v>
                </c:pt>
                <c:pt idx="44">
                  <c:v>Israel</c:v>
                </c:pt>
                <c:pt idx="45">
                  <c:v>United Kingdom</c:v>
                </c:pt>
                <c:pt idx="46">
                  <c:v>Poland</c:v>
                </c:pt>
                <c:pt idx="47">
                  <c:v>Estonia</c:v>
                </c:pt>
                <c:pt idx="48">
                  <c:v>Shanghai-China</c:v>
                </c:pt>
                <c:pt idx="49">
                  <c:v>Costa Rica</c:v>
                </c:pt>
                <c:pt idx="50">
                  <c:v>Bulgaria</c:v>
                </c:pt>
                <c:pt idx="51">
                  <c:v>Thailand</c:v>
                </c:pt>
                <c:pt idx="52">
                  <c:v>Chile</c:v>
                </c:pt>
                <c:pt idx="53">
                  <c:v>Netherlands</c:v>
                </c:pt>
                <c:pt idx="54">
                  <c:v>Uruguay</c:v>
                </c:pt>
                <c:pt idx="55">
                  <c:v>Russian Federation</c:v>
                </c:pt>
                <c:pt idx="56">
                  <c:v>United States</c:v>
                </c:pt>
                <c:pt idx="57">
                  <c:v>Lithuania</c:v>
                </c:pt>
                <c:pt idx="58">
                  <c:v>Macao-China</c:v>
                </c:pt>
                <c:pt idx="59">
                  <c:v>Hungary</c:v>
                </c:pt>
                <c:pt idx="60">
                  <c:v>United Arab Emirates</c:v>
                </c:pt>
                <c:pt idx="61">
                  <c:v>Hong Kong-China</c:v>
                </c:pt>
                <c:pt idx="62">
                  <c:v>Qatar</c:v>
                </c:pt>
                <c:pt idx="63">
                  <c:v>Korea</c:v>
                </c:pt>
              </c:strCache>
            </c:strRef>
          </c:cat>
          <c:val>
            <c:numRef>
              <c:f>Sheet1!$E$2:$E$65</c:f>
              <c:numCache>
                <c:formatCode>0.00</c:formatCode>
                <c:ptCount val="64"/>
                <c:pt idx="0">
                  <c:v>0.51684493420711575</c:v>
                </c:pt>
                <c:pt idx="1">
                  <c:v>0.90411041175883522</c:v>
                </c:pt>
                <c:pt idx="2">
                  <c:v>0.94390569232608024</c:v>
                </c:pt>
                <c:pt idx="3">
                  <c:v>0.9547421991364774</c:v>
                </c:pt>
                <c:pt idx="4">
                  <c:v>0.95891703125322503</c:v>
                </c:pt>
                <c:pt idx="5">
                  <c:v>0.95968140306866079</c:v>
                </c:pt>
                <c:pt idx="6">
                  <c:v>0.9629005667111955</c:v>
                </c:pt>
                <c:pt idx="7">
                  <c:v>0.9662021515294742</c:v>
                </c:pt>
                <c:pt idx="8">
                  <c:v>0.97330282761035536</c:v>
                </c:pt>
                <c:pt idx="9">
                  <c:v>0.9751642154668384</c:v>
                </c:pt>
                <c:pt idx="10">
                  <c:v>0.9760899548343368</c:v>
                </c:pt>
                <c:pt idx="11">
                  <c:v>0.97955838163500109</c:v>
                </c:pt>
                <c:pt idx="12">
                  <c:v>0.98066835128095509</c:v>
                </c:pt>
                <c:pt idx="13">
                  <c:v>0.98524558255454642</c:v>
                </c:pt>
                <c:pt idx="14">
                  <c:v>0.98558490897917383</c:v>
                </c:pt>
                <c:pt idx="15">
                  <c:v>0.98588493469440375</c:v>
                </c:pt>
                <c:pt idx="16">
                  <c:v>1.0029855282321734</c:v>
                </c:pt>
                <c:pt idx="17">
                  <c:v>1.0068018336827826</c:v>
                </c:pt>
                <c:pt idx="18">
                  <c:v>1.0232995963895426</c:v>
                </c:pt>
                <c:pt idx="19">
                  <c:v>1.0296574071730102</c:v>
                </c:pt>
                <c:pt idx="20">
                  <c:v>1.0297059832955335</c:v>
                </c:pt>
                <c:pt idx="21">
                  <c:v>1.0311964229774604</c:v>
                </c:pt>
                <c:pt idx="22">
                  <c:v>1.0360298654787001</c:v>
                </c:pt>
                <c:pt idx="23">
                  <c:v>1.0375841985764902</c:v>
                </c:pt>
                <c:pt idx="24">
                  <c:v>1.0380936553253621</c:v>
                </c:pt>
                <c:pt idx="25">
                  <c:v>1.0416800129192589</c:v>
                </c:pt>
                <c:pt idx="26">
                  <c:v>1.0424236926114114</c:v>
                </c:pt>
                <c:pt idx="27">
                  <c:v>1.0457497468272785</c:v>
                </c:pt>
                <c:pt idx="28">
                  <c:v>1.0521310087661899</c:v>
                </c:pt>
                <c:pt idx="29">
                  <c:v>1.052853244606105</c:v>
                </c:pt>
                <c:pt idx="30">
                  <c:v>1.0605550830285151</c:v>
                </c:pt>
                <c:pt idx="31">
                  <c:v>1.0624533969467482</c:v>
                </c:pt>
                <c:pt idx="32">
                  <c:v>1.0650333090546171</c:v>
                </c:pt>
                <c:pt idx="33">
                  <c:v>1.0688119122458037</c:v>
                </c:pt>
                <c:pt idx="35">
                  <c:v>1.0742706237814801</c:v>
                </c:pt>
                <c:pt idx="36">
                  <c:v>1.0760787620389463</c:v>
                </c:pt>
                <c:pt idx="37">
                  <c:v>1.0807073975482873</c:v>
                </c:pt>
                <c:pt idx="38">
                  <c:v>1.0836339570267748</c:v>
                </c:pt>
                <c:pt idx="39">
                  <c:v>1.0893169112431469</c:v>
                </c:pt>
                <c:pt idx="40">
                  <c:v>1.0940349094550894</c:v>
                </c:pt>
                <c:pt idx="42">
                  <c:v>1.1060331398313423</c:v>
                </c:pt>
                <c:pt idx="43">
                  <c:v>1.1162350312482479</c:v>
                </c:pt>
                <c:pt idx="44">
                  <c:v>1.141077850318966</c:v>
                </c:pt>
                <c:pt idx="47">
                  <c:v>1.1484709472227899</c:v>
                </c:pt>
                <c:pt idx="48">
                  <c:v>1.1545701761584248</c:v>
                </c:pt>
                <c:pt idx="49">
                  <c:v>1.1573522220793835</c:v>
                </c:pt>
                <c:pt idx="50">
                  <c:v>1.1635013675827097</c:v>
                </c:pt>
                <c:pt idx="53">
                  <c:v>1.1703674348463255</c:v>
                </c:pt>
              </c:numCache>
            </c:numRef>
          </c:val>
        </c:ser>
        <c:dLbls>
          <c:showLegendKey val="0"/>
          <c:showVal val="0"/>
          <c:showCatName val="0"/>
          <c:showSerName val="0"/>
          <c:showPercent val="0"/>
          <c:showBubbleSize val="0"/>
        </c:dLbls>
        <c:gapWidth val="150"/>
        <c:axId val="91095040"/>
        <c:axId val="91096960"/>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Sheet1!$A$2:$A$65</c:f>
              <c:strCache>
                <c:ptCount val="64"/>
                <c:pt idx="0">
                  <c:v>Liechtenstein</c:v>
                </c:pt>
                <c:pt idx="1">
                  <c:v>Kazakhstan</c:v>
                </c:pt>
                <c:pt idx="2">
                  <c:v>Japan</c:v>
                </c:pt>
                <c:pt idx="3">
                  <c:v>Ireland</c:v>
                </c:pt>
                <c:pt idx="4">
                  <c:v>Czech Republic</c:v>
                </c:pt>
                <c:pt idx="5">
                  <c:v>France</c:v>
                </c:pt>
                <c:pt idx="6">
                  <c:v>Colombia</c:v>
                </c:pt>
                <c:pt idx="7">
                  <c:v>Slovak Republic</c:v>
                </c:pt>
                <c:pt idx="8">
                  <c:v>Finland</c:v>
                </c:pt>
                <c:pt idx="9">
                  <c:v>Viet Nam</c:v>
                </c:pt>
                <c:pt idx="10">
                  <c:v>Denmark</c:v>
                </c:pt>
                <c:pt idx="11">
                  <c:v>Italy</c:v>
                </c:pt>
                <c:pt idx="12">
                  <c:v>Latvia</c:v>
                </c:pt>
                <c:pt idx="13">
                  <c:v>Malaysia</c:v>
                </c:pt>
                <c:pt idx="14">
                  <c:v>Luxembourg</c:v>
                </c:pt>
                <c:pt idx="15">
                  <c:v>Austria</c:v>
                </c:pt>
                <c:pt idx="16">
                  <c:v>Mexico</c:v>
                </c:pt>
                <c:pt idx="17">
                  <c:v>Switzerland</c:v>
                </c:pt>
                <c:pt idx="18">
                  <c:v>Iceland</c:v>
                </c:pt>
                <c:pt idx="19">
                  <c:v>Chinese Taipei</c:v>
                </c:pt>
                <c:pt idx="20">
                  <c:v>Greece</c:v>
                </c:pt>
                <c:pt idx="21">
                  <c:v>Slovenia</c:v>
                </c:pt>
                <c:pt idx="22">
                  <c:v>Australia</c:v>
                </c:pt>
                <c:pt idx="23">
                  <c:v>New Zealand</c:v>
                </c:pt>
                <c:pt idx="24">
                  <c:v>Sweden</c:v>
                </c:pt>
                <c:pt idx="25">
                  <c:v>Germany</c:v>
                </c:pt>
                <c:pt idx="26">
                  <c:v>Brazil</c:v>
                </c:pt>
                <c:pt idx="27">
                  <c:v>Belgium</c:v>
                </c:pt>
                <c:pt idx="28">
                  <c:v>Montenegro</c:v>
                </c:pt>
                <c:pt idx="29">
                  <c:v>Norway</c:v>
                </c:pt>
                <c:pt idx="30">
                  <c:v>Peru</c:v>
                </c:pt>
                <c:pt idx="31">
                  <c:v>Croatia</c:v>
                </c:pt>
                <c:pt idx="32">
                  <c:v>Turkey</c:v>
                </c:pt>
                <c:pt idx="33">
                  <c:v>Spain</c:v>
                </c:pt>
                <c:pt idx="34">
                  <c:v>OECD average</c:v>
                </c:pt>
                <c:pt idx="35">
                  <c:v>Serbia</c:v>
                </c:pt>
                <c:pt idx="36">
                  <c:v>Tunisia</c:v>
                </c:pt>
                <c:pt idx="37">
                  <c:v>Indonesia</c:v>
                </c:pt>
                <c:pt idx="38">
                  <c:v>Singapore</c:v>
                </c:pt>
                <c:pt idx="39">
                  <c:v>Jordan</c:v>
                </c:pt>
                <c:pt idx="40">
                  <c:v>Argentina</c:v>
                </c:pt>
                <c:pt idx="41">
                  <c:v>Canada</c:v>
                </c:pt>
                <c:pt idx="42">
                  <c:v>Romania</c:v>
                </c:pt>
                <c:pt idx="43">
                  <c:v>Portugal</c:v>
                </c:pt>
                <c:pt idx="44">
                  <c:v>Israel</c:v>
                </c:pt>
                <c:pt idx="45">
                  <c:v>United Kingdom</c:v>
                </c:pt>
                <c:pt idx="46">
                  <c:v>Poland</c:v>
                </c:pt>
                <c:pt idx="47">
                  <c:v>Estonia</c:v>
                </c:pt>
                <c:pt idx="48">
                  <c:v>Shanghai-China</c:v>
                </c:pt>
                <c:pt idx="49">
                  <c:v>Costa Rica</c:v>
                </c:pt>
                <c:pt idx="50">
                  <c:v>Bulgaria</c:v>
                </c:pt>
                <c:pt idx="51">
                  <c:v>Thailand</c:v>
                </c:pt>
                <c:pt idx="52">
                  <c:v>Chile</c:v>
                </c:pt>
                <c:pt idx="53">
                  <c:v>Netherlands</c:v>
                </c:pt>
                <c:pt idx="54">
                  <c:v>Uruguay</c:v>
                </c:pt>
                <c:pt idx="55">
                  <c:v>Russian Federation</c:v>
                </c:pt>
                <c:pt idx="56">
                  <c:v>United States</c:v>
                </c:pt>
                <c:pt idx="57">
                  <c:v>Lithuania</c:v>
                </c:pt>
                <c:pt idx="58">
                  <c:v>Macao-China</c:v>
                </c:pt>
                <c:pt idx="59">
                  <c:v>Hungary</c:v>
                </c:pt>
                <c:pt idx="60">
                  <c:v>United Arab Emirates</c:v>
                </c:pt>
                <c:pt idx="61">
                  <c:v>Hong Kong-China</c:v>
                </c:pt>
                <c:pt idx="62">
                  <c:v>Qatar</c:v>
                </c:pt>
                <c:pt idx="63">
                  <c:v>Korea</c:v>
                </c:pt>
              </c:strCache>
            </c:strRef>
          </c:cat>
          <c:val>
            <c:numRef>
              <c:f>Sheet1!$D$2:$D$65</c:f>
              <c:numCache>
                <c:formatCode>General</c:formatCode>
                <c:ptCount val="64"/>
                <c:pt idx="34" formatCode="0.00">
                  <c:v>1.0689000320577768</c:v>
                </c:pt>
                <c:pt idx="41" formatCode="0.00">
                  <c:v>1.105024698096956</c:v>
                </c:pt>
                <c:pt idx="45" formatCode="0.00">
                  <c:v>1.1434807611756661</c:v>
                </c:pt>
                <c:pt idx="46" formatCode="0.00">
                  <c:v>1.1483419946969422</c:v>
                </c:pt>
                <c:pt idx="51" formatCode="0.00">
                  <c:v>1.1664480954410119</c:v>
                </c:pt>
                <c:pt idx="52" formatCode="0.00">
                  <c:v>1.1696144608552292</c:v>
                </c:pt>
                <c:pt idx="54" formatCode="0.00">
                  <c:v>1.1914543801752542</c:v>
                </c:pt>
                <c:pt idx="55" formatCode="0.00">
                  <c:v>1.1957059784011255</c:v>
                </c:pt>
                <c:pt idx="56" formatCode="0.00">
                  <c:v>1.2100252653258412</c:v>
                </c:pt>
                <c:pt idx="57" formatCode="0.00">
                  <c:v>1.2127603000336373</c:v>
                </c:pt>
                <c:pt idx="58" formatCode="0.00">
                  <c:v>1.2237982352533603</c:v>
                </c:pt>
                <c:pt idx="59" formatCode="0.00">
                  <c:v>1.2496722990411306</c:v>
                </c:pt>
                <c:pt idx="60" formatCode="0.00">
                  <c:v>1.2894149854408243</c:v>
                </c:pt>
                <c:pt idx="61" formatCode="0.00">
                  <c:v>1.3242968111513362</c:v>
                </c:pt>
                <c:pt idx="62" formatCode="0.00">
                  <c:v>1.3622226664016284</c:v>
                </c:pt>
                <c:pt idx="63" formatCode="0.00">
                  <c:v>1.5765955524580209</c:v>
                </c:pt>
              </c:numCache>
            </c:numRef>
          </c:val>
        </c:ser>
        <c:dLbls>
          <c:showLegendKey val="0"/>
          <c:showVal val="0"/>
          <c:showCatName val="0"/>
          <c:showSerName val="0"/>
          <c:showPercent val="0"/>
          <c:showBubbleSize val="0"/>
        </c:dLbls>
        <c:gapWidth val="150"/>
        <c:axId val="91100288"/>
        <c:axId val="91098496"/>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Sheet1!$A$2:$A$65</c:f>
              <c:strCache>
                <c:ptCount val="64"/>
                <c:pt idx="0">
                  <c:v>Liechtenstein</c:v>
                </c:pt>
                <c:pt idx="1">
                  <c:v>Kazakhstan</c:v>
                </c:pt>
                <c:pt idx="2">
                  <c:v>Japan</c:v>
                </c:pt>
                <c:pt idx="3">
                  <c:v>Ireland</c:v>
                </c:pt>
                <c:pt idx="4">
                  <c:v>Czech Republic</c:v>
                </c:pt>
                <c:pt idx="5">
                  <c:v>France</c:v>
                </c:pt>
                <c:pt idx="6">
                  <c:v>Colombia</c:v>
                </c:pt>
                <c:pt idx="7">
                  <c:v>Slovak Republic</c:v>
                </c:pt>
                <c:pt idx="8">
                  <c:v>Finland</c:v>
                </c:pt>
                <c:pt idx="9">
                  <c:v>Viet Nam</c:v>
                </c:pt>
                <c:pt idx="10">
                  <c:v>Denmark</c:v>
                </c:pt>
                <c:pt idx="11">
                  <c:v>Italy</c:v>
                </c:pt>
                <c:pt idx="12">
                  <c:v>Latvia</c:v>
                </c:pt>
                <c:pt idx="13">
                  <c:v>Malaysia</c:v>
                </c:pt>
                <c:pt idx="14">
                  <c:v>Luxembourg</c:v>
                </c:pt>
                <c:pt idx="15">
                  <c:v>Austria</c:v>
                </c:pt>
                <c:pt idx="16">
                  <c:v>Mexico</c:v>
                </c:pt>
                <c:pt idx="17">
                  <c:v>Switzerland</c:v>
                </c:pt>
                <c:pt idx="18">
                  <c:v>Iceland</c:v>
                </c:pt>
                <c:pt idx="19">
                  <c:v>Chinese Taipei</c:v>
                </c:pt>
                <c:pt idx="20">
                  <c:v>Greece</c:v>
                </c:pt>
                <c:pt idx="21">
                  <c:v>Slovenia</c:v>
                </c:pt>
                <c:pt idx="22">
                  <c:v>Australia</c:v>
                </c:pt>
                <c:pt idx="23">
                  <c:v>New Zealand</c:v>
                </c:pt>
                <c:pt idx="24">
                  <c:v>Sweden</c:v>
                </c:pt>
                <c:pt idx="25">
                  <c:v>Germany</c:v>
                </c:pt>
                <c:pt idx="26">
                  <c:v>Brazil</c:v>
                </c:pt>
                <c:pt idx="27">
                  <c:v>Belgium</c:v>
                </c:pt>
                <c:pt idx="28">
                  <c:v>Montenegro</c:v>
                </c:pt>
                <c:pt idx="29">
                  <c:v>Norway</c:v>
                </c:pt>
                <c:pt idx="30">
                  <c:v>Peru</c:v>
                </c:pt>
                <c:pt idx="31">
                  <c:v>Croatia</c:v>
                </c:pt>
                <c:pt idx="32">
                  <c:v>Turkey</c:v>
                </c:pt>
                <c:pt idx="33">
                  <c:v>Spain</c:v>
                </c:pt>
                <c:pt idx="34">
                  <c:v>OECD average</c:v>
                </c:pt>
                <c:pt idx="35">
                  <c:v>Serbia</c:v>
                </c:pt>
                <c:pt idx="36">
                  <c:v>Tunisia</c:v>
                </c:pt>
                <c:pt idx="37">
                  <c:v>Indonesia</c:v>
                </c:pt>
                <c:pt idx="38">
                  <c:v>Singapore</c:v>
                </c:pt>
                <c:pt idx="39">
                  <c:v>Jordan</c:v>
                </c:pt>
                <c:pt idx="40">
                  <c:v>Argentina</c:v>
                </c:pt>
                <c:pt idx="41">
                  <c:v>Canada</c:v>
                </c:pt>
                <c:pt idx="42">
                  <c:v>Romania</c:v>
                </c:pt>
                <c:pt idx="43">
                  <c:v>Portugal</c:v>
                </c:pt>
                <c:pt idx="44">
                  <c:v>Israel</c:v>
                </c:pt>
                <c:pt idx="45">
                  <c:v>United Kingdom</c:v>
                </c:pt>
                <c:pt idx="46">
                  <c:v>Poland</c:v>
                </c:pt>
                <c:pt idx="47">
                  <c:v>Estonia</c:v>
                </c:pt>
                <c:pt idx="48">
                  <c:v>Shanghai-China</c:v>
                </c:pt>
                <c:pt idx="49">
                  <c:v>Costa Rica</c:v>
                </c:pt>
                <c:pt idx="50">
                  <c:v>Bulgaria</c:v>
                </c:pt>
                <c:pt idx="51">
                  <c:v>Thailand</c:v>
                </c:pt>
                <c:pt idx="52">
                  <c:v>Chile</c:v>
                </c:pt>
                <c:pt idx="53">
                  <c:v>Netherlands</c:v>
                </c:pt>
                <c:pt idx="54">
                  <c:v>Uruguay</c:v>
                </c:pt>
                <c:pt idx="55">
                  <c:v>Russian Federation</c:v>
                </c:pt>
                <c:pt idx="56">
                  <c:v>United States</c:v>
                </c:pt>
                <c:pt idx="57">
                  <c:v>Lithuania</c:v>
                </c:pt>
                <c:pt idx="58">
                  <c:v>Macao-China</c:v>
                </c:pt>
                <c:pt idx="59">
                  <c:v>Hungary</c:v>
                </c:pt>
                <c:pt idx="60">
                  <c:v>United Arab Emirates</c:v>
                </c:pt>
                <c:pt idx="61">
                  <c:v>Hong Kong-China</c:v>
                </c:pt>
                <c:pt idx="62">
                  <c:v>Qatar</c:v>
                </c:pt>
                <c:pt idx="63">
                  <c:v>Korea</c:v>
                </c:pt>
              </c:strCache>
            </c:strRef>
          </c:cat>
          <c:val>
            <c:numRef>
              <c:f>Sheet1!$B$2:$B$65</c:f>
              <c:numCache>
                <c:formatCode>General</c:formatCode>
                <c:ptCount val="64"/>
                <c:pt idx="2" formatCode="0.00">
                  <c:v>1.3870344911213384</c:v>
                </c:pt>
                <c:pt idx="5" formatCode="0.00">
                  <c:v>1.4019478357711823</c:v>
                </c:pt>
                <c:pt idx="6" formatCode="0.00">
                  <c:v>1.2804965154767645</c:v>
                </c:pt>
                <c:pt idx="10" formatCode="0.00">
                  <c:v>1.1497994886875407</c:v>
                </c:pt>
                <c:pt idx="11" formatCode="0.00">
                  <c:v>1.1760508723142247</c:v>
                </c:pt>
                <c:pt idx="14" formatCode="0.00">
                  <c:v>1.4254784954000019</c:v>
                </c:pt>
                <c:pt idx="16" formatCode="0.00">
                  <c:v>1.1083982808006816</c:v>
                </c:pt>
                <c:pt idx="18" formatCode="0.00">
                  <c:v>1.1564769443756984</c:v>
                </c:pt>
                <c:pt idx="19" formatCode="0.00">
                  <c:v>1.2943608493288195</c:v>
                </c:pt>
                <c:pt idx="20" formatCode="0.00">
                  <c:v>1.2042395232202487</c:v>
                </c:pt>
                <c:pt idx="22" formatCode="0.00">
                  <c:v>1.2911472115534115</c:v>
                </c:pt>
                <c:pt idx="23" formatCode="0.00">
                  <c:v>1.2611555095660312</c:v>
                </c:pt>
                <c:pt idx="24" formatCode="0.00">
                  <c:v>1.22033087390286</c:v>
                </c:pt>
                <c:pt idx="25" formatCode="0.00">
                  <c:v>1.3309453575692398</c:v>
                </c:pt>
                <c:pt idx="26" formatCode="0.00">
                  <c:v>1.372016685020407</c:v>
                </c:pt>
                <c:pt idx="27" formatCode="0.00">
                  <c:v>1.535487805086837</c:v>
                </c:pt>
                <c:pt idx="28" formatCode="0.00">
                  <c:v>1.3889794536367981</c:v>
                </c:pt>
                <c:pt idx="29" formatCode="0.00">
                  <c:v>1.2149944966551214</c:v>
                </c:pt>
                <c:pt idx="30" formatCode="0.00">
                  <c:v>1.5522851191195535</c:v>
                </c:pt>
                <c:pt idx="32" formatCode="0.00">
                  <c:v>1.3665016123363729</c:v>
                </c:pt>
                <c:pt idx="33" formatCode="0.00">
                  <c:v>1.2715568418884065</c:v>
                </c:pt>
                <c:pt idx="34" formatCode="0.00">
                  <c:v>1.2567430429818178</c:v>
                </c:pt>
                <c:pt idx="37" formatCode="0.00">
                  <c:v>1.3646678126078577</c:v>
                </c:pt>
                <c:pt idx="38" formatCode="0.00">
                  <c:v>1.2839928473459399</c:v>
                </c:pt>
                <c:pt idx="39" formatCode="0.00">
                  <c:v>1.2350578867759467</c:v>
                </c:pt>
                <c:pt idx="41" formatCode="0.00">
                  <c:v>1.1980692377611337</c:v>
                </c:pt>
                <c:pt idx="42" formatCode="0.00">
                  <c:v>1.2496860745187484</c:v>
                </c:pt>
                <c:pt idx="43" formatCode="0.00">
                  <c:v>1.2553879374462176</c:v>
                </c:pt>
                <c:pt idx="44" formatCode="0.00">
                  <c:v>1.2950017948305155</c:v>
                </c:pt>
                <c:pt idx="45" formatCode="0.00">
                  <c:v>1.3484717228742904</c:v>
                </c:pt>
                <c:pt idx="46" formatCode="0.00">
                  <c:v>1.2579666581235285</c:v>
                </c:pt>
                <c:pt idx="47" formatCode="0.00">
                  <c:v>1.1730313467161948</c:v>
                </c:pt>
                <c:pt idx="48" formatCode="0.00">
                  <c:v>1.3919667859350298</c:v>
                </c:pt>
                <c:pt idx="49" formatCode="0.00">
                  <c:v>1.3300728733930578</c:v>
                </c:pt>
                <c:pt idx="50" formatCode="0.00">
                  <c:v>1.3865501531856765</c:v>
                </c:pt>
                <c:pt idx="51" formatCode="0.00">
                  <c:v>1.3533573301478681</c:v>
                </c:pt>
                <c:pt idx="52" formatCode="0.00">
                  <c:v>1.5676805610458939</c:v>
                </c:pt>
                <c:pt idx="54" formatCode="0.00">
                  <c:v>1.6032095551079164</c:v>
                </c:pt>
                <c:pt idx="55" formatCode="0.00">
                  <c:v>1.3717752202858624</c:v>
                </c:pt>
                <c:pt idx="56" formatCode="0.00">
                  <c:v>1.3985160810165078</c:v>
                </c:pt>
                <c:pt idx="57" formatCode="0.00">
                  <c:v>1.420446888124651</c:v>
                </c:pt>
                <c:pt idx="58" formatCode="0.00">
                  <c:v>1.3423729964161826</c:v>
                </c:pt>
                <c:pt idx="59" formatCode="0.00">
                  <c:v>1.5231609999601516</c:v>
                </c:pt>
                <c:pt idx="60" formatCode="0.00">
                  <c:v>1.3334754979339436</c:v>
                </c:pt>
                <c:pt idx="61" formatCode="0.00">
                  <c:v>1.5862235995460505</c:v>
                </c:pt>
                <c:pt idx="62" formatCode="0.00">
                  <c:v>1.1897667161112162</c:v>
                </c:pt>
                <c:pt idx="63" formatCode="0.00">
                  <c:v>1.9049598999037638</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Sheet1!$A$2:$A$65</c:f>
              <c:strCache>
                <c:ptCount val="64"/>
                <c:pt idx="0">
                  <c:v>Liechtenstein</c:v>
                </c:pt>
                <c:pt idx="1">
                  <c:v>Kazakhstan</c:v>
                </c:pt>
                <c:pt idx="2">
                  <c:v>Japan</c:v>
                </c:pt>
                <c:pt idx="3">
                  <c:v>Ireland</c:v>
                </c:pt>
                <c:pt idx="4">
                  <c:v>Czech Republic</c:v>
                </c:pt>
                <c:pt idx="5">
                  <c:v>France</c:v>
                </c:pt>
                <c:pt idx="6">
                  <c:v>Colombia</c:v>
                </c:pt>
                <c:pt idx="7">
                  <c:v>Slovak Republic</c:v>
                </c:pt>
                <c:pt idx="8">
                  <c:v>Finland</c:v>
                </c:pt>
                <c:pt idx="9">
                  <c:v>Viet Nam</c:v>
                </c:pt>
                <c:pt idx="10">
                  <c:v>Denmark</c:v>
                </c:pt>
                <c:pt idx="11">
                  <c:v>Italy</c:v>
                </c:pt>
                <c:pt idx="12">
                  <c:v>Latvia</c:v>
                </c:pt>
                <c:pt idx="13">
                  <c:v>Malaysia</c:v>
                </c:pt>
                <c:pt idx="14">
                  <c:v>Luxembourg</c:v>
                </c:pt>
                <c:pt idx="15">
                  <c:v>Austria</c:v>
                </c:pt>
                <c:pt idx="16">
                  <c:v>Mexico</c:v>
                </c:pt>
                <c:pt idx="17">
                  <c:v>Switzerland</c:v>
                </c:pt>
                <c:pt idx="18">
                  <c:v>Iceland</c:v>
                </c:pt>
                <c:pt idx="19">
                  <c:v>Chinese Taipei</c:v>
                </c:pt>
                <c:pt idx="20">
                  <c:v>Greece</c:v>
                </c:pt>
                <c:pt idx="21">
                  <c:v>Slovenia</c:v>
                </c:pt>
                <c:pt idx="22">
                  <c:v>Australia</c:v>
                </c:pt>
                <c:pt idx="23">
                  <c:v>New Zealand</c:v>
                </c:pt>
                <c:pt idx="24">
                  <c:v>Sweden</c:v>
                </c:pt>
                <c:pt idx="25">
                  <c:v>Germany</c:v>
                </c:pt>
                <c:pt idx="26">
                  <c:v>Brazil</c:v>
                </c:pt>
                <c:pt idx="27">
                  <c:v>Belgium</c:v>
                </c:pt>
                <c:pt idx="28">
                  <c:v>Montenegro</c:v>
                </c:pt>
                <c:pt idx="29">
                  <c:v>Norway</c:v>
                </c:pt>
                <c:pt idx="30">
                  <c:v>Peru</c:v>
                </c:pt>
                <c:pt idx="31">
                  <c:v>Croatia</c:v>
                </c:pt>
                <c:pt idx="32">
                  <c:v>Turkey</c:v>
                </c:pt>
                <c:pt idx="33">
                  <c:v>Spain</c:v>
                </c:pt>
                <c:pt idx="34">
                  <c:v>OECD average</c:v>
                </c:pt>
                <c:pt idx="35">
                  <c:v>Serbia</c:v>
                </c:pt>
                <c:pt idx="36">
                  <c:v>Tunisia</c:v>
                </c:pt>
                <c:pt idx="37">
                  <c:v>Indonesia</c:v>
                </c:pt>
                <c:pt idx="38">
                  <c:v>Singapore</c:v>
                </c:pt>
                <c:pt idx="39">
                  <c:v>Jordan</c:v>
                </c:pt>
                <c:pt idx="40">
                  <c:v>Argentina</c:v>
                </c:pt>
                <c:pt idx="41">
                  <c:v>Canada</c:v>
                </c:pt>
                <c:pt idx="42">
                  <c:v>Romania</c:v>
                </c:pt>
                <c:pt idx="43">
                  <c:v>Portugal</c:v>
                </c:pt>
                <c:pt idx="44">
                  <c:v>Israel</c:v>
                </c:pt>
                <c:pt idx="45">
                  <c:v>United Kingdom</c:v>
                </c:pt>
                <c:pt idx="46">
                  <c:v>Poland</c:v>
                </c:pt>
                <c:pt idx="47">
                  <c:v>Estonia</c:v>
                </c:pt>
                <c:pt idx="48">
                  <c:v>Shanghai-China</c:v>
                </c:pt>
                <c:pt idx="49">
                  <c:v>Costa Rica</c:v>
                </c:pt>
                <c:pt idx="50">
                  <c:v>Bulgaria</c:v>
                </c:pt>
                <c:pt idx="51">
                  <c:v>Thailand</c:v>
                </c:pt>
                <c:pt idx="52">
                  <c:v>Chile</c:v>
                </c:pt>
                <c:pt idx="53">
                  <c:v>Netherlands</c:v>
                </c:pt>
                <c:pt idx="54">
                  <c:v>Uruguay</c:v>
                </c:pt>
                <c:pt idx="55">
                  <c:v>Russian Federation</c:v>
                </c:pt>
                <c:pt idx="56">
                  <c:v>United States</c:v>
                </c:pt>
                <c:pt idx="57">
                  <c:v>Lithuania</c:v>
                </c:pt>
                <c:pt idx="58">
                  <c:v>Macao-China</c:v>
                </c:pt>
                <c:pt idx="59">
                  <c:v>Hungary</c:v>
                </c:pt>
                <c:pt idx="60">
                  <c:v>United Arab Emirates</c:v>
                </c:pt>
                <c:pt idx="61">
                  <c:v>Hong Kong-China</c:v>
                </c:pt>
                <c:pt idx="62">
                  <c:v>Qatar</c:v>
                </c:pt>
                <c:pt idx="63">
                  <c:v>Korea</c:v>
                </c:pt>
              </c:strCache>
            </c:strRef>
          </c:cat>
          <c:val>
            <c:numRef>
              <c:f>Sheet1!$C$2:$C$65</c:f>
              <c:numCache>
                <c:formatCode>0.00</c:formatCode>
                <c:ptCount val="64"/>
                <c:pt idx="0">
                  <c:v>0.84202644280262418</c:v>
                </c:pt>
                <c:pt idx="1">
                  <c:v>0.95679264904150263</c:v>
                </c:pt>
                <c:pt idx="3">
                  <c:v>1.1950169820534462</c:v>
                </c:pt>
                <c:pt idx="4">
                  <c:v>1.1002235257277515</c:v>
                </c:pt>
                <c:pt idx="7">
                  <c:v>0.97199745598048581</c:v>
                </c:pt>
                <c:pt idx="8">
                  <c:v>1.0450010979605115</c:v>
                </c:pt>
                <c:pt idx="9">
                  <c:v>1.1044482624988092</c:v>
                </c:pt>
                <c:pt idx="12">
                  <c:v>0.92755897606384485</c:v>
                </c:pt>
                <c:pt idx="13">
                  <c:v>1.0525144523426844</c:v>
                </c:pt>
                <c:pt idx="15">
                  <c:v>1.0443549175695643</c:v>
                </c:pt>
                <c:pt idx="17">
                  <c:v>0.93157074544302609</c:v>
                </c:pt>
                <c:pt idx="21">
                  <c:v>1.0217083706800367</c:v>
                </c:pt>
                <c:pt idx="31">
                  <c:v>1.1970173557211734</c:v>
                </c:pt>
                <c:pt idx="35">
                  <c:v>1.2498927041967263</c:v>
                </c:pt>
                <c:pt idx="36">
                  <c:v>1.0906455600261455</c:v>
                </c:pt>
                <c:pt idx="40">
                  <c:v>1.223731756890051</c:v>
                </c:pt>
                <c:pt idx="53">
                  <c:v>0.99559848603959566</c:v>
                </c:pt>
              </c:numCache>
            </c:numRef>
          </c:val>
          <c:smooth val="0"/>
        </c:ser>
        <c:dLbls>
          <c:showLegendKey val="0"/>
          <c:showVal val="0"/>
          <c:showCatName val="0"/>
          <c:showSerName val="0"/>
          <c:showPercent val="0"/>
          <c:showBubbleSize val="0"/>
        </c:dLbls>
        <c:marker val="1"/>
        <c:smooth val="0"/>
        <c:axId val="91095040"/>
        <c:axId val="91096960"/>
      </c:lineChart>
      <c:catAx>
        <c:axId val="91095040"/>
        <c:scaling>
          <c:orientation val="minMax"/>
        </c:scaling>
        <c:delete val="0"/>
        <c:axPos val="b"/>
        <c:numFmt formatCode="General" sourceLinked="0"/>
        <c:majorTickMark val="none"/>
        <c:minorTickMark val="none"/>
        <c:tickLblPos val="low"/>
        <c:spPr>
          <a:ln>
            <a:solidFill>
              <a:schemeClr val="bg2">
                <a:lumMod val="10000"/>
              </a:schemeClr>
            </a:solidFill>
          </a:ln>
        </c:spPr>
        <c:txPr>
          <a:bodyPr/>
          <a:lstStyle/>
          <a:p>
            <a:pPr>
              <a:defRPr sz="1200">
                <a:solidFill>
                  <a:schemeClr val="bg2">
                    <a:lumMod val="10000"/>
                  </a:schemeClr>
                </a:solidFill>
              </a:defRPr>
            </a:pPr>
            <a:endParaRPr lang="en-US"/>
          </a:p>
        </c:txPr>
        <c:crossAx val="91096960"/>
        <c:crossesAt val="1"/>
        <c:auto val="1"/>
        <c:lblAlgn val="ctr"/>
        <c:lblOffset val="100"/>
        <c:tickLblSkip val="1"/>
        <c:noMultiLvlLbl val="0"/>
      </c:catAx>
      <c:valAx>
        <c:axId val="91096960"/>
        <c:scaling>
          <c:orientation val="minMax"/>
          <c:max val="2"/>
          <c:min val="0.4"/>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1095040"/>
        <c:crosses val="autoZero"/>
        <c:crossBetween val="between"/>
      </c:valAx>
      <c:valAx>
        <c:axId val="91098496"/>
        <c:scaling>
          <c:orientation val="minMax"/>
        </c:scaling>
        <c:delete val="1"/>
        <c:axPos val="r"/>
        <c:numFmt formatCode="General" sourceLinked="1"/>
        <c:majorTickMark val="out"/>
        <c:minorTickMark val="none"/>
        <c:tickLblPos val="nextTo"/>
        <c:crossAx val="91100288"/>
        <c:crosses val="max"/>
        <c:crossBetween val="between"/>
      </c:valAx>
      <c:catAx>
        <c:axId val="91100288"/>
        <c:scaling>
          <c:orientation val="minMax"/>
        </c:scaling>
        <c:delete val="1"/>
        <c:axPos val="b"/>
        <c:numFmt formatCode="General" sourceLinked="1"/>
        <c:majorTickMark val="out"/>
        <c:minorTickMark val="none"/>
        <c:tickLblPos val="nextTo"/>
        <c:crossAx val="91098496"/>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Sheet1!$A$2:$A$59</c:f>
              <c:strCache>
                <c:ptCount val="58"/>
                <c:pt idx="0">
                  <c:v>Slovenia</c:v>
                </c:pt>
                <c:pt idx="1">
                  <c:v>Serbia</c:v>
                </c:pt>
                <c:pt idx="2">
                  <c:v>Croatia</c:v>
                </c:pt>
                <c:pt idx="3">
                  <c:v>Greece</c:v>
                </c:pt>
                <c:pt idx="4">
                  <c:v>Japan</c:v>
                </c:pt>
                <c:pt idx="5">
                  <c:v>Turkey</c:v>
                </c:pt>
                <c:pt idx="6">
                  <c:v>Finland</c:v>
                </c:pt>
                <c:pt idx="7">
                  <c:v>Colombia</c:v>
                </c:pt>
                <c:pt idx="8">
                  <c:v>Slovak Republic</c:v>
                </c:pt>
                <c:pt idx="9">
                  <c:v>Sweden</c:v>
                </c:pt>
                <c:pt idx="10">
                  <c:v>Iceland</c:v>
                </c:pt>
                <c:pt idx="11">
                  <c:v>New Zealand</c:v>
                </c:pt>
                <c:pt idx="12">
                  <c:v>Norway</c:v>
                </c:pt>
                <c:pt idx="13">
                  <c:v>Shanghai-China</c:v>
                </c:pt>
                <c:pt idx="14">
                  <c:v>Australia</c:v>
                </c:pt>
                <c:pt idx="15">
                  <c:v>Costa Rica</c:v>
                </c:pt>
                <c:pt idx="16">
                  <c:v>United States</c:v>
                </c:pt>
                <c:pt idx="17">
                  <c:v>Ireland</c:v>
                </c:pt>
                <c:pt idx="18">
                  <c:v>Germany</c:v>
                </c:pt>
                <c:pt idx="19">
                  <c:v>Canada</c:v>
                </c:pt>
                <c:pt idx="20">
                  <c:v>Uruguay</c:v>
                </c:pt>
                <c:pt idx="21">
                  <c:v>Peru</c:v>
                </c:pt>
                <c:pt idx="22">
                  <c:v>Malaysia</c:v>
                </c:pt>
                <c:pt idx="23">
                  <c:v>Romania</c:v>
                </c:pt>
                <c:pt idx="24">
                  <c:v>Latvia</c:v>
                </c:pt>
                <c:pt idx="25">
                  <c:v>OECD average</c:v>
                </c:pt>
                <c:pt idx="26">
                  <c:v>Russian Federation</c:v>
                </c:pt>
                <c:pt idx="27">
                  <c:v>Portugal</c:v>
                </c:pt>
                <c:pt idx="28">
                  <c:v>Austria</c:v>
                </c:pt>
                <c:pt idx="29">
                  <c:v>Kazakhstan</c:v>
                </c:pt>
                <c:pt idx="30">
                  <c:v>Czech Republic</c:v>
                </c:pt>
                <c:pt idx="31">
                  <c:v>Brazil</c:v>
                </c:pt>
                <c:pt idx="32">
                  <c:v>Denmark</c:v>
                </c:pt>
                <c:pt idx="33">
                  <c:v>Tunisia</c:v>
                </c:pt>
                <c:pt idx="34">
                  <c:v>Netherlands</c:v>
                </c:pt>
                <c:pt idx="35">
                  <c:v>Viet Nam</c:v>
                </c:pt>
                <c:pt idx="36">
                  <c:v>Singapore</c:v>
                </c:pt>
                <c:pt idx="37">
                  <c:v>Spain</c:v>
                </c:pt>
                <c:pt idx="38">
                  <c:v>Bulgaria</c:v>
                </c:pt>
                <c:pt idx="39">
                  <c:v>Belgium</c:v>
                </c:pt>
                <c:pt idx="40">
                  <c:v>Jordan</c:v>
                </c:pt>
                <c:pt idx="41">
                  <c:v>Mexico</c:v>
                </c:pt>
                <c:pt idx="42">
                  <c:v>United Kingdom</c:v>
                </c:pt>
                <c:pt idx="43">
                  <c:v>Chinese Taipei</c:v>
                </c:pt>
                <c:pt idx="44">
                  <c:v>France</c:v>
                </c:pt>
                <c:pt idx="45">
                  <c:v>Indonesia</c:v>
                </c:pt>
                <c:pt idx="46">
                  <c:v>Thailand</c:v>
                </c:pt>
                <c:pt idx="47">
                  <c:v>Argentina</c:v>
                </c:pt>
                <c:pt idx="48">
                  <c:v>Italy</c:v>
                </c:pt>
                <c:pt idx="49">
                  <c:v>United Arab Emirates</c:v>
                </c:pt>
                <c:pt idx="50">
                  <c:v>Switzerland</c:v>
                </c:pt>
                <c:pt idx="51">
                  <c:v>Chile</c:v>
                </c:pt>
                <c:pt idx="52">
                  <c:v>Macao-China</c:v>
                </c:pt>
                <c:pt idx="53">
                  <c:v>Israel</c:v>
                </c:pt>
                <c:pt idx="54">
                  <c:v>Qatar</c:v>
                </c:pt>
                <c:pt idx="55">
                  <c:v>Poland</c:v>
                </c:pt>
                <c:pt idx="56">
                  <c:v>Estonia</c:v>
                </c:pt>
                <c:pt idx="57">
                  <c:v>Hong Kong-China</c:v>
                </c:pt>
              </c:strCache>
            </c:strRef>
          </c:cat>
          <c:val>
            <c:numRef>
              <c:f>Sheet1!$D$2:$D$59</c:f>
              <c:numCache>
                <c:formatCode>General</c:formatCode>
                <c:ptCount val="58"/>
                <c:pt idx="0" formatCode="0.00">
                  <c:v>0.55908382611045027</c:v>
                </c:pt>
                <c:pt idx="25" formatCode="0.00">
                  <c:v>1.1151534352763033</c:v>
                </c:pt>
                <c:pt idx="41" formatCode="0.00">
                  <c:v>1.2638711011762183</c:v>
                </c:pt>
                <c:pt idx="47" formatCode="0.00">
                  <c:v>1.3632950407019473</c:v>
                </c:pt>
                <c:pt idx="49" formatCode="0.00">
                  <c:v>1.4367029325679805</c:v>
                </c:pt>
                <c:pt idx="51" formatCode="0.00">
                  <c:v>1.4895295967662021</c:v>
                </c:pt>
                <c:pt idx="52" formatCode="0.00">
                  <c:v>1.4900658975445593</c:v>
                </c:pt>
                <c:pt idx="53" formatCode="0.00">
                  <c:v>1.5072340762365033</c:v>
                </c:pt>
                <c:pt idx="54" formatCode="0.00">
                  <c:v>1.5179515114823423</c:v>
                </c:pt>
                <c:pt idx="55" formatCode="0.00">
                  <c:v>1.5885706755314597</c:v>
                </c:pt>
                <c:pt idx="56" formatCode="0.00">
                  <c:v>1.6809478880245632</c:v>
                </c:pt>
              </c:numCache>
            </c:numRef>
          </c:val>
        </c:ser>
        <c:dLbls>
          <c:showLegendKey val="0"/>
          <c:showVal val="0"/>
          <c:showCatName val="0"/>
          <c:showSerName val="0"/>
          <c:showPercent val="0"/>
          <c:showBubbleSize val="0"/>
        </c:dLbls>
        <c:gapWidth val="150"/>
        <c:axId val="91210112"/>
        <c:axId val="91212032"/>
      </c:barChar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Sheet1!$A$2:$A$59</c:f>
              <c:strCache>
                <c:ptCount val="58"/>
                <c:pt idx="0">
                  <c:v>Slovenia</c:v>
                </c:pt>
                <c:pt idx="1">
                  <c:v>Serbia</c:v>
                </c:pt>
                <c:pt idx="2">
                  <c:v>Croatia</c:v>
                </c:pt>
                <c:pt idx="3">
                  <c:v>Greece</c:v>
                </c:pt>
                <c:pt idx="4">
                  <c:v>Japan</c:v>
                </c:pt>
                <c:pt idx="5">
                  <c:v>Turkey</c:v>
                </c:pt>
                <c:pt idx="6">
                  <c:v>Finland</c:v>
                </c:pt>
                <c:pt idx="7">
                  <c:v>Colombia</c:v>
                </c:pt>
                <c:pt idx="8">
                  <c:v>Slovak Republic</c:v>
                </c:pt>
                <c:pt idx="9">
                  <c:v>Sweden</c:v>
                </c:pt>
                <c:pt idx="10">
                  <c:v>Iceland</c:v>
                </c:pt>
                <c:pt idx="11">
                  <c:v>New Zealand</c:v>
                </c:pt>
                <c:pt idx="12">
                  <c:v>Norway</c:v>
                </c:pt>
                <c:pt idx="13">
                  <c:v>Shanghai-China</c:v>
                </c:pt>
                <c:pt idx="14">
                  <c:v>Australia</c:v>
                </c:pt>
                <c:pt idx="15">
                  <c:v>Costa Rica</c:v>
                </c:pt>
                <c:pt idx="16">
                  <c:v>United States</c:v>
                </c:pt>
                <c:pt idx="17">
                  <c:v>Ireland</c:v>
                </c:pt>
                <c:pt idx="18">
                  <c:v>Germany</c:v>
                </c:pt>
                <c:pt idx="19">
                  <c:v>Canada</c:v>
                </c:pt>
                <c:pt idx="20">
                  <c:v>Uruguay</c:v>
                </c:pt>
                <c:pt idx="21">
                  <c:v>Peru</c:v>
                </c:pt>
                <c:pt idx="22">
                  <c:v>Malaysia</c:v>
                </c:pt>
                <c:pt idx="23">
                  <c:v>Romania</c:v>
                </c:pt>
                <c:pt idx="24">
                  <c:v>Latvia</c:v>
                </c:pt>
                <c:pt idx="25">
                  <c:v>OECD average</c:v>
                </c:pt>
                <c:pt idx="26">
                  <c:v>Russian Federation</c:v>
                </c:pt>
                <c:pt idx="27">
                  <c:v>Portugal</c:v>
                </c:pt>
                <c:pt idx="28">
                  <c:v>Austria</c:v>
                </c:pt>
                <c:pt idx="29">
                  <c:v>Kazakhstan</c:v>
                </c:pt>
                <c:pt idx="30">
                  <c:v>Czech Republic</c:v>
                </c:pt>
                <c:pt idx="31">
                  <c:v>Brazil</c:v>
                </c:pt>
                <c:pt idx="32">
                  <c:v>Denmark</c:v>
                </c:pt>
                <c:pt idx="33">
                  <c:v>Tunisia</c:v>
                </c:pt>
                <c:pt idx="34">
                  <c:v>Netherlands</c:v>
                </c:pt>
                <c:pt idx="35">
                  <c:v>Viet Nam</c:v>
                </c:pt>
                <c:pt idx="36">
                  <c:v>Singapore</c:v>
                </c:pt>
                <c:pt idx="37">
                  <c:v>Spain</c:v>
                </c:pt>
                <c:pt idx="38">
                  <c:v>Bulgaria</c:v>
                </c:pt>
                <c:pt idx="39">
                  <c:v>Belgium</c:v>
                </c:pt>
                <c:pt idx="40">
                  <c:v>Jordan</c:v>
                </c:pt>
                <c:pt idx="41">
                  <c:v>Mexico</c:v>
                </c:pt>
                <c:pt idx="42">
                  <c:v>United Kingdom</c:v>
                </c:pt>
                <c:pt idx="43">
                  <c:v>Chinese Taipei</c:v>
                </c:pt>
                <c:pt idx="44">
                  <c:v>France</c:v>
                </c:pt>
                <c:pt idx="45">
                  <c:v>Indonesia</c:v>
                </c:pt>
                <c:pt idx="46">
                  <c:v>Thailand</c:v>
                </c:pt>
                <c:pt idx="47">
                  <c:v>Argentina</c:v>
                </c:pt>
                <c:pt idx="48">
                  <c:v>Italy</c:v>
                </c:pt>
                <c:pt idx="49">
                  <c:v>United Arab Emirates</c:v>
                </c:pt>
                <c:pt idx="50">
                  <c:v>Switzerland</c:v>
                </c:pt>
                <c:pt idx="51">
                  <c:v>Chile</c:v>
                </c:pt>
                <c:pt idx="52">
                  <c:v>Macao-China</c:v>
                </c:pt>
                <c:pt idx="53">
                  <c:v>Israel</c:v>
                </c:pt>
                <c:pt idx="54">
                  <c:v>Qatar</c:v>
                </c:pt>
                <c:pt idx="55">
                  <c:v>Poland</c:v>
                </c:pt>
                <c:pt idx="56">
                  <c:v>Estonia</c:v>
                </c:pt>
                <c:pt idx="57">
                  <c:v>Hong Kong-China</c:v>
                </c:pt>
              </c:strCache>
            </c:strRef>
          </c:cat>
          <c:val>
            <c:numRef>
              <c:f>Sheet1!$E$2:$E$59</c:f>
              <c:numCache>
                <c:formatCode>0.00</c:formatCode>
                <c:ptCount val="58"/>
                <c:pt idx="1">
                  <c:v>0.67539966846853494</c:v>
                </c:pt>
                <c:pt idx="2">
                  <c:v>0.75255008546441182</c:v>
                </c:pt>
                <c:pt idx="3">
                  <c:v>0.75417331404892596</c:v>
                </c:pt>
                <c:pt idx="4">
                  <c:v>0.77317213728342482</c:v>
                </c:pt>
                <c:pt idx="5">
                  <c:v>0.79151727647802095</c:v>
                </c:pt>
                <c:pt idx="6">
                  <c:v>0.79657288161858608</c:v>
                </c:pt>
                <c:pt idx="7">
                  <c:v>0.84196592651411695</c:v>
                </c:pt>
                <c:pt idx="8">
                  <c:v>0.92116257041202754</c:v>
                </c:pt>
                <c:pt idx="9">
                  <c:v>0.93702612683160924</c:v>
                </c:pt>
                <c:pt idx="10">
                  <c:v>0.94409178769094781</c:v>
                </c:pt>
                <c:pt idx="11">
                  <c:v>0.94467826822187684</c:v>
                </c:pt>
                <c:pt idx="12">
                  <c:v>0.94497182822850179</c:v>
                </c:pt>
                <c:pt idx="13">
                  <c:v>0.96124383813024972</c:v>
                </c:pt>
                <c:pt idx="14">
                  <c:v>0.9716302199873077</c:v>
                </c:pt>
                <c:pt idx="15">
                  <c:v>1.0053916172862274</c:v>
                </c:pt>
                <c:pt idx="16">
                  <c:v>1.0105510232244155</c:v>
                </c:pt>
                <c:pt idx="17">
                  <c:v>1.0254277336633151</c:v>
                </c:pt>
                <c:pt idx="18">
                  <c:v>1.0277303803274798</c:v>
                </c:pt>
                <c:pt idx="19">
                  <c:v>1.0603614981550007</c:v>
                </c:pt>
                <c:pt idx="20">
                  <c:v>1.0670714291537116</c:v>
                </c:pt>
                <c:pt idx="21">
                  <c:v>1.077764079748132</c:v>
                </c:pt>
                <c:pt idx="22">
                  <c:v>1.0834923295962793</c:v>
                </c:pt>
                <c:pt idx="23">
                  <c:v>1.0842669289802103</c:v>
                </c:pt>
                <c:pt idx="24">
                  <c:v>1.0864165220970956</c:v>
                </c:pt>
                <c:pt idx="26">
                  <c:v>1.1174022630227496</c:v>
                </c:pt>
                <c:pt idx="27">
                  <c:v>1.1201162186585893</c:v>
                </c:pt>
                <c:pt idx="28">
                  <c:v>1.1206504397357164</c:v>
                </c:pt>
                <c:pt idx="29">
                  <c:v>1.1228937233994698</c:v>
                </c:pt>
                <c:pt idx="30">
                  <c:v>1.1255464931253183</c:v>
                </c:pt>
                <c:pt idx="31">
                  <c:v>1.13432492497115</c:v>
                </c:pt>
                <c:pt idx="32">
                  <c:v>1.1697911077237015</c:v>
                </c:pt>
                <c:pt idx="33">
                  <c:v>1.1699359775717362</c:v>
                </c:pt>
                <c:pt idx="34">
                  <c:v>1.1823953382322769</c:v>
                </c:pt>
                <c:pt idx="35">
                  <c:v>1.1867982058891604</c:v>
                </c:pt>
                <c:pt idx="36">
                  <c:v>1.1957438159177085</c:v>
                </c:pt>
                <c:pt idx="37">
                  <c:v>1.2071667803041612</c:v>
                </c:pt>
                <c:pt idx="38">
                  <c:v>1.2189124611364111</c:v>
                </c:pt>
                <c:pt idx="39">
                  <c:v>1.2249678942692033</c:v>
                </c:pt>
                <c:pt idx="40">
                  <c:v>1.2290318414435524</c:v>
                </c:pt>
                <c:pt idx="42">
                  <c:v>1.2746217036749157</c:v>
                </c:pt>
                <c:pt idx="43">
                  <c:v>1.276481594602509</c:v>
                </c:pt>
                <c:pt idx="44">
                  <c:v>1.2854639397657048</c:v>
                </c:pt>
                <c:pt idx="45">
                  <c:v>1.290874953163319</c:v>
                </c:pt>
                <c:pt idx="46">
                  <c:v>1.3251171868447014</c:v>
                </c:pt>
                <c:pt idx="48">
                  <c:v>1.3786114887289223</c:v>
                </c:pt>
                <c:pt idx="50">
                  <c:v>1.488120879330062</c:v>
                </c:pt>
                <c:pt idx="57">
                  <c:v>1.7711368755368593</c:v>
                </c:pt>
              </c:numCache>
            </c:numRef>
          </c:val>
        </c:ser>
        <c:dLbls>
          <c:showLegendKey val="0"/>
          <c:showVal val="0"/>
          <c:showCatName val="0"/>
          <c:showSerName val="0"/>
          <c:showPercent val="0"/>
          <c:showBubbleSize val="0"/>
        </c:dLbls>
        <c:gapWidth val="150"/>
        <c:axId val="91231744"/>
        <c:axId val="91230208"/>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Sheet1!$A$2:$A$59</c:f>
              <c:strCache>
                <c:ptCount val="58"/>
                <c:pt idx="0">
                  <c:v>Slovenia</c:v>
                </c:pt>
                <c:pt idx="1">
                  <c:v>Serbia</c:v>
                </c:pt>
                <c:pt idx="2">
                  <c:v>Croatia</c:v>
                </c:pt>
                <c:pt idx="3">
                  <c:v>Greece</c:v>
                </c:pt>
                <c:pt idx="4">
                  <c:v>Japan</c:v>
                </c:pt>
                <c:pt idx="5">
                  <c:v>Turkey</c:v>
                </c:pt>
                <c:pt idx="6">
                  <c:v>Finland</c:v>
                </c:pt>
                <c:pt idx="7">
                  <c:v>Colombia</c:v>
                </c:pt>
                <c:pt idx="8">
                  <c:v>Slovak Republic</c:v>
                </c:pt>
                <c:pt idx="9">
                  <c:v>Sweden</c:v>
                </c:pt>
                <c:pt idx="10">
                  <c:v>Iceland</c:v>
                </c:pt>
                <c:pt idx="11">
                  <c:v>New Zealand</c:v>
                </c:pt>
                <c:pt idx="12">
                  <c:v>Norway</c:v>
                </c:pt>
                <c:pt idx="13">
                  <c:v>Shanghai-China</c:v>
                </c:pt>
                <c:pt idx="14">
                  <c:v>Australia</c:v>
                </c:pt>
                <c:pt idx="15">
                  <c:v>Costa Rica</c:v>
                </c:pt>
                <c:pt idx="16">
                  <c:v>United States</c:v>
                </c:pt>
                <c:pt idx="17">
                  <c:v>Ireland</c:v>
                </c:pt>
                <c:pt idx="18">
                  <c:v>Germany</c:v>
                </c:pt>
                <c:pt idx="19">
                  <c:v>Canada</c:v>
                </c:pt>
                <c:pt idx="20">
                  <c:v>Uruguay</c:v>
                </c:pt>
                <c:pt idx="21">
                  <c:v>Peru</c:v>
                </c:pt>
                <c:pt idx="22">
                  <c:v>Malaysia</c:v>
                </c:pt>
                <c:pt idx="23">
                  <c:v>Romania</c:v>
                </c:pt>
                <c:pt idx="24">
                  <c:v>Latvia</c:v>
                </c:pt>
                <c:pt idx="25">
                  <c:v>OECD average</c:v>
                </c:pt>
                <c:pt idx="26">
                  <c:v>Russian Federation</c:v>
                </c:pt>
                <c:pt idx="27">
                  <c:v>Portugal</c:v>
                </c:pt>
                <c:pt idx="28">
                  <c:v>Austria</c:v>
                </c:pt>
                <c:pt idx="29">
                  <c:v>Kazakhstan</c:v>
                </c:pt>
                <c:pt idx="30">
                  <c:v>Czech Republic</c:v>
                </c:pt>
                <c:pt idx="31">
                  <c:v>Brazil</c:v>
                </c:pt>
                <c:pt idx="32">
                  <c:v>Denmark</c:v>
                </c:pt>
                <c:pt idx="33">
                  <c:v>Tunisia</c:v>
                </c:pt>
                <c:pt idx="34">
                  <c:v>Netherlands</c:v>
                </c:pt>
                <c:pt idx="35">
                  <c:v>Viet Nam</c:v>
                </c:pt>
                <c:pt idx="36">
                  <c:v>Singapore</c:v>
                </c:pt>
                <c:pt idx="37">
                  <c:v>Spain</c:v>
                </c:pt>
                <c:pt idx="38">
                  <c:v>Bulgaria</c:v>
                </c:pt>
                <c:pt idx="39">
                  <c:v>Belgium</c:v>
                </c:pt>
                <c:pt idx="40">
                  <c:v>Jordan</c:v>
                </c:pt>
                <c:pt idx="41">
                  <c:v>Mexico</c:v>
                </c:pt>
                <c:pt idx="42">
                  <c:v>United Kingdom</c:v>
                </c:pt>
                <c:pt idx="43">
                  <c:v>Chinese Taipei</c:v>
                </c:pt>
                <c:pt idx="44">
                  <c:v>France</c:v>
                </c:pt>
                <c:pt idx="45">
                  <c:v>Indonesia</c:v>
                </c:pt>
                <c:pt idx="46">
                  <c:v>Thailand</c:v>
                </c:pt>
                <c:pt idx="47">
                  <c:v>Argentina</c:v>
                </c:pt>
                <c:pt idx="48">
                  <c:v>Italy</c:v>
                </c:pt>
                <c:pt idx="49">
                  <c:v>United Arab Emirates</c:v>
                </c:pt>
                <c:pt idx="50">
                  <c:v>Switzerland</c:v>
                </c:pt>
                <c:pt idx="51">
                  <c:v>Chile</c:v>
                </c:pt>
                <c:pt idx="52">
                  <c:v>Macao-China</c:v>
                </c:pt>
                <c:pt idx="53">
                  <c:v>Israel</c:v>
                </c:pt>
                <c:pt idx="54">
                  <c:v>Qatar</c:v>
                </c:pt>
                <c:pt idx="55">
                  <c:v>Poland</c:v>
                </c:pt>
                <c:pt idx="56">
                  <c:v>Estonia</c:v>
                </c:pt>
                <c:pt idx="57">
                  <c:v>Hong Kong-China</c:v>
                </c:pt>
              </c:strCache>
            </c:strRef>
          </c:cat>
          <c:val>
            <c:numRef>
              <c:f>Sheet1!$B$2:$B$59</c:f>
              <c:numCache>
                <c:formatCode>General</c:formatCode>
                <c:ptCount val="58"/>
                <c:pt idx="3" formatCode="0.00">
                  <c:v>0.6330902896519478</c:v>
                </c:pt>
                <c:pt idx="10" formatCode="0.00">
                  <c:v>1.2967660104330747</c:v>
                </c:pt>
                <c:pt idx="11" formatCode="0.00">
                  <c:v>1.6469950543012555</c:v>
                </c:pt>
                <c:pt idx="14" formatCode="0.00">
                  <c:v>1.6126367294758301</c:v>
                </c:pt>
                <c:pt idx="16" formatCode="0.00">
                  <c:v>1.5418813581213073</c:v>
                </c:pt>
                <c:pt idx="20" formatCode="0.00">
                  <c:v>2.3184592312278829</c:v>
                </c:pt>
                <c:pt idx="21" formatCode="0.00">
                  <c:v>1.688789352350101</c:v>
                </c:pt>
                <c:pt idx="25" formatCode="0.00">
                  <c:v>1.3608081485922801</c:v>
                </c:pt>
                <c:pt idx="27" formatCode="0.00">
                  <c:v>3.0292881170416743</c:v>
                </c:pt>
                <c:pt idx="31" formatCode="0.00">
                  <c:v>1.3849699964617315</c:v>
                </c:pt>
                <c:pt idx="36" formatCode="0.00">
                  <c:v>1.939887504189783</c:v>
                </c:pt>
                <c:pt idx="37" formatCode="0.00">
                  <c:v>1.4116654932738677</c:v>
                </c:pt>
                <c:pt idx="39" formatCode="0.00">
                  <c:v>2.4451646242992506</c:v>
                </c:pt>
                <c:pt idx="40" formatCode="0.00">
                  <c:v>1.4583490418327183</c:v>
                </c:pt>
                <c:pt idx="41" formatCode="0.00">
                  <c:v>1.4173700543910825</c:v>
                </c:pt>
                <c:pt idx="42" formatCode="0.00">
                  <c:v>1.8170611309633686</c:v>
                </c:pt>
                <c:pt idx="43" formatCode="0.00">
                  <c:v>1.9433877003774374</c:v>
                </c:pt>
                <c:pt idx="47" formatCode="0.00">
                  <c:v>1.8846830000620098</c:v>
                </c:pt>
                <c:pt idx="49" formatCode="0.00">
                  <c:v>1.8661618144522956</c:v>
                </c:pt>
                <c:pt idx="51" formatCode="0.00">
                  <c:v>1.7999033076838278</c:v>
                </c:pt>
                <c:pt idx="52" formatCode="0.00">
                  <c:v>1.9392086782824138</c:v>
                </c:pt>
                <c:pt idx="54" formatCode="0.00">
                  <c:v>1.262773146290346</c:v>
                </c:pt>
                <c:pt idx="56" formatCode="0.00">
                  <c:v>1.8680587039149117</c:v>
                </c:pt>
                <c:pt idx="57" formatCode="0.00">
                  <c:v>2.2352162606882211</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Sheet1!$A$2:$A$59</c:f>
              <c:strCache>
                <c:ptCount val="58"/>
                <c:pt idx="0">
                  <c:v>Slovenia</c:v>
                </c:pt>
                <c:pt idx="1">
                  <c:v>Serbia</c:v>
                </c:pt>
                <c:pt idx="2">
                  <c:v>Croatia</c:v>
                </c:pt>
                <c:pt idx="3">
                  <c:v>Greece</c:v>
                </c:pt>
                <c:pt idx="4">
                  <c:v>Japan</c:v>
                </c:pt>
                <c:pt idx="5">
                  <c:v>Turkey</c:v>
                </c:pt>
                <c:pt idx="6">
                  <c:v>Finland</c:v>
                </c:pt>
                <c:pt idx="7">
                  <c:v>Colombia</c:v>
                </c:pt>
                <c:pt idx="8">
                  <c:v>Slovak Republic</c:v>
                </c:pt>
                <c:pt idx="9">
                  <c:v>Sweden</c:v>
                </c:pt>
                <c:pt idx="10">
                  <c:v>Iceland</c:v>
                </c:pt>
                <c:pt idx="11">
                  <c:v>New Zealand</c:v>
                </c:pt>
                <c:pt idx="12">
                  <c:v>Norway</c:v>
                </c:pt>
                <c:pt idx="13">
                  <c:v>Shanghai-China</c:v>
                </c:pt>
                <c:pt idx="14">
                  <c:v>Australia</c:v>
                </c:pt>
                <c:pt idx="15">
                  <c:v>Costa Rica</c:v>
                </c:pt>
                <c:pt idx="16">
                  <c:v>United States</c:v>
                </c:pt>
                <c:pt idx="17">
                  <c:v>Ireland</c:v>
                </c:pt>
                <c:pt idx="18">
                  <c:v>Germany</c:v>
                </c:pt>
                <c:pt idx="19">
                  <c:v>Canada</c:v>
                </c:pt>
                <c:pt idx="20">
                  <c:v>Uruguay</c:v>
                </c:pt>
                <c:pt idx="21">
                  <c:v>Peru</c:v>
                </c:pt>
                <c:pt idx="22">
                  <c:v>Malaysia</c:v>
                </c:pt>
                <c:pt idx="23">
                  <c:v>Romania</c:v>
                </c:pt>
                <c:pt idx="24">
                  <c:v>Latvia</c:v>
                </c:pt>
                <c:pt idx="25">
                  <c:v>OECD average</c:v>
                </c:pt>
                <c:pt idx="26">
                  <c:v>Russian Federation</c:v>
                </c:pt>
                <c:pt idx="27">
                  <c:v>Portugal</c:v>
                </c:pt>
                <c:pt idx="28">
                  <c:v>Austria</c:v>
                </c:pt>
                <c:pt idx="29">
                  <c:v>Kazakhstan</c:v>
                </c:pt>
                <c:pt idx="30">
                  <c:v>Czech Republic</c:v>
                </c:pt>
                <c:pt idx="31">
                  <c:v>Brazil</c:v>
                </c:pt>
                <c:pt idx="32">
                  <c:v>Denmark</c:v>
                </c:pt>
                <c:pt idx="33">
                  <c:v>Tunisia</c:v>
                </c:pt>
                <c:pt idx="34">
                  <c:v>Netherlands</c:v>
                </c:pt>
                <c:pt idx="35">
                  <c:v>Viet Nam</c:v>
                </c:pt>
                <c:pt idx="36">
                  <c:v>Singapore</c:v>
                </c:pt>
                <c:pt idx="37">
                  <c:v>Spain</c:v>
                </c:pt>
                <c:pt idx="38">
                  <c:v>Bulgaria</c:v>
                </c:pt>
                <c:pt idx="39">
                  <c:v>Belgium</c:v>
                </c:pt>
                <c:pt idx="40">
                  <c:v>Jordan</c:v>
                </c:pt>
                <c:pt idx="41">
                  <c:v>Mexico</c:v>
                </c:pt>
                <c:pt idx="42">
                  <c:v>United Kingdom</c:v>
                </c:pt>
                <c:pt idx="43">
                  <c:v>Chinese Taipei</c:v>
                </c:pt>
                <c:pt idx="44">
                  <c:v>France</c:v>
                </c:pt>
                <c:pt idx="45">
                  <c:v>Indonesia</c:v>
                </c:pt>
                <c:pt idx="46">
                  <c:v>Thailand</c:v>
                </c:pt>
                <c:pt idx="47">
                  <c:v>Argentina</c:v>
                </c:pt>
                <c:pt idx="48">
                  <c:v>Italy</c:v>
                </c:pt>
                <c:pt idx="49">
                  <c:v>United Arab Emirates</c:v>
                </c:pt>
                <c:pt idx="50">
                  <c:v>Switzerland</c:v>
                </c:pt>
                <c:pt idx="51">
                  <c:v>Chile</c:v>
                </c:pt>
                <c:pt idx="52">
                  <c:v>Macao-China</c:v>
                </c:pt>
                <c:pt idx="53">
                  <c:v>Israel</c:v>
                </c:pt>
                <c:pt idx="54">
                  <c:v>Qatar</c:v>
                </c:pt>
                <c:pt idx="55">
                  <c:v>Poland</c:v>
                </c:pt>
                <c:pt idx="56">
                  <c:v>Estonia</c:v>
                </c:pt>
                <c:pt idx="57">
                  <c:v>Hong Kong-China</c:v>
                </c:pt>
              </c:strCache>
            </c:strRef>
          </c:cat>
          <c:val>
            <c:numRef>
              <c:f>Sheet1!$C$2:$C$59</c:f>
              <c:numCache>
                <c:formatCode>0.00</c:formatCode>
                <c:ptCount val="58"/>
                <c:pt idx="0">
                  <c:v>0.95389857847026682</c:v>
                </c:pt>
                <c:pt idx="1">
                  <c:v>0.93535487330855238</c:v>
                </c:pt>
                <c:pt idx="2">
                  <c:v>0.58313639467579526</c:v>
                </c:pt>
                <c:pt idx="4">
                  <c:v>1.0421012883104426</c:v>
                </c:pt>
                <c:pt idx="5">
                  <c:v>0.7652816007171972</c:v>
                </c:pt>
                <c:pt idx="6">
                  <c:v>0.73549233973783823</c:v>
                </c:pt>
                <c:pt idx="7">
                  <c:v>1.2549012668652963</c:v>
                </c:pt>
                <c:pt idx="8">
                  <c:v>0.64690615207690993</c:v>
                </c:pt>
                <c:pt idx="9">
                  <c:v>1.1057642952940672</c:v>
                </c:pt>
                <c:pt idx="12">
                  <c:v>0.96559613108974374</c:v>
                </c:pt>
                <c:pt idx="13">
                  <c:v>1.3508269553469172</c:v>
                </c:pt>
                <c:pt idx="15">
                  <c:v>1.2595167285310762</c:v>
                </c:pt>
                <c:pt idx="17">
                  <c:v>1.45209898097644</c:v>
                </c:pt>
                <c:pt idx="18">
                  <c:v>1.3141319011917707</c:v>
                </c:pt>
                <c:pt idx="19">
                  <c:v>0.88843955357908566</c:v>
                </c:pt>
                <c:pt idx="22">
                  <c:v>1.4187632255205171</c:v>
                </c:pt>
                <c:pt idx="23">
                  <c:v>0.79027947007853827</c:v>
                </c:pt>
                <c:pt idx="24">
                  <c:v>0.81102594738300626</c:v>
                </c:pt>
                <c:pt idx="26">
                  <c:v>1.0997886653323097</c:v>
                </c:pt>
                <c:pt idx="28">
                  <c:v>1.2092249012713996</c:v>
                </c:pt>
                <c:pt idx="29">
                  <c:v>1.1370731584515439</c:v>
                </c:pt>
                <c:pt idx="30">
                  <c:v>1.1283635632924427</c:v>
                </c:pt>
                <c:pt idx="32">
                  <c:v>1.4982878514187243</c:v>
                </c:pt>
                <c:pt idx="33">
                  <c:v>0.88864916587322562</c:v>
                </c:pt>
                <c:pt idx="34">
                  <c:v>0.93131490739882006</c:v>
                </c:pt>
                <c:pt idx="35">
                  <c:v>0.48163923327870473</c:v>
                </c:pt>
                <c:pt idx="38">
                  <c:v>0.90357885589615938</c:v>
                </c:pt>
                <c:pt idx="44">
                  <c:v>1.4151429311187753</c:v>
                </c:pt>
                <c:pt idx="45">
                  <c:v>1.7551412042425476</c:v>
                </c:pt>
                <c:pt idx="46">
                  <c:v>1.534395818126171</c:v>
                </c:pt>
                <c:pt idx="48">
                  <c:v>1.5173911470473052</c:v>
                </c:pt>
                <c:pt idx="50">
                  <c:v>1.4437095048546813</c:v>
                </c:pt>
                <c:pt idx="53">
                  <c:v>1.3425754550212039</c:v>
                </c:pt>
                <c:pt idx="55">
                  <c:v>1.3094506499420757</c:v>
                </c:pt>
              </c:numCache>
            </c:numRef>
          </c:val>
          <c:smooth val="0"/>
        </c:ser>
        <c:dLbls>
          <c:showLegendKey val="0"/>
          <c:showVal val="0"/>
          <c:showCatName val="0"/>
          <c:showSerName val="0"/>
          <c:showPercent val="0"/>
          <c:showBubbleSize val="0"/>
        </c:dLbls>
        <c:marker val="1"/>
        <c:smooth val="0"/>
        <c:axId val="91210112"/>
        <c:axId val="91212032"/>
      </c:lineChart>
      <c:catAx>
        <c:axId val="91210112"/>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91212032"/>
        <c:crossesAt val="1"/>
        <c:auto val="1"/>
        <c:lblAlgn val="ctr"/>
        <c:lblOffset val="100"/>
        <c:tickLblSkip val="1"/>
        <c:noMultiLvlLbl val="0"/>
      </c:catAx>
      <c:valAx>
        <c:axId val="91212032"/>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91210112"/>
        <c:crosses val="autoZero"/>
        <c:crossBetween val="between"/>
      </c:valAx>
      <c:valAx>
        <c:axId val="91230208"/>
        <c:scaling>
          <c:orientation val="minMax"/>
        </c:scaling>
        <c:delete val="1"/>
        <c:axPos val="r"/>
        <c:numFmt formatCode="0.00" sourceLinked="1"/>
        <c:majorTickMark val="out"/>
        <c:minorTickMark val="none"/>
        <c:tickLblPos val="nextTo"/>
        <c:crossAx val="91231744"/>
        <c:crosses val="max"/>
        <c:crossBetween val="between"/>
      </c:valAx>
      <c:catAx>
        <c:axId val="91231744"/>
        <c:scaling>
          <c:orientation val="minMax"/>
        </c:scaling>
        <c:delete val="1"/>
        <c:axPos val="b"/>
        <c:numFmt formatCode="General" sourceLinked="1"/>
        <c:majorTickMark val="out"/>
        <c:minorTickMark val="none"/>
        <c:tickLblPos val="nextTo"/>
        <c:crossAx val="91230208"/>
        <c:crosses val="autoZero"/>
        <c:auto val="1"/>
        <c:lblAlgn val="ctr"/>
        <c:lblOffset val="100"/>
        <c:noMultiLvlLbl val="0"/>
      </c:catAx>
      <c:spPr>
        <a:ln>
          <a:solidFill>
            <a:schemeClr val="bg1">
              <a:lumMod val="65000"/>
            </a:schemeClr>
          </a:solidFill>
        </a:ln>
      </c:spPr>
    </c:plotArea>
    <c:legend>
      <c:legendPos val="t"/>
      <c:legendEntry>
        <c:idx val="1"/>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915422491757687E-2"/>
          <c:y val="0.14138847696471729"/>
          <c:w val="0.93043067446280736"/>
          <c:h val="0.56566239016920827"/>
        </c:manualLayout>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Sheet1!$A$2:$A$65</c:f>
              <c:strCache>
                <c:ptCount val="64"/>
                <c:pt idx="0">
                  <c:v>Liechtenstein</c:v>
                </c:pt>
                <c:pt idx="1">
                  <c:v>Kazakhstan</c:v>
                </c:pt>
                <c:pt idx="2">
                  <c:v>Costa Rica</c:v>
                </c:pt>
                <c:pt idx="3">
                  <c:v>Argentina</c:v>
                </c:pt>
                <c:pt idx="4">
                  <c:v>Qatar</c:v>
                </c:pt>
                <c:pt idx="5">
                  <c:v>Spain</c:v>
                </c:pt>
                <c:pt idx="6">
                  <c:v>United Kingdom</c:v>
                </c:pt>
                <c:pt idx="7">
                  <c:v>Greece</c:v>
                </c:pt>
                <c:pt idx="8">
                  <c:v>Luxembourg</c:v>
                </c:pt>
                <c:pt idx="9">
                  <c:v>Denmark</c:v>
                </c:pt>
                <c:pt idx="10">
                  <c:v>Singapore</c:v>
                </c:pt>
                <c:pt idx="11">
                  <c:v>Hong Kong-China</c:v>
                </c:pt>
                <c:pt idx="12">
                  <c:v>Malaysia</c:v>
                </c:pt>
                <c:pt idx="13">
                  <c:v>Ireland</c:v>
                </c:pt>
                <c:pt idx="14">
                  <c:v>Montenegro</c:v>
                </c:pt>
                <c:pt idx="15">
                  <c:v>Japan</c:v>
                </c:pt>
                <c:pt idx="16">
                  <c:v>Estonia</c:v>
                </c:pt>
                <c:pt idx="17">
                  <c:v>Slovak Republic</c:v>
                </c:pt>
                <c:pt idx="18">
                  <c:v>France</c:v>
                </c:pt>
                <c:pt idx="19">
                  <c:v>Poland</c:v>
                </c:pt>
                <c:pt idx="20">
                  <c:v>Lithuania</c:v>
                </c:pt>
                <c:pt idx="21">
                  <c:v>Switzerland</c:v>
                </c:pt>
                <c:pt idx="22">
                  <c:v>Iceland</c:v>
                </c:pt>
                <c:pt idx="23">
                  <c:v>Brazil</c:v>
                </c:pt>
                <c:pt idx="24">
                  <c:v>Chinese Taipei</c:v>
                </c:pt>
                <c:pt idx="25">
                  <c:v>Australia</c:v>
                </c:pt>
                <c:pt idx="26">
                  <c:v>Peru</c:v>
                </c:pt>
                <c:pt idx="27">
                  <c:v>Latvia</c:v>
                </c:pt>
                <c:pt idx="28">
                  <c:v>Finland</c:v>
                </c:pt>
                <c:pt idx="29">
                  <c:v>Israel</c:v>
                </c:pt>
                <c:pt idx="30">
                  <c:v>Portugal</c:v>
                </c:pt>
                <c:pt idx="31">
                  <c:v>Sweden</c:v>
                </c:pt>
                <c:pt idx="32">
                  <c:v>Canada</c:v>
                </c:pt>
                <c:pt idx="33">
                  <c:v>Viet Nam</c:v>
                </c:pt>
                <c:pt idx="34">
                  <c:v>Colombia</c:v>
                </c:pt>
                <c:pt idx="35">
                  <c:v>Norway</c:v>
                </c:pt>
                <c:pt idx="36">
                  <c:v>Hungary</c:v>
                </c:pt>
                <c:pt idx="37">
                  <c:v>Czech Republic</c:v>
                </c:pt>
                <c:pt idx="38">
                  <c:v>OECD average</c:v>
                </c:pt>
                <c:pt idx="39">
                  <c:v>Tunisia</c:v>
                </c:pt>
                <c:pt idx="40">
                  <c:v>Jordan</c:v>
                </c:pt>
                <c:pt idx="41">
                  <c:v>Russian Federation</c:v>
                </c:pt>
                <c:pt idx="42">
                  <c:v>United Arab Emirates</c:v>
                </c:pt>
                <c:pt idx="43">
                  <c:v>United States</c:v>
                </c:pt>
                <c:pt idx="44">
                  <c:v>Uruguay</c:v>
                </c:pt>
                <c:pt idx="45">
                  <c:v>New Zealand</c:v>
                </c:pt>
                <c:pt idx="46">
                  <c:v>Serbia</c:v>
                </c:pt>
                <c:pt idx="47">
                  <c:v>Mexico</c:v>
                </c:pt>
                <c:pt idx="48">
                  <c:v>Austria</c:v>
                </c:pt>
                <c:pt idx="49">
                  <c:v>Romania</c:v>
                </c:pt>
                <c:pt idx="50">
                  <c:v>Italy</c:v>
                </c:pt>
                <c:pt idx="51">
                  <c:v>Bulgaria</c:v>
                </c:pt>
                <c:pt idx="52">
                  <c:v>Turkey</c:v>
                </c:pt>
                <c:pt idx="53">
                  <c:v>Slovenia</c:v>
                </c:pt>
                <c:pt idx="54">
                  <c:v>Chile</c:v>
                </c:pt>
                <c:pt idx="55">
                  <c:v>Shanghai-China</c:v>
                </c:pt>
                <c:pt idx="56">
                  <c:v>Macao-China</c:v>
                </c:pt>
                <c:pt idx="57">
                  <c:v>Indonesia</c:v>
                </c:pt>
                <c:pt idx="58">
                  <c:v>Germany</c:v>
                </c:pt>
                <c:pt idx="59">
                  <c:v>Croatia</c:v>
                </c:pt>
                <c:pt idx="60">
                  <c:v>Netherlands</c:v>
                </c:pt>
                <c:pt idx="61">
                  <c:v>Thailand</c:v>
                </c:pt>
                <c:pt idx="62">
                  <c:v>Belgium</c:v>
                </c:pt>
                <c:pt idx="63">
                  <c:v>Korea</c:v>
                </c:pt>
              </c:strCache>
            </c:strRef>
          </c:cat>
          <c:val>
            <c:numRef>
              <c:f>Sheet1!$E$2:$E$65</c:f>
              <c:numCache>
                <c:formatCode>General</c:formatCode>
                <c:ptCount val="64"/>
                <c:pt idx="2" formatCode="0.00">
                  <c:v>0.90385865573005997</c:v>
                </c:pt>
                <c:pt idx="3" formatCode="0.00">
                  <c:v>0.91576206024690121</c:v>
                </c:pt>
                <c:pt idx="5" formatCode="0.00">
                  <c:v>0.93085504601357083</c:v>
                </c:pt>
                <c:pt idx="6" formatCode="0.00">
                  <c:v>0.93179104267833024</c:v>
                </c:pt>
                <c:pt idx="7" formatCode="0.00">
                  <c:v>0.93756537467428969</c:v>
                </c:pt>
                <c:pt idx="8" formatCode="0.00">
                  <c:v>0.94006307876802497</c:v>
                </c:pt>
                <c:pt idx="9" formatCode="0.00">
                  <c:v>0.94356051373121108</c:v>
                </c:pt>
                <c:pt idx="10" formatCode="0.00">
                  <c:v>0.9525642160781147</c:v>
                </c:pt>
                <c:pt idx="11" formatCode="0.00">
                  <c:v>0.95741494303321018</c:v>
                </c:pt>
                <c:pt idx="12" formatCode="0.00">
                  <c:v>0.966051423149486</c:v>
                </c:pt>
                <c:pt idx="13" formatCode="0.00">
                  <c:v>0.9769762042492437</c:v>
                </c:pt>
                <c:pt idx="14" formatCode="0.00">
                  <c:v>0.97955784777571964</c:v>
                </c:pt>
                <c:pt idx="15" formatCode="0.00">
                  <c:v>0.98518017977081829</c:v>
                </c:pt>
                <c:pt idx="16" formatCode="0.00">
                  <c:v>0.98784737389919786</c:v>
                </c:pt>
                <c:pt idx="17" formatCode="0.00">
                  <c:v>0.99084220820475588</c:v>
                </c:pt>
                <c:pt idx="18" formatCode="0.00">
                  <c:v>0.99555880534525787</c:v>
                </c:pt>
                <c:pt idx="19" formatCode="0.00">
                  <c:v>0.99741899213197094</c:v>
                </c:pt>
                <c:pt idx="20" formatCode="0.00">
                  <c:v>1.0029241108676483</c:v>
                </c:pt>
                <c:pt idx="21" formatCode="0.00">
                  <c:v>1.0034121930423321</c:v>
                </c:pt>
                <c:pt idx="22" formatCode="0.00">
                  <c:v>1.0057435527368939</c:v>
                </c:pt>
                <c:pt idx="23" formatCode="0.00">
                  <c:v>1.0103925261758404</c:v>
                </c:pt>
                <c:pt idx="24" formatCode="0.00">
                  <c:v>1.0130426774950263</c:v>
                </c:pt>
                <c:pt idx="25" formatCode="0.00">
                  <c:v>1.02029638445657</c:v>
                </c:pt>
                <c:pt idx="26" formatCode="0.00">
                  <c:v>1.0238046573168962</c:v>
                </c:pt>
                <c:pt idx="27" formatCode="0.00">
                  <c:v>1.0281105306151808</c:v>
                </c:pt>
                <c:pt idx="28" formatCode="0.00">
                  <c:v>1.0443860535930569</c:v>
                </c:pt>
                <c:pt idx="29" formatCode="0.00">
                  <c:v>1.0455275655809055</c:v>
                </c:pt>
                <c:pt idx="30" formatCode="0.00">
                  <c:v>1.0457303887246894</c:v>
                </c:pt>
                <c:pt idx="31" formatCode="0.00">
                  <c:v>1.0493356186394149</c:v>
                </c:pt>
                <c:pt idx="32" formatCode="0.00">
                  <c:v>1.0605847904816628</c:v>
                </c:pt>
                <c:pt idx="33" formatCode="0.00">
                  <c:v>1.0616173484911779</c:v>
                </c:pt>
                <c:pt idx="34" formatCode="0.00">
                  <c:v>1.0689611100227925</c:v>
                </c:pt>
                <c:pt idx="35" formatCode="0.00">
                  <c:v>1.0692486930816913</c:v>
                </c:pt>
                <c:pt idx="36" formatCode="0.00">
                  <c:v>1.0726138222222652</c:v>
                </c:pt>
                <c:pt idx="37" formatCode="0.00">
                  <c:v>1.0744195937400558</c:v>
                </c:pt>
                <c:pt idx="39" formatCode="0.00">
                  <c:v>1.0762513361736044</c:v>
                </c:pt>
                <c:pt idx="40" formatCode="0.00">
                  <c:v>1.0810144485023003</c:v>
                </c:pt>
                <c:pt idx="41" formatCode="0.00">
                  <c:v>1.0838959334581513</c:v>
                </c:pt>
                <c:pt idx="42" formatCode="0.00">
                  <c:v>1.0947839883305981</c:v>
                </c:pt>
                <c:pt idx="43" formatCode="0.00">
                  <c:v>1.1005772400152964</c:v>
                </c:pt>
                <c:pt idx="44" formatCode="0.00">
                  <c:v>1.1109029727310904</c:v>
                </c:pt>
                <c:pt idx="45" formatCode="0.00">
                  <c:v>1.1240351077930855</c:v>
                </c:pt>
                <c:pt idx="46" formatCode="0.00">
                  <c:v>1.1326719385572426</c:v>
                </c:pt>
                <c:pt idx="48" formatCode="0.00">
                  <c:v>1.1463613199935911</c:v>
                </c:pt>
                <c:pt idx="55" formatCode="0.00">
                  <c:v>1.1921880894404322</c:v>
                </c:pt>
              </c:numCache>
            </c:numRef>
          </c:val>
        </c:ser>
        <c:dLbls>
          <c:showLegendKey val="0"/>
          <c:showVal val="0"/>
          <c:showCatName val="0"/>
          <c:showSerName val="0"/>
          <c:showPercent val="0"/>
          <c:showBubbleSize val="0"/>
        </c:dLbls>
        <c:gapWidth val="160"/>
        <c:axId val="100204928"/>
        <c:axId val="100206848"/>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Sheet1!$A$2:$A$65</c:f>
              <c:strCache>
                <c:ptCount val="64"/>
                <c:pt idx="0">
                  <c:v>Liechtenstein</c:v>
                </c:pt>
                <c:pt idx="1">
                  <c:v>Kazakhstan</c:v>
                </c:pt>
                <c:pt idx="2">
                  <c:v>Costa Rica</c:v>
                </c:pt>
                <c:pt idx="3">
                  <c:v>Argentina</c:v>
                </c:pt>
                <c:pt idx="4">
                  <c:v>Qatar</c:v>
                </c:pt>
                <c:pt idx="5">
                  <c:v>Spain</c:v>
                </c:pt>
                <c:pt idx="6">
                  <c:v>United Kingdom</c:v>
                </c:pt>
                <c:pt idx="7">
                  <c:v>Greece</c:v>
                </c:pt>
                <c:pt idx="8">
                  <c:v>Luxembourg</c:v>
                </c:pt>
                <c:pt idx="9">
                  <c:v>Denmark</c:v>
                </c:pt>
                <c:pt idx="10">
                  <c:v>Singapore</c:v>
                </c:pt>
                <c:pt idx="11">
                  <c:v>Hong Kong-China</c:v>
                </c:pt>
                <c:pt idx="12">
                  <c:v>Malaysia</c:v>
                </c:pt>
                <c:pt idx="13">
                  <c:v>Ireland</c:v>
                </c:pt>
                <c:pt idx="14">
                  <c:v>Montenegro</c:v>
                </c:pt>
                <c:pt idx="15">
                  <c:v>Japan</c:v>
                </c:pt>
                <c:pt idx="16">
                  <c:v>Estonia</c:v>
                </c:pt>
                <c:pt idx="17">
                  <c:v>Slovak Republic</c:v>
                </c:pt>
                <c:pt idx="18">
                  <c:v>France</c:v>
                </c:pt>
                <c:pt idx="19">
                  <c:v>Poland</c:v>
                </c:pt>
                <c:pt idx="20">
                  <c:v>Lithuania</c:v>
                </c:pt>
                <c:pt idx="21">
                  <c:v>Switzerland</c:v>
                </c:pt>
                <c:pt idx="22">
                  <c:v>Iceland</c:v>
                </c:pt>
                <c:pt idx="23">
                  <c:v>Brazil</c:v>
                </c:pt>
                <c:pt idx="24">
                  <c:v>Chinese Taipei</c:v>
                </c:pt>
                <c:pt idx="25">
                  <c:v>Australia</c:v>
                </c:pt>
                <c:pt idx="26">
                  <c:v>Peru</c:v>
                </c:pt>
                <c:pt idx="27">
                  <c:v>Latvia</c:v>
                </c:pt>
                <c:pt idx="28">
                  <c:v>Finland</c:v>
                </c:pt>
                <c:pt idx="29">
                  <c:v>Israel</c:v>
                </c:pt>
                <c:pt idx="30">
                  <c:v>Portugal</c:v>
                </c:pt>
                <c:pt idx="31">
                  <c:v>Sweden</c:v>
                </c:pt>
                <c:pt idx="32">
                  <c:v>Canada</c:v>
                </c:pt>
                <c:pt idx="33">
                  <c:v>Viet Nam</c:v>
                </c:pt>
                <c:pt idx="34">
                  <c:v>Colombia</c:v>
                </c:pt>
                <c:pt idx="35">
                  <c:v>Norway</c:v>
                </c:pt>
                <c:pt idx="36">
                  <c:v>Hungary</c:v>
                </c:pt>
                <c:pt idx="37">
                  <c:v>Czech Republic</c:v>
                </c:pt>
                <c:pt idx="38">
                  <c:v>OECD average</c:v>
                </c:pt>
                <c:pt idx="39">
                  <c:v>Tunisia</c:v>
                </c:pt>
                <c:pt idx="40">
                  <c:v>Jordan</c:v>
                </c:pt>
                <c:pt idx="41">
                  <c:v>Russian Federation</c:v>
                </c:pt>
                <c:pt idx="42">
                  <c:v>United Arab Emirates</c:v>
                </c:pt>
                <c:pt idx="43">
                  <c:v>United States</c:v>
                </c:pt>
                <c:pt idx="44">
                  <c:v>Uruguay</c:v>
                </c:pt>
                <c:pt idx="45">
                  <c:v>New Zealand</c:v>
                </c:pt>
                <c:pt idx="46">
                  <c:v>Serbia</c:v>
                </c:pt>
                <c:pt idx="47">
                  <c:v>Mexico</c:v>
                </c:pt>
                <c:pt idx="48">
                  <c:v>Austria</c:v>
                </c:pt>
                <c:pt idx="49">
                  <c:v>Romania</c:v>
                </c:pt>
                <c:pt idx="50">
                  <c:v>Italy</c:v>
                </c:pt>
                <c:pt idx="51">
                  <c:v>Bulgaria</c:v>
                </c:pt>
                <c:pt idx="52">
                  <c:v>Turkey</c:v>
                </c:pt>
                <c:pt idx="53">
                  <c:v>Slovenia</c:v>
                </c:pt>
                <c:pt idx="54">
                  <c:v>Chile</c:v>
                </c:pt>
                <c:pt idx="55">
                  <c:v>Shanghai-China</c:v>
                </c:pt>
                <c:pt idx="56">
                  <c:v>Macao-China</c:v>
                </c:pt>
                <c:pt idx="57">
                  <c:v>Indonesia</c:v>
                </c:pt>
                <c:pt idx="58">
                  <c:v>Germany</c:v>
                </c:pt>
                <c:pt idx="59">
                  <c:v>Croatia</c:v>
                </c:pt>
                <c:pt idx="60">
                  <c:v>Netherlands</c:v>
                </c:pt>
                <c:pt idx="61">
                  <c:v>Thailand</c:v>
                </c:pt>
                <c:pt idx="62">
                  <c:v>Belgium</c:v>
                </c:pt>
                <c:pt idx="63">
                  <c:v>Korea</c:v>
                </c:pt>
              </c:strCache>
            </c:strRef>
          </c:cat>
          <c:val>
            <c:numRef>
              <c:f>Sheet1!$D$2:$D$65</c:f>
              <c:numCache>
                <c:formatCode>0.00</c:formatCode>
                <c:ptCount val="64"/>
                <c:pt idx="0">
                  <c:v>0.75720624617868992</c:v>
                </c:pt>
                <c:pt idx="1">
                  <c:v>0.8687464786798369</c:v>
                </c:pt>
                <c:pt idx="4">
                  <c:v>0.92092945921646185</c:v>
                </c:pt>
                <c:pt idx="38">
                  <c:v>1.0761337071008523</c:v>
                </c:pt>
                <c:pt idx="47">
                  <c:v>1.1428566768948005</c:v>
                </c:pt>
                <c:pt idx="49">
                  <c:v>1.1515973564121</c:v>
                </c:pt>
                <c:pt idx="50">
                  <c:v>1.1554546779668864</c:v>
                </c:pt>
                <c:pt idx="51">
                  <c:v>1.1621359415148134</c:v>
                </c:pt>
                <c:pt idx="52">
                  <c:v>1.1660224744100878</c:v>
                </c:pt>
                <c:pt idx="53">
                  <c:v>1.1761617522798542</c:v>
                </c:pt>
                <c:pt idx="54">
                  <c:v>1.1916719468314365</c:v>
                </c:pt>
                <c:pt idx="56">
                  <c:v>1.1960665160828012</c:v>
                </c:pt>
                <c:pt idx="57">
                  <c:v>1.2133765513752015</c:v>
                </c:pt>
                <c:pt idx="58">
                  <c:v>1.2884204708622857</c:v>
                </c:pt>
                <c:pt idx="59">
                  <c:v>1.3085768486784046</c:v>
                </c:pt>
                <c:pt idx="60">
                  <c:v>1.309458805377155</c:v>
                </c:pt>
                <c:pt idx="61">
                  <c:v>1.3140470845084495</c:v>
                </c:pt>
                <c:pt idx="62">
                  <c:v>1.3333779972503679</c:v>
                </c:pt>
                <c:pt idx="63">
                  <c:v>1.3451900959879304</c:v>
                </c:pt>
              </c:numCache>
            </c:numRef>
          </c:val>
        </c:ser>
        <c:dLbls>
          <c:showLegendKey val="0"/>
          <c:showVal val="0"/>
          <c:showCatName val="0"/>
          <c:showSerName val="0"/>
          <c:showPercent val="0"/>
          <c:showBubbleSize val="0"/>
        </c:dLbls>
        <c:gapWidth val="160"/>
        <c:axId val="100214272"/>
        <c:axId val="100212736"/>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Sheet1!$A$2:$A$65</c:f>
              <c:strCache>
                <c:ptCount val="64"/>
                <c:pt idx="0">
                  <c:v>Liechtenstein</c:v>
                </c:pt>
                <c:pt idx="1">
                  <c:v>Kazakhstan</c:v>
                </c:pt>
                <c:pt idx="2">
                  <c:v>Costa Rica</c:v>
                </c:pt>
                <c:pt idx="3">
                  <c:v>Argentina</c:v>
                </c:pt>
                <c:pt idx="4">
                  <c:v>Qatar</c:v>
                </c:pt>
                <c:pt idx="5">
                  <c:v>Spain</c:v>
                </c:pt>
                <c:pt idx="6">
                  <c:v>United Kingdom</c:v>
                </c:pt>
                <c:pt idx="7">
                  <c:v>Greece</c:v>
                </c:pt>
                <c:pt idx="8">
                  <c:v>Luxembourg</c:v>
                </c:pt>
                <c:pt idx="9">
                  <c:v>Denmark</c:v>
                </c:pt>
                <c:pt idx="10">
                  <c:v>Singapore</c:v>
                </c:pt>
                <c:pt idx="11">
                  <c:v>Hong Kong-China</c:v>
                </c:pt>
                <c:pt idx="12">
                  <c:v>Malaysia</c:v>
                </c:pt>
                <c:pt idx="13">
                  <c:v>Ireland</c:v>
                </c:pt>
                <c:pt idx="14">
                  <c:v>Montenegro</c:v>
                </c:pt>
                <c:pt idx="15">
                  <c:v>Japan</c:v>
                </c:pt>
                <c:pt idx="16">
                  <c:v>Estonia</c:v>
                </c:pt>
                <c:pt idx="17">
                  <c:v>Slovak Republic</c:v>
                </c:pt>
                <c:pt idx="18">
                  <c:v>France</c:v>
                </c:pt>
                <c:pt idx="19">
                  <c:v>Poland</c:v>
                </c:pt>
                <c:pt idx="20">
                  <c:v>Lithuania</c:v>
                </c:pt>
                <c:pt idx="21">
                  <c:v>Switzerland</c:v>
                </c:pt>
                <c:pt idx="22">
                  <c:v>Iceland</c:v>
                </c:pt>
                <c:pt idx="23">
                  <c:v>Brazil</c:v>
                </c:pt>
                <c:pt idx="24">
                  <c:v>Chinese Taipei</c:v>
                </c:pt>
                <c:pt idx="25">
                  <c:v>Australia</c:v>
                </c:pt>
                <c:pt idx="26">
                  <c:v>Peru</c:v>
                </c:pt>
                <c:pt idx="27">
                  <c:v>Latvia</c:v>
                </c:pt>
                <c:pt idx="28">
                  <c:v>Finland</c:v>
                </c:pt>
                <c:pt idx="29">
                  <c:v>Israel</c:v>
                </c:pt>
                <c:pt idx="30">
                  <c:v>Portugal</c:v>
                </c:pt>
                <c:pt idx="31">
                  <c:v>Sweden</c:v>
                </c:pt>
                <c:pt idx="32">
                  <c:v>Canada</c:v>
                </c:pt>
                <c:pt idx="33">
                  <c:v>Viet Nam</c:v>
                </c:pt>
                <c:pt idx="34">
                  <c:v>Colombia</c:v>
                </c:pt>
                <c:pt idx="35">
                  <c:v>Norway</c:v>
                </c:pt>
                <c:pt idx="36">
                  <c:v>Hungary</c:v>
                </c:pt>
                <c:pt idx="37">
                  <c:v>Czech Republic</c:v>
                </c:pt>
                <c:pt idx="38">
                  <c:v>OECD average</c:v>
                </c:pt>
                <c:pt idx="39">
                  <c:v>Tunisia</c:v>
                </c:pt>
                <c:pt idx="40">
                  <c:v>Jordan</c:v>
                </c:pt>
                <c:pt idx="41">
                  <c:v>Russian Federation</c:v>
                </c:pt>
                <c:pt idx="42">
                  <c:v>United Arab Emirates</c:v>
                </c:pt>
                <c:pt idx="43">
                  <c:v>United States</c:v>
                </c:pt>
                <c:pt idx="44">
                  <c:v>Uruguay</c:v>
                </c:pt>
                <c:pt idx="45">
                  <c:v>New Zealand</c:v>
                </c:pt>
                <c:pt idx="46">
                  <c:v>Serbia</c:v>
                </c:pt>
                <c:pt idx="47">
                  <c:v>Mexico</c:v>
                </c:pt>
                <c:pt idx="48">
                  <c:v>Austria</c:v>
                </c:pt>
                <c:pt idx="49">
                  <c:v>Romania</c:v>
                </c:pt>
                <c:pt idx="50">
                  <c:v>Italy</c:v>
                </c:pt>
                <c:pt idx="51">
                  <c:v>Bulgaria</c:v>
                </c:pt>
                <c:pt idx="52">
                  <c:v>Turkey</c:v>
                </c:pt>
                <c:pt idx="53">
                  <c:v>Slovenia</c:v>
                </c:pt>
                <c:pt idx="54">
                  <c:v>Chile</c:v>
                </c:pt>
                <c:pt idx="55">
                  <c:v>Shanghai-China</c:v>
                </c:pt>
                <c:pt idx="56">
                  <c:v>Macao-China</c:v>
                </c:pt>
                <c:pt idx="57">
                  <c:v>Indonesia</c:v>
                </c:pt>
                <c:pt idx="58">
                  <c:v>Germany</c:v>
                </c:pt>
                <c:pt idx="59">
                  <c:v>Croatia</c:v>
                </c:pt>
                <c:pt idx="60">
                  <c:v>Netherlands</c:v>
                </c:pt>
                <c:pt idx="61">
                  <c:v>Thailand</c:v>
                </c:pt>
                <c:pt idx="62">
                  <c:v>Belgium</c:v>
                </c:pt>
                <c:pt idx="63">
                  <c:v>Korea</c:v>
                </c:pt>
              </c:strCache>
            </c:strRef>
          </c:cat>
          <c:val>
            <c:numRef>
              <c:f>Sheet1!$B$2:$B$65</c:f>
              <c:numCache>
                <c:formatCode>0.00</c:formatCode>
                <c:ptCount val="64"/>
                <c:pt idx="0">
                  <c:v>0.70844606896768336</c:v>
                </c:pt>
                <c:pt idx="1">
                  <c:v>0.85936709456691462</c:v>
                </c:pt>
                <c:pt idx="6">
                  <c:v>0.8569068674132494</c:v>
                </c:pt>
                <c:pt idx="8">
                  <c:v>1.3281864324667674</c:v>
                </c:pt>
                <c:pt idx="10">
                  <c:v>1.1442111460567241</c:v>
                </c:pt>
                <c:pt idx="15">
                  <c:v>1.2849963046594146</c:v>
                </c:pt>
                <c:pt idx="20">
                  <c:v>1.1914130199596895</c:v>
                </c:pt>
                <c:pt idx="22">
                  <c:v>1.0912150251017401</c:v>
                </c:pt>
                <c:pt idx="23">
                  <c:v>1.2168184771318018</c:v>
                </c:pt>
                <c:pt idx="24">
                  <c:v>1.2535990100958183</c:v>
                </c:pt>
                <c:pt idx="25">
                  <c:v>1.1334566412093203</c:v>
                </c:pt>
                <c:pt idx="27">
                  <c:v>1.1739090935899046</c:v>
                </c:pt>
                <c:pt idx="32">
                  <c:v>1.1299813467612769</c:v>
                </c:pt>
                <c:pt idx="33">
                  <c:v>1.3818287228927399</c:v>
                </c:pt>
                <c:pt idx="34">
                  <c:v>1.2468982044337766</c:v>
                </c:pt>
                <c:pt idx="36">
                  <c:v>1.3086334080909676</c:v>
                </c:pt>
                <c:pt idx="37">
                  <c:v>1.172406732893406</c:v>
                </c:pt>
                <c:pt idx="38">
                  <c:v>1.2234819384669458</c:v>
                </c:pt>
                <c:pt idx="40">
                  <c:v>1.2138728458545569</c:v>
                </c:pt>
                <c:pt idx="41">
                  <c:v>1.1365399382451362</c:v>
                </c:pt>
                <c:pt idx="42">
                  <c:v>1.1252759162075281</c:v>
                </c:pt>
                <c:pt idx="43">
                  <c:v>1.2185840365332905</c:v>
                </c:pt>
                <c:pt idx="44">
                  <c:v>1.205574257788792</c:v>
                </c:pt>
                <c:pt idx="45">
                  <c:v>1.2236603079843538</c:v>
                </c:pt>
                <c:pt idx="46">
                  <c:v>1.217148874169079</c:v>
                </c:pt>
                <c:pt idx="47">
                  <c:v>1.2432163989760432</c:v>
                </c:pt>
                <c:pt idx="48">
                  <c:v>1.3331024332035193</c:v>
                </c:pt>
                <c:pt idx="49">
                  <c:v>1.3063868904725002</c:v>
                </c:pt>
                <c:pt idx="50">
                  <c:v>1.415225352321543</c:v>
                </c:pt>
                <c:pt idx="51">
                  <c:v>1.392687177304478</c:v>
                </c:pt>
                <c:pt idx="52">
                  <c:v>1.3383797107301594</c:v>
                </c:pt>
                <c:pt idx="53">
                  <c:v>1.4248056277239813</c:v>
                </c:pt>
                <c:pt idx="54">
                  <c:v>1.3521387170714152</c:v>
                </c:pt>
                <c:pt idx="55">
                  <c:v>1.5740907242527908</c:v>
                </c:pt>
                <c:pt idx="56">
                  <c:v>1.1954694547343354</c:v>
                </c:pt>
                <c:pt idx="57">
                  <c:v>1.4645232107916741</c:v>
                </c:pt>
                <c:pt idx="58">
                  <c:v>1.5689937587397664</c:v>
                </c:pt>
                <c:pt idx="59">
                  <c:v>1.4821905810846734</c:v>
                </c:pt>
                <c:pt idx="60">
                  <c:v>2.0555297541586071</c:v>
                </c:pt>
                <c:pt idx="61">
                  <c:v>1.4677650049321629</c:v>
                </c:pt>
                <c:pt idx="62">
                  <c:v>1.644859538113921</c:v>
                </c:pt>
                <c:pt idx="63">
                  <c:v>1.6841570891213551</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Sheet1!$A$2:$A$65</c:f>
              <c:strCache>
                <c:ptCount val="64"/>
                <c:pt idx="0">
                  <c:v>Liechtenstein</c:v>
                </c:pt>
                <c:pt idx="1">
                  <c:v>Kazakhstan</c:v>
                </c:pt>
                <c:pt idx="2">
                  <c:v>Costa Rica</c:v>
                </c:pt>
                <c:pt idx="3">
                  <c:v>Argentina</c:v>
                </c:pt>
                <c:pt idx="4">
                  <c:v>Qatar</c:v>
                </c:pt>
                <c:pt idx="5">
                  <c:v>Spain</c:v>
                </c:pt>
                <c:pt idx="6">
                  <c:v>United Kingdom</c:v>
                </c:pt>
                <c:pt idx="7">
                  <c:v>Greece</c:v>
                </c:pt>
                <c:pt idx="8">
                  <c:v>Luxembourg</c:v>
                </c:pt>
                <c:pt idx="9">
                  <c:v>Denmark</c:v>
                </c:pt>
                <c:pt idx="10">
                  <c:v>Singapore</c:v>
                </c:pt>
                <c:pt idx="11">
                  <c:v>Hong Kong-China</c:v>
                </c:pt>
                <c:pt idx="12">
                  <c:v>Malaysia</c:v>
                </c:pt>
                <c:pt idx="13">
                  <c:v>Ireland</c:v>
                </c:pt>
                <c:pt idx="14">
                  <c:v>Montenegro</c:v>
                </c:pt>
                <c:pt idx="15">
                  <c:v>Japan</c:v>
                </c:pt>
                <c:pt idx="16">
                  <c:v>Estonia</c:v>
                </c:pt>
                <c:pt idx="17">
                  <c:v>Slovak Republic</c:v>
                </c:pt>
                <c:pt idx="18">
                  <c:v>France</c:v>
                </c:pt>
                <c:pt idx="19">
                  <c:v>Poland</c:v>
                </c:pt>
                <c:pt idx="20">
                  <c:v>Lithuania</c:v>
                </c:pt>
                <c:pt idx="21">
                  <c:v>Switzerland</c:v>
                </c:pt>
                <c:pt idx="22">
                  <c:v>Iceland</c:v>
                </c:pt>
                <c:pt idx="23">
                  <c:v>Brazil</c:v>
                </c:pt>
                <c:pt idx="24">
                  <c:v>Chinese Taipei</c:v>
                </c:pt>
                <c:pt idx="25">
                  <c:v>Australia</c:v>
                </c:pt>
                <c:pt idx="26">
                  <c:v>Peru</c:v>
                </c:pt>
                <c:pt idx="27">
                  <c:v>Latvia</c:v>
                </c:pt>
                <c:pt idx="28">
                  <c:v>Finland</c:v>
                </c:pt>
                <c:pt idx="29">
                  <c:v>Israel</c:v>
                </c:pt>
                <c:pt idx="30">
                  <c:v>Portugal</c:v>
                </c:pt>
                <c:pt idx="31">
                  <c:v>Sweden</c:v>
                </c:pt>
                <c:pt idx="32">
                  <c:v>Canada</c:v>
                </c:pt>
                <c:pt idx="33">
                  <c:v>Viet Nam</c:v>
                </c:pt>
                <c:pt idx="34">
                  <c:v>Colombia</c:v>
                </c:pt>
                <c:pt idx="35">
                  <c:v>Norway</c:v>
                </c:pt>
                <c:pt idx="36">
                  <c:v>Hungary</c:v>
                </c:pt>
                <c:pt idx="37">
                  <c:v>Czech Republic</c:v>
                </c:pt>
                <c:pt idx="38">
                  <c:v>OECD average</c:v>
                </c:pt>
                <c:pt idx="39">
                  <c:v>Tunisia</c:v>
                </c:pt>
                <c:pt idx="40">
                  <c:v>Jordan</c:v>
                </c:pt>
                <c:pt idx="41">
                  <c:v>Russian Federation</c:v>
                </c:pt>
                <c:pt idx="42">
                  <c:v>United Arab Emirates</c:v>
                </c:pt>
                <c:pt idx="43">
                  <c:v>United States</c:v>
                </c:pt>
                <c:pt idx="44">
                  <c:v>Uruguay</c:v>
                </c:pt>
                <c:pt idx="45">
                  <c:v>New Zealand</c:v>
                </c:pt>
                <c:pt idx="46">
                  <c:v>Serbia</c:v>
                </c:pt>
                <c:pt idx="47">
                  <c:v>Mexico</c:v>
                </c:pt>
                <c:pt idx="48">
                  <c:v>Austria</c:v>
                </c:pt>
                <c:pt idx="49">
                  <c:v>Romania</c:v>
                </c:pt>
                <c:pt idx="50">
                  <c:v>Italy</c:v>
                </c:pt>
                <c:pt idx="51">
                  <c:v>Bulgaria</c:v>
                </c:pt>
                <c:pt idx="52">
                  <c:v>Turkey</c:v>
                </c:pt>
                <c:pt idx="53">
                  <c:v>Slovenia</c:v>
                </c:pt>
                <c:pt idx="54">
                  <c:v>Chile</c:v>
                </c:pt>
                <c:pt idx="55">
                  <c:v>Shanghai-China</c:v>
                </c:pt>
                <c:pt idx="56">
                  <c:v>Macao-China</c:v>
                </c:pt>
                <c:pt idx="57">
                  <c:v>Indonesia</c:v>
                </c:pt>
                <c:pt idx="58">
                  <c:v>Germany</c:v>
                </c:pt>
                <c:pt idx="59">
                  <c:v>Croatia</c:v>
                </c:pt>
                <c:pt idx="60">
                  <c:v>Netherlands</c:v>
                </c:pt>
                <c:pt idx="61">
                  <c:v>Thailand</c:v>
                </c:pt>
                <c:pt idx="62">
                  <c:v>Belgium</c:v>
                </c:pt>
                <c:pt idx="63">
                  <c:v>Korea</c:v>
                </c:pt>
              </c:strCache>
            </c:strRef>
          </c:cat>
          <c:val>
            <c:numRef>
              <c:f>Sheet1!$C$2:$C$65</c:f>
              <c:numCache>
                <c:formatCode>General</c:formatCode>
                <c:ptCount val="64"/>
                <c:pt idx="2" formatCode="0.00">
                  <c:v>1.0614043599817742</c:v>
                </c:pt>
                <c:pt idx="3" formatCode="0.00">
                  <c:v>0.92717013570807483</c:v>
                </c:pt>
                <c:pt idx="4" formatCode="0.00">
                  <c:v>1.0185576093096249</c:v>
                </c:pt>
                <c:pt idx="5" formatCode="0.00">
                  <c:v>0.95418014152699304</c:v>
                </c:pt>
                <c:pt idx="7" formatCode="0.00">
                  <c:v>1.1361019437067199</c:v>
                </c:pt>
                <c:pt idx="9" formatCode="0.00">
                  <c:v>0.92663516150091108</c:v>
                </c:pt>
                <c:pt idx="11" formatCode="0.00">
                  <c:v>1.0742040201120673</c:v>
                </c:pt>
                <c:pt idx="12" formatCode="0.00">
                  <c:v>0.89611179679220732</c:v>
                </c:pt>
                <c:pt idx="13" formatCode="0.00">
                  <c:v>1.0530929065256995</c:v>
                </c:pt>
                <c:pt idx="14" formatCode="0.00">
                  <c:v>1.0424581014526193</c:v>
                </c:pt>
                <c:pt idx="16" formatCode="0.00">
                  <c:v>1.0152380594211243</c:v>
                </c:pt>
                <c:pt idx="17" formatCode="0.00">
                  <c:v>1.1187432936849426</c:v>
                </c:pt>
                <c:pt idx="18" formatCode="0.00">
                  <c:v>0.98051312503689092</c:v>
                </c:pt>
                <c:pt idx="19" formatCode="0.00">
                  <c:v>1.0799497945891068</c:v>
                </c:pt>
                <c:pt idx="21" formatCode="0.00">
                  <c:v>1.0436706824071387</c:v>
                </c:pt>
                <c:pt idx="26" formatCode="0.00">
                  <c:v>1.1760229300019414</c:v>
                </c:pt>
                <c:pt idx="28" formatCode="0.00">
                  <c:v>1.038039705913598</c:v>
                </c:pt>
                <c:pt idx="29" formatCode="0.00">
                  <c:v>1.1358896991524963</c:v>
                </c:pt>
                <c:pt idx="30" formatCode="0.00">
                  <c:v>1.0421901926269199</c:v>
                </c:pt>
                <c:pt idx="31" formatCode="0.00">
                  <c:v>1.1094027113457336</c:v>
                </c:pt>
                <c:pt idx="35" formatCode="0.00">
                  <c:v>1.1563030071637841</c:v>
                </c:pt>
                <c:pt idx="39" formatCode="0.00">
                  <c:v>1.0253369627675484</c:v>
                </c:pt>
              </c:numCache>
            </c:numRef>
          </c:val>
          <c:smooth val="0"/>
        </c:ser>
        <c:dLbls>
          <c:showLegendKey val="0"/>
          <c:showVal val="0"/>
          <c:showCatName val="0"/>
          <c:showSerName val="0"/>
          <c:showPercent val="0"/>
          <c:showBubbleSize val="0"/>
        </c:dLbls>
        <c:marker val="1"/>
        <c:smooth val="0"/>
        <c:axId val="100204928"/>
        <c:axId val="100206848"/>
      </c:lineChart>
      <c:catAx>
        <c:axId val="100204928"/>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100206848"/>
        <c:crossesAt val="1"/>
        <c:auto val="1"/>
        <c:lblAlgn val="ctr"/>
        <c:lblOffset val="100"/>
        <c:tickLblSkip val="1"/>
        <c:noMultiLvlLbl val="0"/>
      </c:catAx>
      <c:valAx>
        <c:axId val="100206848"/>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100204928"/>
        <c:crosses val="autoZero"/>
        <c:crossBetween val="between"/>
      </c:valAx>
      <c:valAx>
        <c:axId val="100212736"/>
        <c:scaling>
          <c:orientation val="minMax"/>
        </c:scaling>
        <c:delete val="1"/>
        <c:axPos val="r"/>
        <c:numFmt formatCode="0.00" sourceLinked="1"/>
        <c:majorTickMark val="out"/>
        <c:minorTickMark val="none"/>
        <c:tickLblPos val="nextTo"/>
        <c:crossAx val="100214272"/>
        <c:crosses val="max"/>
        <c:crossBetween val="between"/>
      </c:valAx>
      <c:catAx>
        <c:axId val="100214272"/>
        <c:scaling>
          <c:orientation val="minMax"/>
        </c:scaling>
        <c:delete val="1"/>
        <c:axPos val="b"/>
        <c:numFmt formatCode="General" sourceLinked="1"/>
        <c:majorTickMark val="out"/>
        <c:minorTickMark val="none"/>
        <c:tickLblPos val="nextTo"/>
        <c:crossAx val="100212736"/>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66027182221597E-2"/>
          <c:y val="0.14138847696471729"/>
          <c:w val="0.91928006977234344"/>
          <c:h val="0.56566239016920827"/>
        </c:manualLayout>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Sheet1!$A$2:$A$65</c:f>
              <c:strCache>
                <c:ptCount val="64"/>
                <c:pt idx="0">
                  <c:v>Liechtenstein</c:v>
                </c:pt>
                <c:pt idx="1">
                  <c:v>Hong Kong-China</c:v>
                </c:pt>
                <c:pt idx="2">
                  <c:v>Macao-China</c:v>
                </c:pt>
                <c:pt idx="3">
                  <c:v>Switzerland</c:v>
                </c:pt>
                <c:pt idx="4">
                  <c:v>Germany</c:v>
                </c:pt>
                <c:pt idx="5">
                  <c:v>France</c:v>
                </c:pt>
                <c:pt idx="6">
                  <c:v>Luxembourg</c:v>
                </c:pt>
                <c:pt idx="7">
                  <c:v>Lithuania</c:v>
                </c:pt>
                <c:pt idx="8">
                  <c:v>Colombia</c:v>
                </c:pt>
                <c:pt idx="9">
                  <c:v>Uruguay</c:v>
                </c:pt>
                <c:pt idx="10">
                  <c:v>Brazil</c:v>
                </c:pt>
                <c:pt idx="11">
                  <c:v>Estonia</c:v>
                </c:pt>
                <c:pt idx="12">
                  <c:v>Denmark</c:v>
                </c:pt>
                <c:pt idx="13">
                  <c:v>Iceland</c:v>
                </c:pt>
                <c:pt idx="14">
                  <c:v>Argentina</c:v>
                </c:pt>
                <c:pt idx="15">
                  <c:v>Sweden</c:v>
                </c:pt>
                <c:pt idx="16">
                  <c:v>Latvia</c:v>
                </c:pt>
                <c:pt idx="17">
                  <c:v>Chinese Taipei</c:v>
                </c:pt>
                <c:pt idx="18">
                  <c:v>Indonesia</c:v>
                </c:pt>
                <c:pt idx="19">
                  <c:v>Mexico</c:v>
                </c:pt>
                <c:pt idx="20">
                  <c:v>Jordan</c:v>
                </c:pt>
                <c:pt idx="21">
                  <c:v>Norway</c:v>
                </c:pt>
                <c:pt idx="22">
                  <c:v>Russian Federation</c:v>
                </c:pt>
                <c:pt idx="23">
                  <c:v>Romania</c:v>
                </c:pt>
                <c:pt idx="24">
                  <c:v>Belgium</c:v>
                </c:pt>
                <c:pt idx="25">
                  <c:v>Tunisia</c:v>
                </c:pt>
                <c:pt idx="26">
                  <c:v>United States</c:v>
                </c:pt>
                <c:pt idx="27">
                  <c:v>Spain</c:v>
                </c:pt>
                <c:pt idx="28">
                  <c:v>Bulgaria</c:v>
                </c:pt>
                <c:pt idx="29">
                  <c:v>Slovak Republic</c:v>
                </c:pt>
                <c:pt idx="30">
                  <c:v>Costa Rica</c:v>
                </c:pt>
                <c:pt idx="31">
                  <c:v>Montenegro</c:v>
                </c:pt>
                <c:pt idx="32">
                  <c:v>United Kingdom</c:v>
                </c:pt>
                <c:pt idx="33">
                  <c:v>Singapore</c:v>
                </c:pt>
                <c:pt idx="34">
                  <c:v>Kazakhstan</c:v>
                </c:pt>
                <c:pt idx="35">
                  <c:v>Finland</c:v>
                </c:pt>
                <c:pt idx="36">
                  <c:v>OECD average</c:v>
                </c:pt>
                <c:pt idx="37">
                  <c:v>Slovenia</c:v>
                </c:pt>
                <c:pt idx="38">
                  <c:v>Australia</c:v>
                </c:pt>
                <c:pt idx="39">
                  <c:v>Shanghai-China</c:v>
                </c:pt>
                <c:pt idx="40">
                  <c:v>Greece</c:v>
                </c:pt>
                <c:pt idx="41">
                  <c:v>Portugal</c:v>
                </c:pt>
                <c:pt idx="42">
                  <c:v>Israel</c:v>
                </c:pt>
                <c:pt idx="43">
                  <c:v>Peru</c:v>
                </c:pt>
                <c:pt idx="44">
                  <c:v>Poland</c:v>
                </c:pt>
                <c:pt idx="45">
                  <c:v>New Zealand</c:v>
                </c:pt>
                <c:pt idx="46">
                  <c:v>Austria</c:v>
                </c:pt>
                <c:pt idx="47">
                  <c:v>Canada</c:v>
                </c:pt>
                <c:pt idx="48">
                  <c:v>Serbia</c:v>
                </c:pt>
                <c:pt idx="49">
                  <c:v>Ireland</c:v>
                </c:pt>
                <c:pt idx="50">
                  <c:v>Hungary</c:v>
                </c:pt>
                <c:pt idx="51">
                  <c:v>Czech Republic</c:v>
                </c:pt>
                <c:pt idx="52">
                  <c:v>United Arab Emirates</c:v>
                </c:pt>
                <c:pt idx="53">
                  <c:v>Thailand</c:v>
                </c:pt>
                <c:pt idx="54">
                  <c:v>Turkey</c:v>
                </c:pt>
                <c:pt idx="55">
                  <c:v>Italy</c:v>
                </c:pt>
                <c:pt idx="56">
                  <c:v>Chile</c:v>
                </c:pt>
                <c:pt idx="57">
                  <c:v>Korea</c:v>
                </c:pt>
                <c:pt idx="58">
                  <c:v>Japan</c:v>
                </c:pt>
                <c:pt idx="59">
                  <c:v>Malaysia</c:v>
                </c:pt>
                <c:pt idx="60">
                  <c:v>Netherlands</c:v>
                </c:pt>
                <c:pt idx="61">
                  <c:v>Viet Nam</c:v>
                </c:pt>
                <c:pt idx="62">
                  <c:v>Croatia</c:v>
                </c:pt>
                <c:pt idx="63">
                  <c:v>Qatar</c:v>
                </c:pt>
              </c:strCache>
            </c:strRef>
          </c:cat>
          <c:val>
            <c:numRef>
              <c:f>Sheet1!$E$2:$E$65</c:f>
              <c:numCache>
                <c:formatCode>0.00</c:formatCode>
                <c:ptCount val="64"/>
                <c:pt idx="0">
                  <c:v>0.58654809657976659</c:v>
                </c:pt>
                <c:pt idx="1">
                  <c:v>0.64358784734432595</c:v>
                </c:pt>
                <c:pt idx="4">
                  <c:v>0.82325818429650788</c:v>
                </c:pt>
                <c:pt idx="5">
                  <c:v>0.84262171766821925</c:v>
                </c:pt>
                <c:pt idx="7">
                  <c:v>0.86779974275675742</c:v>
                </c:pt>
                <c:pt idx="8">
                  <c:v>0.8916785435722997</c:v>
                </c:pt>
                <c:pt idx="9">
                  <c:v>0.90475784900830769</c:v>
                </c:pt>
                <c:pt idx="10">
                  <c:v>0.91882952821104102</c:v>
                </c:pt>
                <c:pt idx="11">
                  <c:v>0.93016589898985258</c:v>
                </c:pt>
                <c:pt idx="12">
                  <c:v>0.9357634973978165</c:v>
                </c:pt>
                <c:pt idx="13">
                  <c:v>0.96065476695810337</c:v>
                </c:pt>
                <c:pt idx="14">
                  <c:v>0.96403116697176761</c:v>
                </c:pt>
                <c:pt idx="15">
                  <c:v>0.96411239726383258</c:v>
                </c:pt>
                <c:pt idx="16">
                  <c:v>0.97226292714009499</c:v>
                </c:pt>
                <c:pt idx="17">
                  <c:v>0.97434731466770119</c:v>
                </c:pt>
                <c:pt idx="18">
                  <c:v>0.9919156459230708</c:v>
                </c:pt>
                <c:pt idx="19">
                  <c:v>0.99988855020195566</c:v>
                </c:pt>
                <c:pt idx="20">
                  <c:v>1.0059427600532949</c:v>
                </c:pt>
                <c:pt idx="21">
                  <c:v>1.0266987863611345</c:v>
                </c:pt>
                <c:pt idx="22">
                  <c:v>1.0404974869511332</c:v>
                </c:pt>
                <c:pt idx="23">
                  <c:v>1.043026989830945</c:v>
                </c:pt>
                <c:pt idx="24">
                  <c:v>1.0490852456399142</c:v>
                </c:pt>
                <c:pt idx="25">
                  <c:v>1.0556103730771051</c:v>
                </c:pt>
                <c:pt idx="26">
                  <c:v>1.0571784804202415</c:v>
                </c:pt>
                <c:pt idx="27">
                  <c:v>1.0635311053041823</c:v>
                </c:pt>
                <c:pt idx="28">
                  <c:v>1.0695898353122837</c:v>
                </c:pt>
                <c:pt idx="29">
                  <c:v>1.0730768080107258</c:v>
                </c:pt>
                <c:pt idx="30">
                  <c:v>1.0775762285359485</c:v>
                </c:pt>
                <c:pt idx="31">
                  <c:v>1.0816810127090577</c:v>
                </c:pt>
                <c:pt idx="32">
                  <c:v>1.0847924757191438</c:v>
                </c:pt>
                <c:pt idx="33">
                  <c:v>1.0947630035956262</c:v>
                </c:pt>
                <c:pt idx="34">
                  <c:v>1.0948315422306383</c:v>
                </c:pt>
                <c:pt idx="35">
                  <c:v>1.1032255073099617</c:v>
                </c:pt>
                <c:pt idx="37">
                  <c:v>1.1339681403975843</c:v>
                </c:pt>
                <c:pt idx="38">
                  <c:v>1.1367773002587476</c:v>
                </c:pt>
                <c:pt idx="39">
                  <c:v>1.1390291858213168</c:v>
                </c:pt>
                <c:pt idx="40">
                  <c:v>1.141230816173455</c:v>
                </c:pt>
                <c:pt idx="41">
                  <c:v>1.1435670644910296</c:v>
                </c:pt>
                <c:pt idx="42">
                  <c:v>1.1445200523666454</c:v>
                </c:pt>
                <c:pt idx="43">
                  <c:v>1.1480507924092076</c:v>
                </c:pt>
                <c:pt idx="44">
                  <c:v>1.1664427460661326</c:v>
                </c:pt>
                <c:pt idx="45">
                  <c:v>1.1668027613770648</c:v>
                </c:pt>
                <c:pt idx="46">
                  <c:v>1.1918751185576117</c:v>
                </c:pt>
                <c:pt idx="48">
                  <c:v>1.2071097546812679</c:v>
                </c:pt>
                <c:pt idx="49">
                  <c:v>1.2202561203960889</c:v>
                </c:pt>
                <c:pt idx="50">
                  <c:v>1.2302608891376241</c:v>
                </c:pt>
                <c:pt idx="51">
                  <c:v>1.2310685136503978</c:v>
                </c:pt>
                <c:pt idx="54">
                  <c:v>1.2916033266130158</c:v>
                </c:pt>
                <c:pt idx="57">
                  <c:v>1.3837775889873301</c:v>
                </c:pt>
                <c:pt idx="60">
                  <c:v>1.4747468594249025</c:v>
                </c:pt>
                <c:pt idx="61">
                  <c:v>1.4986335562436706</c:v>
                </c:pt>
              </c:numCache>
            </c:numRef>
          </c:val>
        </c:ser>
        <c:dLbls>
          <c:showLegendKey val="0"/>
          <c:showVal val="0"/>
          <c:showCatName val="0"/>
          <c:showSerName val="0"/>
          <c:showPercent val="0"/>
          <c:showBubbleSize val="0"/>
        </c:dLbls>
        <c:gapWidth val="150"/>
        <c:axId val="100311424"/>
        <c:axId val="100313344"/>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Sheet1!$A$2:$A$65</c:f>
              <c:strCache>
                <c:ptCount val="64"/>
                <c:pt idx="0">
                  <c:v>Liechtenstein</c:v>
                </c:pt>
                <c:pt idx="1">
                  <c:v>Hong Kong-China</c:v>
                </c:pt>
                <c:pt idx="2">
                  <c:v>Macao-China</c:v>
                </c:pt>
                <c:pt idx="3">
                  <c:v>Switzerland</c:v>
                </c:pt>
                <c:pt idx="4">
                  <c:v>Germany</c:v>
                </c:pt>
                <c:pt idx="5">
                  <c:v>France</c:v>
                </c:pt>
                <c:pt idx="6">
                  <c:v>Luxembourg</c:v>
                </c:pt>
                <c:pt idx="7">
                  <c:v>Lithuania</c:v>
                </c:pt>
                <c:pt idx="8">
                  <c:v>Colombia</c:v>
                </c:pt>
                <c:pt idx="9">
                  <c:v>Uruguay</c:v>
                </c:pt>
                <c:pt idx="10">
                  <c:v>Brazil</c:v>
                </c:pt>
                <c:pt idx="11">
                  <c:v>Estonia</c:v>
                </c:pt>
                <c:pt idx="12">
                  <c:v>Denmark</c:v>
                </c:pt>
                <c:pt idx="13">
                  <c:v>Iceland</c:v>
                </c:pt>
                <c:pt idx="14">
                  <c:v>Argentina</c:v>
                </c:pt>
                <c:pt idx="15">
                  <c:v>Sweden</c:v>
                </c:pt>
                <c:pt idx="16">
                  <c:v>Latvia</c:v>
                </c:pt>
                <c:pt idx="17">
                  <c:v>Chinese Taipei</c:v>
                </c:pt>
                <c:pt idx="18">
                  <c:v>Indonesia</c:v>
                </c:pt>
                <c:pt idx="19">
                  <c:v>Mexico</c:v>
                </c:pt>
                <c:pt idx="20">
                  <c:v>Jordan</c:v>
                </c:pt>
                <c:pt idx="21">
                  <c:v>Norway</c:v>
                </c:pt>
                <c:pt idx="22">
                  <c:v>Russian Federation</c:v>
                </c:pt>
                <c:pt idx="23">
                  <c:v>Romania</c:v>
                </c:pt>
                <c:pt idx="24">
                  <c:v>Belgium</c:v>
                </c:pt>
                <c:pt idx="25">
                  <c:v>Tunisia</c:v>
                </c:pt>
                <c:pt idx="26">
                  <c:v>United States</c:v>
                </c:pt>
                <c:pt idx="27">
                  <c:v>Spain</c:v>
                </c:pt>
                <c:pt idx="28">
                  <c:v>Bulgaria</c:v>
                </c:pt>
                <c:pt idx="29">
                  <c:v>Slovak Republic</c:v>
                </c:pt>
                <c:pt idx="30">
                  <c:v>Costa Rica</c:v>
                </c:pt>
                <c:pt idx="31">
                  <c:v>Montenegro</c:v>
                </c:pt>
                <c:pt idx="32">
                  <c:v>United Kingdom</c:v>
                </c:pt>
                <c:pt idx="33">
                  <c:v>Singapore</c:v>
                </c:pt>
                <c:pt idx="34">
                  <c:v>Kazakhstan</c:v>
                </c:pt>
                <c:pt idx="35">
                  <c:v>Finland</c:v>
                </c:pt>
                <c:pt idx="36">
                  <c:v>OECD average</c:v>
                </c:pt>
                <c:pt idx="37">
                  <c:v>Slovenia</c:v>
                </c:pt>
                <c:pt idx="38">
                  <c:v>Australia</c:v>
                </c:pt>
                <c:pt idx="39">
                  <c:v>Shanghai-China</c:v>
                </c:pt>
                <c:pt idx="40">
                  <c:v>Greece</c:v>
                </c:pt>
                <c:pt idx="41">
                  <c:v>Portugal</c:v>
                </c:pt>
                <c:pt idx="42">
                  <c:v>Israel</c:v>
                </c:pt>
                <c:pt idx="43">
                  <c:v>Peru</c:v>
                </c:pt>
                <c:pt idx="44">
                  <c:v>Poland</c:v>
                </c:pt>
                <c:pt idx="45">
                  <c:v>New Zealand</c:v>
                </c:pt>
                <c:pt idx="46">
                  <c:v>Austria</c:v>
                </c:pt>
                <c:pt idx="47">
                  <c:v>Canada</c:v>
                </c:pt>
                <c:pt idx="48">
                  <c:v>Serbia</c:v>
                </c:pt>
                <c:pt idx="49">
                  <c:v>Ireland</c:v>
                </c:pt>
                <c:pt idx="50">
                  <c:v>Hungary</c:v>
                </c:pt>
                <c:pt idx="51">
                  <c:v>Czech Republic</c:v>
                </c:pt>
                <c:pt idx="52">
                  <c:v>United Arab Emirates</c:v>
                </c:pt>
                <c:pt idx="53">
                  <c:v>Thailand</c:v>
                </c:pt>
                <c:pt idx="54">
                  <c:v>Turkey</c:v>
                </c:pt>
                <c:pt idx="55">
                  <c:v>Italy</c:v>
                </c:pt>
                <c:pt idx="56">
                  <c:v>Chile</c:v>
                </c:pt>
                <c:pt idx="57">
                  <c:v>Korea</c:v>
                </c:pt>
                <c:pt idx="58">
                  <c:v>Japan</c:v>
                </c:pt>
                <c:pt idx="59">
                  <c:v>Malaysia</c:v>
                </c:pt>
                <c:pt idx="60">
                  <c:v>Netherlands</c:v>
                </c:pt>
                <c:pt idx="61">
                  <c:v>Viet Nam</c:v>
                </c:pt>
                <c:pt idx="62">
                  <c:v>Croatia</c:v>
                </c:pt>
                <c:pt idx="63">
                  <c:v>Qatar</c:v>
                </c:pt>
              </c:strCache>
            </c:strRef>
          </c:cat>
          <c:val>
            <c:numRef>
              <c:f>Sheet1!$D$2:$D$65</c:f>
              <c:numCache>
                <c:formatCode>General</c:formatCode>
                <c:ptCount val="64"/>
                <c:pt idx="2" formatCode="0.00">
                  <c:v>0.76768379927223418</c:v>
                </c:pt>
                <c:pt idx="3" formatCode="0.00">
                  <c:v>0.77861570340108921</c:v>
                </c:pt>
                <c:pt idx="6" formatCode="0.00">
                  <c:v>0.85307696866349814</c:v>
                </c:pt>
                <c:pt idx="36" formatCode="0.00">
                  <c:v>1.1142264812075187</c:v>
                </c:pt>
                <c:pt idx="47" formatCode="0.00">
                  <c:v>1.1959007079950241</c:v>
                </c:pt>
                <c:pt idx="52" formatCode="0.00">
                  <c:v>1.2607600099124605</c:v>
                </c:pt>
                <c:pt idx="53" formatCode="0.00">
                  <c:v>1.2648655246678429</c:v>
                </c:pt>
                <c:pt idx="55" formatCode="0.00">
                  <c:v>1.3321787138859138</c:v>
                </c:pt>
                <c:pt idx="56" formatCode="0.00">
                  <c:v>1.358377886845469</c:v>
                </c:pt>
                <c:pt idx="58" formatCode="0.00">
                  <c:v>1.3945996608254381</c:v>
                </c:pt>
                <c:pt idx="59" formatCode="0.00">
                  <c:v>1.4054668184281809</c:v>
                </c:pt>
                <c:pt idx="62" formatCode="0.00">
                  <c:v>1.5082559318131024</c:v>
                </c:pt>
                <c:pt idx="63" formatCode="0.00">
                  <c:v>2.1163191214403265</c:v>
                </c:pt>
              </c:numCache>
            </c:numRef>
          </c:val>
        </c:ser>
        <c:dLbls>
          <c:showLegendKey val="0"/>
          <c:showVal val="0"/>
          <c:showCatName val="0"/>
          <c:showSerName val="0"/>
          <c:showPercent val="0"/>
          <c:showBubbleSize val="0"/>
        </c:dLbls>
        <c:gapWidth val="150"/>
        <c:axId val="100320768"/>
        <c:axId val="100319232"/>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rgbClr val="000000"/>
              </a:solidFill>
              <a:ln>
                <a:noFill/>
              </a:ln>
            </c:spPr>
          </c:marker>
          <c:cat>
            <c:strRef>
              <c:f>Sheet1!$A$2:$A$65</c:f>
              <c:strCache>
                <c:ptCount val="64"/>
                <c:pt idx="0">
                  <c:v>Liechtenstein</c:v>
                </c:pt>
                <c:pt idx="1">
                  <c:v>Hong Kong-China</c:v>
                </c:pt>
                <c:pt idx="2">
                  <c:v>Macao-China</c:v>
                </c:pt>
                <c:pt idx="3">
                  <c:v>Switzerland</c:v>
                </c:pt>
                <c:pt idx="4">
                  <c:v>Germany</c:v>
                </c:pt>
                <c:pt idx="5">
                  <c:v>France</c:v>
                </c:pt>
                <c:pt idx="6">
                  <c:v>Luxembourg</c:v>
                </c:pt>
                <c:pt idx="7">
                  <c:v>Lithuania</c:v>
                </c:pt>
                <c:pt idx="8">
                  <c:v>Colombia</c:v>
                </c:pt>
                <c:pt idx="9">
                  <c:v>Uruguay</c:v>
                </c:pt>
                <c:pt idx="10">
                  <c:v>Brazil</c:v>
                </c:pt>
                <c:pt idx="11">
                  <c:v>Estonia</c:v>
                </c:pt>
                <c:pt idx="12">
                  <c:v>Denmark</c:v>
                </c:pt>
                <c:pt idx="13">
                  <c:v>Iceland</c:v>
                </c:pt>
                <c:pt idx="14">
                  <c:v>Argentina</c:v>
                </c:pt>
                <c:pt idx="15">
                  <c:v>Sweden</c:v>
                </c:pt>
                <c:pt idx="16">
                  <c:v>Latvia</c:v>
                </c:pt>
                <c:pt idx="17">
                  <c:v>Chinese Taipei</c:v>
                </c:pt>
                <c:pt idx="18">
                  <c:v>Indonesia</c:v>
                </c:pt>
                <c:pt idx="19">
                  <c:v>Mexico</c:v>
                </c:pt>
                <c:pt idx="20">
                  <c:v>Jordan</c:v>
                </c:pt>
                <c:pt idx="21">
                  <c:v>Norway</c:v>
                </c:pt>
                <c:pt idx="22">
                  <c:v>Russian Federation</c:v>
                </c:pt>
                <c:pt idx="23">
                  <c:v>Romania</c:v>
                </c:pt>
                <c:pt idx="24">
                  <c:v>Belgium</c:v>
                </c:pt>
                <c:pt idx="25">
                  <c:v>Tunisia</c:v>
                </c:pt>
                <c:pt idx="26">
                  <c:v>United States</c:v>
                </c:pt>
                <c:pt idx="27">
                  <c:v>Spain</c:v>
                </c:pt>
                <c:pt idx="28">
                  <c:v>Bulgaria</c:v>
                </c:pt>
                <c:pt idx="29">
                  <c:v>Slovak Republic</c:v>
                </c:pt>
                <c:pt idx="30">
                  <c:v>Costa Rica</c:v>
                </c:pt>
                <c:pt idx="31">
                  <c:v>Montenegro</c:v>
                </c:pt>
                <c:pt idx="32">
                  <c:v>United Kingdom</c:v>
                </c:pt>
                <c:pt idx="33">
                  <c:v>Singapore</c:v>
                </c:pt>
                <c:pt idx="34">
                  <c:v>Kazakhstan</c:v>
                </c:pt>
                <c:pt idx="35">
                  <c:v>Finland</c:v>
                </c:pt>
                <c:pt idx="36">
                  <c:v>OECD average</c:v>
                </c:pt>
                <c:pt idx="37">
                  <c:v>Slovenia</c:v>
                </c:pt>
                <c:pt idx="38">
                  <c:v>Australia</c:v>
                </c:pt>
                <c:pt idx="39">
                  <c:v>Shanghai-China</c:v>
                </c:pt>
                <c:pt idx="40">
                  <c:v>Greece</c:v>
                </c:pt>
                <c:pt idx="41">
                  <c:v>Portugal</c:v>
                </c:pt>
                <c:pt idx="42">
                  <c:v>Israel</c:v>
                </c:pt>
                <c:pt idx="43">
                  <c:v>Peru</c:v>
                </c:pt>
                <c:pt idx="44">
                  <c:v>Poland</c:v>
                </c:pt>
                <c:pt idx="45">
                  <c:v>New Zealand</c:v>
                </c:pt>
                <c:pt idx="46">
                  <c:v>Austria</c:v>
                </c:pt>
                <c:pt idx="47">
                  <c:v>Canada</c:v>
                </c:pt>
                <c:pt idx="48">
                  <c:v>Serbia</c:v>
                </c:pt>
                <c:pt idx="49">
                  <c:v>Ireland</c:v>
                </c:pt>
                <c:pt idx="50">
                  <c:v>Hungary</c:v>
                </c:pt>
                <c:pt idx="51">
                  <c:v>Czech Republic</c:v>
                </c:pt>
                <c:pt idx="52">
                  <c:v>United Arab Emirates</c:v>
                </c:pt>
                <c:pt idx="53">
                  <c:v>Thailand</c:v>
                </c:pt>
                <c:pt idx="54">
                  <c:v>Turkey</c:v>
                </c:pt>
                <c:pt idx="55">
                  <c:v>Italy</c:v>
                </c:pt>
                <c:pt idx="56">
                  <c:v>Chile</c:v>
                </c:pt>
                <c:pt idx="57">
                  <c:v>Korea</c:v>
                </c:pt>
                <c:pt idx="58">
                  <c:v>Japan</c:v>
                </c:pt>
                <c:pt idx="59">
                  <c:v>Malaysia</c:v>
                </c:pt>
                <c:pt idx="60">
                  <c:v>Netherlands</c:v>
                </c:pt>
                <c:pt idx="61">
                  <c:v>Viet Nam</c:v>
                </c:pt>
                <c:pt idx="62">
                  <c:v>Croatia</c:v>
                </c:pt>
                <c:pt idx="63">
                  <c:v>Qatar</c:v>
                </c:pt>
              </c:strCache>
            </c:strRef>
          </c:cat>
          <c:val>
            <c:numRef>
              <c:f>Sheet1!$B$2:$B$65</c:f>
              <c:numCache>
                <c:formatCode>0.00</c:formatCode>
                <c:ptCount val="64"/>
                <c:pt idx="0">
                  <c:v>0.41093989816942289</c:v>
                </c:pt>
                <c:pt idx="1">
                  <c:v>0.51507586151936169</c:v>
                </c:pt>
                <c:pt idx="3">
                  <c:v>0.7452278915633872</c:v>
                </c:pt>
                <c:pt idx="5">
                  <c:v>1.3930276696366874</c:v>
                </c:pt>
                <c:pt idx="6">
                  <c:v>0.79522119338482344</c:v>
                </c:pt>
                <c:pt idx="10">
                  <c:v>1.4197116573627451</c:v>
                </c:pt>
                <c:pt idx="12">
                  <c:v>1.2702806508007201</c:v>
                </c:pt>
                <c:pt idx="13">
                  <c:v>1.1647080882576746</c:v>
                </c:pt>
                <c:pt idx="15">
                  <c:v>1.3834176879246782</c:v>
                </c:pt>
                <c:pt idx="17">
                  <c:v>1.7419072537385027</c:v>
                </c:pt>
                <c:pt idx="21">
                  <c:v>1.3471222357521282</c:v>
                </c:pt>
                <c:pt idx="22">
                  <c:v>1.2700596914046183</c:v>
                </c:pt>
                <c:pt idx="24">
                  <c:v>1.8862318260417983</c:v>
                </c:pt>
                <c:pt idx="25">
                  <c:v>1.4221641062460655</c:v>
                </c:pt>
                <c:pt idx="26">
                  <c:v>1.539321489363507</c:v>
                </c:pt>
                <c:pt idx="27">
                  <c:v>1.333209687074896</c:v>
                </c:pt>
                <c:pt idx="28">
                  <c:v>1.7995255611651495</c:v>
                </c:pt>
                <c:pt idx="29">
                  <c:v>1.7836659001304918</c:v>
                </c:pt>
                <c:pt idx="30">
                  <c:v>1.3338820195911796</c:v>
                </c:pt>
                <c:pt idx="32">
                  <c:v>1.8041810256874351</c:v>
                </c:pt>
                <c:pt idx="33">
                  <c:v>1.8164381939619405</c:v>
                </c:pt>
                <c:pt idx="36">
                  <c:v>1.624529709037476</c:v>
                </c:pt>
                <c:pt idx="37">
                  <c:v>1.5807964734157871</c:v>
                </c:pt>
                <c:pt idx="38">
                  <c:v>1.6939705858877205</c:v>
                </c:pt>
                <c:pt idx="39">
                  <c:v>1.617474725165458</c:v>
                </c:pt>
                <c:pt idx="40">
                  <c:v>1.5670335917380376</c:v>
                </c:pt>
                <c:pt idx="41">
                  <c:v>1.7070012145165507</c:v>
                </c:pt>
                <c:pt idx="42">
                  <c:v>1.8926432286113304</c:v>
                </c:pt>
                <c:pt idx="43">
                  <c:v>1.5126048473438471</c:v>
                </c:pt>
                <c:pt idx="45">
                  <c:v>1.8602168690599061</c:v>
                </c:pt>
                <c:pt idx="46">
                  <c:v>1.4983479807494431</c:v>
                </c:pt>
                <c:pt idx="47">
                  <c:v>1.5464060373371813</c:v>
                </c:pt>
                <c:pt idx="48">
                  <c:v>1.8632590379034353</c:v>
                </c:pt>
                <c:pt idx="49">
                  <c:v>2.1943351253995735</c:v>
                </c:pt>
                <c:pt idx="50">
                  <c:v>2.6048520118115617</c:v>
                </c:pt>
                <c:pt idx="51">
                  <c:v>1.8823279435660738</c:v>
                </c:pt>
                <c:pt idx="52">
                  <c:v>1.5508354137289317</c:v>
                </c:pt>
                <c:pt idx="53">
                  <c:v>1.5980978116512099</c:v>
                </c:pt>
                <c:pt idx="54">
                  <c:v>1.5774146851160338</c:v>
                </c:pt>
                <c:pt idx="55">
                  <c:v>1.9156310622278234</c:v>
                </c:pt>
                <c:pt idx="56">
                  <c:v>2.2193786628461623</c:v>
                </c:pt>
                <c:pt idx="57">
                  <c:v>2.2224089928492541</c:v>
                </c:pt>
                <c:pt idx="58">
                  <c:v>2.3455641484727274</c:v>
                </c:pt>
                <c:pt idx="59">
                  <c:v>1.9133013963113172</c:v>
                </c:pt>
                <c:pt idx="60">
                  <c:v>2.6839292597206867</c:v>
                </c:pt>
                <c:pt idx="61">
                  <c:v>2.0030862111676515</c:v>
                </c:pt>
                <c:pt idx="62">
                  <c:v>1.8059925649700443</c:v>
                </c:pt>
                <c:pt idx="63">
                  <c:v>2.3899765013903611</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Sheet1!$A$2:$A$65</c:f>
              <c:strCache>
                <c:ptCount val="64"/>
                <c:pt idx="0">
                  <c:v>Liechtenstein</c:v>
                </c:pt>
                <c:pt idx="1">
                  <c:v>Hong Kong-China</c:v>
                </c:pt>
                <c:pt idx="2">
                  <c:v>Macao-China</c:v>
                </c:pt>
                <c:pt idx="3">
                  <c:v>Switzerland</c:v>
                </c:pt>
                <c:pt idx="4">
                  <c:v>Germany</c:v>
                </c:pt>
                <c:pt idx="5">
                  <c:v>France</c:v>
                </c:pt>
                <c:pt idx="6">
                  <c:v>Luxembourg</c:v>
                </c:pt>
                <c:pt idx="7">
                  <c:v>Lithuania</c:v>
                </c:pt>
                <c:pt idx="8">
                  <c:v>Colombia</c:v>
                </c:pt>
                <c:pt idx="9">
                  <c:v>Uruguay</c:v>
                </c:pt>
                <c:pt idx="10">
                  <c:v>Brazil</c:v>
                </c:pt>
                <c:pt idx="11">
                  <c:v>Estonia</c:v>
                </c:pt>
                <c:pt idx="12">
                  <c:v>Denmark</c:v>
                </c:pt>
                <c:pt idx="13">
                  <c:v>Iceland</c:v>
                </c:pt>
                <c:pt idx="14">
                  <c:v>Argentina</c:v>
                </c:pt>
                <c:pt idx="15">
                  <c:v>Sweden</c:v>
                </c:pt>
                <c:pt idx="16">
                  <c:v>Latvia</c:v>
                </c:pt>
                <c:pt idx="17">
                  <c:v>Chinese Taipei</c:v>
                </c:pt>
                <c:pt idx="18">
                  <c:v>Indonesia</c:v>
                </c:pt>
                <c:pt idx="19">
                  <c:v>Mexico</c:v>
                </c:pt>
                <c:pt idx="20">
                  <c:v>Jordan</c:v>
                </c:pt>
                <c:pt idx="21">
                  <c:v>Norway</c:v>
                </c:pt>
                <c:pt idx="22">
                  <c:v>Russian Federation</c:v>
                </c:pt>
                <c:pt idx="23">
                  <c:v>Romania</c:v>
                </c:pt>
                <c:pt idx="24">
                  <c:v>Belgium</c:v>
                </c:pt>
                <c:pt idx="25">
                  <c:v>Tunisia</c:v>
                </c:pt>
                <c:pt idx="26">
                  <c:v>United States</c:v>
                </c:pt>
                <c:pt idx="27">
                  <c:v>Spain</c:v>
                </c:pt>
                <c:pt idx="28">
                  <c:v>Bulgaria</c:v>
                </c:pt>
                <c:pt idx="29">
                  <c:v>Slovak Republic</c:v>
                </c:pt>
                <c:pt idx="30">
                  <c:v>Costa Rica</c:v>
                </c:pt>
                <c:pt idx="31">
                  <c:v>Montenegro</c:v>
                </c:pt>
                <c:pt idx="32">
                  <c:v>United Kingdom</c:v>
                </c:pt>
                <c:pt idx="33">
                  <c:v>Singapore</c:v>
                </c:pt>
                <c:pt idx="34">
                  <c:v>Kazakhstan</c:v>
                </c:pt>
                <c:pt idx="35">
                  <c:v>Finland</c:v>
                </c:pt>
                <c:pt idx="36">
                  <c:v>OECD average</c:v>
                </c:pt>
                <c:pt idx="37">
                  <c:v>Slovenia</c:v>
                </c:pt>
                <c:pt idx="38">
                  <c:v>Australia</c:v>
                </c:pt>
                <c:pt idx="39">
                  <c:v>Shanghai-China</c:v>
                </c:pt>
                <c:pt idx="40">
                  <c:v>Greece</c:v>
                </c:pt>
                <c:pt idx="41">
                  <c:v>Portugal</c:v>
                </c:pt>
                <c:pt idx="42">
                  <c:v>Israel</c:v>
                </c:pt>
                <c:pt idx="43">
                  <c:v>Peru</c:v>
                </c:pt>
                <c:pt idx="44">
                  <c:v>Poland</c:v>
                </c:pt>
                <c:pt idx="45">
                  <c:v>New Zealand</c:v>
                </c:pt>
                <c:pt idx="46">
                  <c:v>Austria</c:v>
                </c:pt>
                <c:pt idx="47">
                  <c:v>Canada</c:v>
                </c:pt>
                <c:pt idx="48">
                  <c:v>Serbia</c:v>
                </c:pt>
                <c:pt idx="49">
                  <c:v>Ireland</c:v>
                </c:pt>
                <c:pt idx="50">
                  <c:v>Hungary</c:v>
                </c:pt>
                <c:pt idx="51">
                  <c:v>Czech Republic</c:v>
                </c:pt>
                <c:pt idx="52">
                  <c:v>United Arab Emirates</c:v>
                </c:pt>
                <c:pt idx="53">
                  <c:v>Thailand</c:v>
                </c:pt>
                <c:pt idx="54">
                  <c:v>Turkey</c:v>
                </c:pt>
                <c:pt idx="55">
                  <c:v>Italy</c:v>
                </c:pt>
                <c:pt idx="56">
                  <c:v>Chile</c:v>
                </c:pt>
                <c:pt idx="57">
                  <c:v>Korea</c:v>
                </c:pt>
                <c:pt idx="58">
                  <c:v>Japan</c:v>
                </c:pt>
                <c:pt idx="59">
                  <c:v>Malaysia</c:v>
                </c:pt>
                <c:pt idx="60">
                  <c:v>Netherlands</c:v>
                </c:pt>
                <c:pt idx="61">
                  <c:v>Viet Nam</c:v>
                </c:pt>
                <c:pt idx="62">
                  <c:v>Croatia</c:v>
                </c:pt>
                <c:pt idx="63">
                  <c:v>Qatar</c:v>
                </c:pt>
              </c:strCache>
            </c:strRef>
          </c:cat>
          <c:val>
            <c:numRef>
              <c:f>Sheet1!$C$2:$C$65</c:f>
              <c:numCache>
                <c:formatCode>General</c:formatCode>
                <c:ptCount val="64"/>
                <c:pt idx="2" formatCode="0.00">
                  <c:v>0.82651687614764213</c:v>
                </c:pt>
                <c:pt idx="4" formatCode="0.00">
                  <c:v>1.2860424198217091</c:v>
                </c:pt>
                <c:pt idx="7" formatCode="0.00">
                  <c:v>1.0831748789773283</c:v>
                </c:pt>
                <c:pt idx="8" formatCode="0.00">
                  <c:v>1.0331375702083472</c:v>
                </c:pt>
                <c:pt idx="9" formatCode="0.00">
                  <c:v>1.3532001575259613</c:v>
                </c:pt>
                <c:pt idx="11" formatCode="0.00">
                  <c:v>1.0411938461336578</c:v>
                </c:pt>
                <c:pt idx="14" formatCode="0.00">
                  <c:v>1.2054165033823325</c:v>
                </c:pt>
                <c:pt idx="16" formatCode="0.00">
                  <c:v>1.0918723575154587</c:v>
                </c:pt>
                <c:pt idx="18" formatCode="0.00">
                  <c:v>0.94654022921652103</c:v>
                </c:pt>
                <c:pt idx="19" formatCode="0.00">
                  <c:v>1.1027226660231022</c:v>
                </c:pt>
                <c:pt idx="20" formatCode="0.00">
                  <c:v>1.2162964186709</c:v>
                </c:pt>
                <c:pt idx="23" formatCode="0.00">
                  <c:v>1.092719023681967</c:v>
                </c:pt>
                <c:pt idx="31" formatCode="0.00">
                  <c:v>1.0104612249027178</c:v>
                </c:pt>
                <c:pt idx="34" formatCode="0.00">
                  <c:v>1.2814502504033276</c:v>
                </c:pt>
                <c:pt idx="35" formatCode="0.00">
                  <c:v>1.1724456270990173</c:v>
                </c:pt>
                <c:pt idx="44" formatCode="0.00">
                  <c:v>1.1937323292525996</c:v>
                </c:pt>
              </c:numCache>
            </c:numRef>
          </c:val>
          <c:smooth val="0"/>
        </c:ser>
        <c:dLbls>
          <c:showLegendKey val="0"/>
          <c:showVal val="0"/>
          <c:showCatName val="0"/>
          <c:showSerName val="0"/>
          <c:showPercent val="0"/>
          <c:showBubbleSize val="0"/>
        </c:dLbls>
        <c:marker val="1"/>
        <c:smooth val="0"/>
        <c:axId val="100311424"/>
        <c:axId val="100313344"/>
      </c:lineChart>
      <c:catAx>
        <c:axId val="100311424"/>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100313344"/>
        <c:crossesAt val="1"/>
        <c:auto val="1"/>
        <c:lblAlgn val="ctr"/>
        <c:lblOffset val="100"/>
        <c:tickLblSkip val="1"/>
        <c:noMultiLvlLbl val="0"/>
      </c:catAx>
      <c:valAx>
        <c:axId val="100313344"/>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100311424"/>
        <c:crosses val="autoZero"/>
        <c:crossBetween val="between"/>
      </c:valAx>
      <c:valAx>
        <c:axId val="100319232"/>
        <c:scaling>
          <c:orientation val="minMax"/>
        </c:scaling>
        <c:delete val="1"/>
        <c:axPos val="r"/>
        <c:numFmt formatCode="General" sourceLinked="1"/>
        <c:majorTickMark val="out"/>
        <c:minorTickMark val="none"/>
        <c:tickLblPos val="nextTo"/>
        <c:crossAx val="100320768"/>
        <c:crosses val="max"/>
        <c:crossBetween val="between"/>
      </c:valAx>
      <c:catAx>
        <c:axId val="100320768"/>
        <c:scaling>
          <c:orientation val="minMax"/>
        </c:scaling>
        <c:delete val="1"/>
        <c:axPos val="b"/>
        <c:numFmt formatCode="General" sourceLinked="1"/>
        <c:majorTickMark val="out"/>
        <c:minorTickMark val="none"/>
        <c:tickLblPos val="nextTo"/>
        <c:crossAx val="100319232"/>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Sheet1!$A$2:$A$65</c:f>
              <c:strCache>
                <c:ptCount val="64"/>
                <c:pt idx="0">
                  <c:v>Liechtenstein</c:v>
                </c:pt>
                <c:pt idx="1">
                  <c:v>Tunisia</c:v>
                </c:pt>
                <c:pt idx="2">
                  <c:v>Qatar</c:v>
                </c:pt>
                <c:pt idx="3">
                  <c:v>Slovak Republic</c:v>
                </c:pt>
                <c:pt idx="4">
                  <c:v>Netherlands</c:v>
                </c:pt>
                <c:pt idx="5">
                  <c:v>Thailand</c:v>
                </c:pt>
                <c:pt idx="6">
                  <c:v>Sweden</c:v>
                </c:pt>
                <c:pt idx="7">
                  <c:v>Argentina</c:v>
                </c:pt>
                <c:pt idx="8">
                  <c:v>Poland</c:v>
                </c:pt>
                <c:pt idx="9">
                  <c:v>Japan</c:v>
                </c:pt>
                <c:pt idx="10">
                  <c:v>Greece</c:v>
                </c:pt>
                <c:pt idx="11">
                  <c:v>Korea</c:v>
                </c:pt>
                <c:pt idx="12">
                  <c:v>Israel</c:v>
                </c:pt>
                <c:pt idx="13">
                  <c:v>Ireland</c:v>
                </c:pt>
                <c:pt idx="14">
                  <c:v>Serbia</c:v>
                </c:pt>
                <c:pt idx="15">
                  <c:v>Viet Nam</c:v>
                </c:pt>
                <c:pt idx="16">
                  <c:v>Shanghai-China</c:v>
                </c:pt>
                <c:pt idx="17">
                  <c:v>Uruguay</c:v>
                </c:pt>
                <c:pt idx="18">
                  <c:v>Turkey</c:v>
                </c:pt>
                <c:pt idx="19">
                  <c:v>Montenegro</c:v>
                </c:pt>
                <c:pt idx="20">
                  <c:v>Iceland</c:v>
                </c:pt>
                <c:pt idx="21">
                  <c:v>Canada</c:v>
                </c:pt>
                <c:pt idx="22">
                  <c:v>Jordan</c:v>
                </c:pt>
                <c:pt idx="23">
                  <c:v>Finland</c:v>
                </c:pt>
                <c:pt idx="24">
                  <c:v>Norway</c:v>
                </c:pt>
                <c:pt idx="25">
                  <c:v>Estonia</c:v>
                </c:pt>
                <c:pt idx="26">
                  <c:v>Kazakhstan</c:v>
                </c:pt>
                <c:pt idx="27">
                  <c:v>Luxembourg</c:v>
                </c:pt>
                <c:pt idx="28">
                  <c:v>United Kingdom</c:v>
                </c:pt>
                <c:pt idx="29">
                  <c:v>Russian Federation</c:v>
                </c:pt>
                <c:pt idx="30">
                  <c:v>OECD average</c:v>
                </c:pt>
                <c:pt idx="31">
                  <c:v>Peru</c:v>
                </c:pt>
                <c:pt idx="32">
                  <c:v>Hungary</c:v>
                </c:pt>
                <c:pt idx="33">
                  <c:v>Singapore</c:v>
                </c:pt>
                <c:pt idx="34">
                  <c:v>Chinese Taipei</c:v>
                </c:pt>
                <c:pt idx="35">
                  <c:v>New Zealand</c:v>
                </c:pt>
                <c:pt idx="36">
                  <c:v>Latvia</c:v>
                </c:pt>
                <c:pt idx="37">
                  <c:v>United States</c:v>
                </c:pt>
                <c:pt idx="38">
                  <c:v>Colombia</c:v>
                </c:pt>
                <c:pt idx="39">
                  <c:v>Denmark</c:v>
                </c:pt>
                <c:pt idx="40">
                  <c:v>Croatia</c:v>
                </c:pt>
                <c:pt idx="41">
                  <c:v>Spain</c:v>
                </c:pt>
                <c:pt idx="42">
                  <c:v>Belgium</c:v>
                </c:pt>
                <c:pt idx="43">
                  <c:v>Malaysia</c:v>
                </c:pt>
                <c:pt idx="44">
                  <c:v>Chile</c:v>
                </c:pt>
                <c:pt idx="45">
                  <c:v>Hong Kong-China</c:v>
                </c:pt>
                <c:pt idx="46">
                  <c:v>Czech Republic</c:v>
                </c:pt>
                <c:pt idx="47">
                  <c:v>Lithuania</c:v>
                </c:pt>
                <c:pt idx="48">
                  <c:v>Costa Rica</c:v>
                </c:pt>
                <c:pt idx="49">
                  <c:v>Brazil</c:v>
                </c:pt>
                <c:pt idx="50">
                  <c:v>Mexico</c:v>
                </c:pt>
                <c:pt idx="51">
                  <c:v>Slovenia</c:v>
                </c:pt>
                <c:pt idx="52">
                  <c:v>Romania</c:v>
                </c:pt>
                <c:pt idx="53">
                  <c:v>France</c:v>
                </c:pt>
                <c:pt idx="54">
                  <c:v>Italy</c:v>
                </c:pt>
                <c:pt idx="55">
                  <c:v>Germany</c:v>
                </c:pt>
                <c:pt idx="56">
                  <c:v>Australia</c:v>
                </c:pt>
                <c:pt idx="57">
                  <c:v>Bulgaria</c:v>
                </c:pt>
                <c:pt idx="58">
                  <c:v>United Arab Emirates</c:v>
                </c:pt>
                <c:pt idx="59">
                  <c:v>Portugal</c:v>
                </c:pt>
                <c:pt idx="60">
                  <c:v>Macao-China</c:v>
                </c:pt>
                <c:pt idx="61">
                  <c:v>Austria</c:v>
                </c:pt>
                <c:pt idx="62">
                  <c:v>Switzerland</c:v>
                </c:pt>
                <c:pt idx="63">
                  <c:v>Indonesia</c:v>
                </c:pt>
              </c:strCache>
            </c:strRef>
          </c:cat>
          <c:val>
            <c:numRef>
              <c:f>Sheet1!$E$2:$E$65</c:f>
              <c:numCache>
                <c:formatCode>General</c:formatCode>
                <c:ptCount val="64"/>
                <c:pt idx="0" formatCode="0.00">
                  <c:v>0.5815370390790856</c:v>
                </c:pt>
                <c:pt idx="3" formatCode="0.00">
                  <c:v>0.81482352588202245</c:v>
                </c:pt>
                <c:pt idx="4" formatCode="0.00">
                  <c:v>0.88702451832214246</c:v>
                </c:pt>
                <c:pt idx="5" formatCode="0.00">
                  <c:v>0.89058063046923785</c:v>
                </c:pt>
                <c:pt idx="6" formatCode="0.00">
                  <c:v>0.90368638835008186</c:v>
                </c:pt>
                <c:pt idx="7" formatCode="0.00">
                  <c:v>0.90942543207141679</c:v>
                </c:pt>
                <c:pt idx="8" formatCode="0.00">
                  <c:v>0.93033763832109351</c:v>
                </c:pt>
                <c:pt idx="9" formatCode="0.00">
                  <c:v>0.93229487582946113</c:v>
                </c:pt>
                <c:pt idx="10" formatCode="0.00">
                  <c:v>0.9330186621903831</c:v>
                </c:pt>
                <c:pt idx="11" formatCode="0.00">
                  <c:v>0.9399655354340738</c:v>
                </c:pt>
                <c:pt idx="12" formatCode="0.00">
                  <c:v>0.94793345126219464</c:v>
                </c:pt>
                <c:pt idx="13" formatCode="0.00">
                  <c:v>0.94932867378213259</c:v>
                </c:pt>
                <c:pt idx="14" formatCode="0.00">
                  <c:v>0.95085267997482181</c:v>
                </c:pt>
                <c:pt idx="15" formatCode="0.00">
                  <c:v>0.95620293540878254</c:v>
                </c:pt>
                <c:pt idx="16" formatCode="0.00">
                  <c:v>0.95910090582447194</c:v>
                </c:pt>
                <c:pt idx="17" formatCode="0.00">
                  <c:v>0.97379396345933056</c:v>
                </c:pt>
                <c:pt idx="18" formatCode="0.00">
                  <c:v>0.97387921259876331</c:v>
                </c:pt>
                <c:pt idx="19" formatCode="0.00">
                  <c:v>0.97681205325020637</c:v>
                </c:pt>
                <c:pt idx="20" formatCode="0.00">
                  <c:v>0.97791389898523251</c:v>
                </c:pt>
                <c:pt idx="21" formatCode="0.00">
                  <c:v>0.98522163518690131</c:v>
                </c:pt>
                <c:pt idx="22" formatCode="0.00">
                  <c:v>0.98640302240748723</c:v>
                </c:pt>
                <c:pt idx="23" formatCode="0.00">
                  <c:v>0.99418716528778084</c:v>
                </c:pt>
                <c:pt idx="24" formatCode="0.00">
                  <c:v>0.99480566794587943</c:v>
                </c:pt>
                <c:pt idx="25" formatCode="0.00">
                  <c:v>0.99886819421039208</c:v>
                </c:pt>
                <c:pt idx="26" formatCode="0.00">
                  <c:v>0.99904196728258055</c:v>
                </c:pt>
                <c:pt idx="27" formatCode="0.00">
                  <c:v>1.0037273878685571</c:v>
                </c:pt>
                <c:pt idx="28" formatCode="0.00">
                  <c:v>1.0290052835045844</c:v>
                </c:pt>
                <c:pt idx="29" formatCode="0.00">
                  <c:v>1.0318862777970808</c:v>
                </c:pt>
                <c:pt idx="31" formatCode="0.00">
                  <c:v>1.0391756992670267</c:v>
                </c:pt>
                <c:pt idx="32" formatCode="0.00">
                  <c:v>1.0392756913134751</c:v>
                </c:pt>
                <c:pt idx="33" formatCode="0.00">
                  <c:v>1.0512850596804257</c:v>
                </c:pt>
                <c:pt idx="34" formatCode="0.00">
                  <c:v>1.0612690860004586</c:v>
                </c:pt>
                <c:pt idx="35" formatCode="0.00">
                  <c:v>1.0612990081715825</c:v>
                </c:pt>
                <c:pt idx="36" formatCode="0.00">
                  <c:v>1.0625415959415256</c:v>
                </c:pt>
                <c:pt idx="37" formatCode="0.00">
                  <c:v>1.0635882002711576</c:v>
                </c:pt>
                <c:pt idx="38" formatCode="0.00">
                  <c:v>1.0694313586084949</c:v>
                </c:pt>
                <c:pt idx="39" formatCode="0.00">
                  <c:v>1.0706455671542492</c:v>
                </c:pt>
                <c:pt idx="40" formatCode="0.00">
                  <c:v>1.075725940862887</c:v>
                </c:pt>
                <c:pt idx="41" formatCode="0.00">
                  <c:v>1.0759162624929572</c:v>
                </c:pt>
                <c:pt idx="42" formatCode="0.00">
                  <c:v>1.0769320864704996</c:v>
                </c:pt>
                <c:pt idx="43" formatCode="0.00">
                  <c:v>1.0790813158393793</c:v>
                </c:pt>
                <c:pt idx="44" formatCode="0.00">
                  <c:v>1.0802997164970944</c:v>
                </c:pt>
                <c:pt idx="45" formatCode="0.00">
                  <c:v>1.0860990480774295</c:v>
                </c:pt>
                <c:pt idx="46" formatCode="0.00">
                  <c:v>1.0902426362851549</c:v>
                </c:pt>
                <c:pt idx="47" formatCode="0.00">
                  <c:v>1.0999388571061537</c:v>
                </c:pt>
                <c:pt idx="48" formatCode="0.00">
                  <c:v>1.104070676719314</c:v>
                </c:pt>
                <c:pt idx="51" formatCode="0.00">
                  <c:v>1.1093892824874967</c:v>
                </c:pt>
                <c:pt idx="52" formatCode="0.00">
                  <c:v>1.1126201114527936</c:v>
                </c:pt>
                <c:pt idx="53" formatCode="0.00">
                  <c:v>1.1130854430257817</c:v>
                </c:pt>
                <c:pt idx="54" formatCode="0.00">
                  <c:v>1.1153420331258823</c:v>
                </c:pt>
                <c:pt idx="55" formatCode="0.00">
                  <c:v>1.1235379975538518</c:v>
                </c:pt>
                <c:pt idx="57" formatCode="0.00">
                  <c:v>1.1465494325536454</c:v>
                </c:pt>
              </c:numCache>
            </c:numRef>
          </c:val>
        </c:ser>
        <c:dLbls>
          <c:showLegendKey val="0"/>
          <c:showVal val="0"/>
          <c:showCatName val="0"/>
          <c:showSerName val="0"/>
          <c:showPercent val="0"/>
          <c:showBubbleSize val="0"/>
        </c:dLbls>
        <c:gapWidth val="150"/>
        <c:axId val="100438784"/>
        <c:axId val="100440704"/>
      </c:barChar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Sheet1!$A$2:$A$65</c:f>
              <c:strCache>
                <c:ptCount val="64"/>
                <c:pt idx="0">
                  <c:v>Liechtenstein</c:v>
                </c:pt>
                <c:pt idx="1">
                  <c:v>Tunisia</c:v>
                </c:pt>
                <c:pt idx="2">
                  <c:v>Qatar</c:v>
                </c:pt>
                <c:pt idx="3">
                  <c:v>Slovak Republic</c:v>
                </c:pt>
                <c:pt idx="4">
                  <c:v>Netherlands</c:v>
                </c:pt>
                <c:pt idx="5">
                  <c:v>Thailand</c:v>
                </c:pt>
                <c:pt idx="6">
                  <c:v>Sweden</c:v>
                </c:pt>
                <c:pt idx="7">
                  <c:v>Argentina</c:v>
                </c:pt>
                <c:pt idx="8">
                  <c:v>Poland</c:v>
                </c:pt>
                <c:pt idx="9">
                  <c:v>Japan</c:v>
                </c:pt>
                <c:pt idx="10">
                  <c:v>Greece</c:v>
                </c:pt>
                <c:pt idx="11">
                  <c:v>Korea</c:v>
                </c:pt>
                <c:pt idx="12">
                  <c:v>Israel</c:v>
                </c:pt>
                <c:pt idx="13">
                  <c:v>Ireland</c:v>
                </c:pt>
                <c:pt idx="14">
                  <c:v>Serbia</c:v>
                </c:pt>
                <c:pt idx="15">
                  <c:v>Viet Nam</c:v>
                </c:pt>
                <c:pt idx="16">
                  <c:v>Shanghai-China</c:v>
                </c:pt>
                <c:pt idx="17">
                  <c:v>Uruguay</c:v>
                </c:pt>
                <c:pt idx="18">
                  <c:v>Turkey</c:v>
                </c:pt>
                <c:pt idx="19">
                  <c:v>Montenegro</c:v>
                </c:pt>
                <c:pt idx="20">
                  <c:v>Iceland</c:v>
                </c:pt>
                <c:pt idx="21">
                  <c:v>Canada</c:v>
                </c:pt>
                <c:pt idx="22">
                  <c:v>Jordan</c:v>
                </c:pt>
                <c:pt idx="23">
                  <c:v>Finland</c:v>
                </c:pt>
                <c:pt idx="24">
                  <c:v>Norway</c:v>
                </c:pt>
                <c:pt idx="25">
                  <c:v>Estonia</c:v>
                </c:pt>
                <c:pt idx="26">
                  <c:v>Kazakhstan</c:v>
                </c:pt>
                <c:pt idx="27">
                  <c:v>Luxembourg</c:v>
                </c:pt>
                <c:pt idx="28">
                  <c:v>United Kingdom</c:v>
                </c:pt>
                <c:pt idx="29">
                  <c:v>Russian Federation</c:v>
                </c:pt>
                <c:pt idx="30">
                  <c:v>OECD average</c:v>
                </c:pt>
                <c:pt idx="31">
                  <c:v>Peru</c:v>
                </c:pt>
                <c:pt idx="32">
                  <c:v>Hungary</c:v>
                </c:pt>
                <c:pt idx="33">
                  <c:v>Singapore</c:v>
                </c:pt>
                <c:pt idx="34">
                  <c:v>Chinese Taipei</c:v>
                </c:pt>
                <c:pt idx="35">
                  <c:v>New Zealand</c:v>
                </c:pt>
                <c:pt idx="36">
                  <c:v>Latvia</c:v>
                </c:pt>
                <c:pt idx="37">
                  <c:v>United States</c:v>
                </c:pt>
                <c:pt idx="38">
                  <c:v>Colombia</c:v>
                </c:pt>
                <c:pt idx="39">
                  <c:v>Denmark</c:v>
                </c:pt>
                <c:pt idx="40">
                  <c:v>Croatia</c:v>
                </c:pt>
                <c:pt idx="41">
                  <c:v>Spain</c:v>
                </c:pt>
                <c:pt idx="42">
                  <c:v>Belgium</c:v>
                </c:pt>
                <c:pt idx="43">
                  <c:v>Malaysia</c:v>
                </c:pt>
                <c:pt idx="44">
                  <c:v>Chile</c:v>
                </c:pt>
                <c:pt idx="45">
                  <c:v>Hong Kong-China</c:v>
                </c:pt>
                <c:pt idx="46">
                  <c:v>Czech Republic</c:v>
                </c:pt>
                <c:pt idx="47">
                  <c:v>Lithuania</c:v>
                </c:pt>
                <c:pt idx="48">
                  <c:v>Costa Rica</c:v>
                </c:pt>
                <c:pt idx="49">
                  <c:v>Brazil</c:v>
                </c:pt>
                <c:pt idx="50">
                  <c:v>Mexico</c:v>
                </c:pt>
                <c:pt idx="51">
                  <c:v>Slovenia</c:v>
                </c:pt>
                <c:pt idx="52">
                  <c:v>Romania</c:v>
                </c:pt>
                <c:pt idx="53">
                  <c:v>France</c:v>
                </c:pt>
                <c:pt idx="54">
                  <c:v>Italy</c:v>
                </c:pt>
                <c:pt idx="55">
                  <c:v>Germany</c:v>
                </c:pt>
                <c:pt idx="56">
                  <c:v>Australia</c:v>
                </c:pt>
                <c:pt idx="57">
                  <c:v>Bulgaria</c:v>
                </c:pt>
                <c:pt idx="58">
                  <c:v>United Arab Emirates</c:v>
                </c:pt>
                <c:pt idx="59">
                  <c:v>Portugal</c:v>
                </c:pt>
                <c:pt idx="60">
                  <c:v>Macao-China</c:v>
                </c:pt>
                <c:pt idx="61">
                  <c:v>Austria</c:v>
                </c:pt>
                <c:pt idx="62">
                  <c:v>Switzerland</c:v>
                </c:pt>
                <c:pt idx="63">
                  <c:v>Indonesia</c:v>
                </c:pt>
              </c:strCache>
            </c:strRef>
          </c:cat>
          <c:val>
            <c:numRef>
              <c:f>Sheet1!$D$2:$D$65</c:f>
              <c:numCache>
                <c:formatCode>0.00</c:formatCode>
                <c:ptCount val="64"/>
                <c:pt idx="1">
                  <c:v>0.77105860303256168</c:v>
                </c:pt>
                <c:pt idx="2">
                  <c:v>0.78450972591337487</c:v>
                </c:pt>
                <c:pt idx="30">
                  <c:v>1.0320305962216942</c:v>
                </c:pt>
                <c:pt idx="49">
                  <c:v>1.1076016345911357</c:v>
                </c:pt>
                <c:pt idx="50">
                  <c:v>1.1080343672390054</c:v>
                </c:pt>
                <c:pt idx="56">
                  <c:v>1.1250844403610845</c:v>
                </c:pt>
                <c:pt idx="58">
                  <c:v>1.1870767986875694</c:v>
                </c:pt>
                <c:pt idx="59">
                  <c:v>1.1929429269691165</c:v>
                </c:pt>
                <c:pt idx="60">
                  <c:v>1.2031332256990814</c:v>
                </c:pt>
                <c:pt idx="61">
                  <c:v>1.2081064732731228</c:v>
                </c:pt>
                <c:pt idx="62">
                  <c:v>1.2392964238844291</c:v>
                </c:pt>
                <c:pt idx="63">
                  <c:v>1.3036997111941064</c:v>
                </c:pt>
              </c:numCache>
            </c:numRef>
          </c:val>
        </c:ser>
        <c:dLbls>
          <c:showLegendKey val="0"/>
          <c:showVal val="0"/>
          <c:showCatName val="0"/>
          <c:showSerName val="0"/>
          <c:showPercent val="0"/>
          <c:showBubbleSize val="0"/>
        </c:dLbls>
        <c:gapWidth val="150"/>
        <c:axId val="100464512"/>
        <c:axId val="100462976"/>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Sheet1!$A$2:$A$65</c:f>
              <c:strCache>
                <c:ptCount val="64"/>
                <c:pt idx="0">
                  <c:v>Liechtenstein</c:v>
                </c:pt>
                <c:pt idx="1">
                  <c:v>Tunisia</c:v>
                </c:pt>
                <c:pt idx="2">
                  <c:v>Qatar</c:v>
                </c:pt>
                <c:pt idx="3">
                  <c:v>Slovak Republic</c:v>
                </c:pt>
                <c:pt idx="4">
                  <c:v>Netherlands</c:v>
                </c:pt>
                <c:pt idx="5">
                  <c:v>Thailand</c:v>
                </c:pt>
                <c:pt idx="6">
                  <c:v>Sweden</c:v>
                </c:pt>
                <c:pt idx="7">
                  <c:v>Argentina</c:v>
                </c:pt>
                <c:pt idx="8">
                  <c:v>Poland</c:v>
                </c:pt>
                <c:pt idx="9">
                  <c:v>Japan</c:v>
                </c:pt>
                <c:pt idx="10">
                  <c:v>Greece</c:v>
                </c:pt>
                <c:pt idx="11">
                  <c:v>Korea</c:v>
                </c:pt>
                <c:pt idx="12">
                  <c:v>Israel</c:v>
                </c:pt>
                <c:pt idx="13">
                  <c:v>Ireland</c:v>
                </c:pt>
                <c:pt idx="14">
                  <c:v>Serbia</c:v>
                </c:pt>
                <c:pt idx="15">
                  <c:v>Viet Nam</c:v>
                </c:pt>
                <c:pt idx="16">
                  <c:v>Shanghai-China</c:v>
                </c:pt>
                <c:pt idx="17">
                  <c:v>Uruguay</c:v>
                </c:pt>
                <c:pt idx="18">
                  <c:v>Turkey</c:v>
                </c:pt>
                <c:pt idx="19">
                  <c:v>Montenegro</c:v>
                </c:pt>
                <c:pt idx="20">
                  <c:v>Iceland</c:v>
                </c:pt>
                <c:pt idx="21">
                  <c:v>Canada</c:v>
                </c:pt>
                <c:pt idx="22">
                  <c:v>Jordan</c:v>
                </c:pt>
                <c:pt idx="23">
                  <c:v>Finland</c:v>
                </c:pt>
                <c:pt idx="24">
                  <c:v>Norway</c:v>
                </c:pt>
                <c:pt idx="25">
                  <c:v>Estonia</c:v>
                </c:pt>
                <c:pt idx="26">
                  <c:v>Kazakhstan</c:v>
                </c:pt>
                <c:pt idx="27">
                  <c:v>Luxembourg</c:v>
                </c:pt>
                <c:pt idx="28">
                  <c:v>United Kingdom</c:v>
                </c:pt>
                <c:pt idx="29">
                  <c:v>Russian Federation</c:v>
                </c:pt>
                <c:pt idx="30">
                  <c:v>OECD average</c:v>
                </c:pt>
                <c:pt idx="31">
                  <c:v>Peru</c:v>
                </c:pt>
                <c:pt idx="32">
                  <c:v>Hungary</c:v>
                </c:pt>
                <c:pt idx="33">
                  <c:v>Singapore</c:v>
                </c:pt>
                <c:pt idx="34">
                  <c:v>Chinese Taipei</c:v>
                </c:pt>
                <c:pt idx="35">
                  <c:v>New Zealand</c:v>
                </c:pt>
                <c:pt idx="36">
                  <c:v>Latvia</c:v>
                </c:pt>
                <c:pt idx="37">
                  <c:v>United States</c:v>
                </c:pt>
                <c:pt idx="38">
                  <c:v>Colombia</c:v>
                </c:pt>
                <c:pt idx="39">
                  <c:v>Denmark</c:v>
                </c:pt>
                <c:pt idx="40">
                  <c:v>Croatia</c:v>
                </c:pt>
                <c:pt idx="41">
                  <c:v>Spain</c:v>
                </c:pt>
                <c:pt idx="42">
                  <c:v>Belgium</c:v>
                </c:pt>
                <c:pt idx="43">
                  <c:v>Malaysia</c:v>
                </c:pt>
                <c:pt idx="44">
                  <c:v>Chile</c:v>
                </c:pt>
                <c:pt idx="45">
                  <c:v>Hong Kong-China</c:v>
                </c:pt>
                <c:pt idx="46">
                  <c:v>Czech Republic</c:v>
                </c:pt>
                <c:pt idx="47">
                  <c:v>Lithuania</c:v>
                </c:pt>
                <c:pt idx="48">
                  <c:v>Costa Rica</c:v>
                </c:pt>
                <c:pt idx="49">
                  <c:v>Brazil</c:v>
                </c:pt>
                <c:pt idx="50">
                  <c:v>Mexico</c:v>
                </c:pt>
                <c:pt idx="51">
                  <c:v>Slovenia</c:v>
                </c:pt>
                <c:pt idx="52">
                  <c:v>Romania</c:v>
                </c:pt>
                <c:pt idx="53">
                  <c:v>France</c:v>
                </c:pt>
                <c:pt idx="54">
                  <c:v>Italy</c:v>
                </c:pt>
                <c:pt idx="55">
                  <c:v>Germany</c:v>
                </c:pt>
                <c:pt idx="56">
                  <c:v>Australia</c:v>
                </c:pt>
                <c:pt idx="57">
                  <c:v>Bulgaria</c:v>
                </c:pt>
                <c:pt idx="58">
                  <c:v>United Arab Emirates</c:v>
                </c:pt>
                <c:pt idx="59">
                  <c:v>Portugal</c:v>
                </c:pt>
                <c:pt idx="60">
                  <c:v>Macao-China</c:v>
                </c:pt>
                <c:pt idx="61">
                  <c:v>Austria</c:v>
                </c:pt>
                <c:pt idx="62">
                  <c:v>Switzerland</c:v>
                </c:pt>
                <c:pt idx="63">
                  <c:v>Indonesia</c:v>
                </c:pt>
              </c:strCache>
            </c:strRef>
          </c:cat>
          <c:val>
            <c:numRef>
              <c:f>Sheet1!$B$2:$B$65</c:f>
              <c:numCache>
                <c:formatCode>General</c:formatCode>
                <c:ptCount val="64"/>
                <c:pt idx="0" formatCode="0.00">
                  <c:v>0.35713002301404934</c:v>
                </c:pt>
                <c:pt idx="2" formatCode="0.00">
                  <c:v>0.89434612056049501</c:v>
                </c:pt>
                <c:pt idx="7" formatCode="0.00">
                  <c:v>1.3500688906556793</c:v>
                </c:pt>
                <c:pt idx="17" formatCode="0.00">
                  <c:v>1.2634848965445409</c:v>
                </c:pt>
                <c:pt idx="18" formatCode="0.00">
                  <c:v>1.4174841879765967</c:v>
                </c:pt>
                <c:pt idx="22" formatCode="0.00">
                  <c:v>1.1953697747820147</c:v>
                </c:pt>
                <c:pt idx="27" formatCode="0.00">
                  <c:v>1.4575952962673258</c:v>
                </c:pt>
                <c:pt idx="30" formatCode="0.00">
                  <c:v>1.1566873469752443</c:v>
                </c:pt>
                <c:pt idx="31" formatCode="0.00">
                  <c:v>1.76991650729947</c:v>
                </c:pt>
                <c:pt idx="34" formatCode="0.00">
                  <c:v>1.1881869051452318</c:v>
                </c:pt>
                <c:pt idx="35" formatCode="0.00">
                  <c:v>1.277288609063556</c:v>
                </c:pt>
                <c:pt idx="37" formatCode="0.00">
                  <c:v>1.2265070187929108</c:v>
                </c:pt>
                <c:pt idx="38" formatCode="0.00">
                  <c:v>1.3918181988289673</c:v>
                </c:pt>
                <c:pt idx="43" formatCode="0.00">
                  <c:v>1.3104562372519881</c:v>
                </c:pt>
                <c:pt idx="44" formatCode="0.00">
                  <c:v>1.42363207873733</c:v>
                </c:pt>
                <c:pt idx="48" formatCode="0.00">
                  <c:v>1.485694207230946</c:v>
                </c:pt>
                <c:pt idx="49" formatCode="0.00">
                  <c:v>1.6868137925585751</c:v>
                </c:pt>
                <c:pt idx="50" formatCode="0.00">
                  <c:v>1.4700815799294942</c:v>
                </c:pt>
                <c:pt idx="51" formatCode="0.00">
                  <c:v>1.1596565719632295</c:v>
                </c:pt>
                <c:pt idx="52" formatCode="0.00">
                  <c:v>1.3989484148041917</c:v>
                </c:pt>
                <c:pt idx="54" formatCode="0.00">
                  <c:v>1.2449390274631473</c:v>
                </c:pt>
                <c:pt idx="56" formatCode="0.00">
                  <c:v>1.3675847181425014</c:v>
                </c:pt>
                <c:pt idx="57" formatCode="0.00">
                  <c:v>1.4540149685776413</c:v>
                </c:pt>
                <c:pt idx="58" formatCode="0.00">
                  <c:v>1.3284479462632488</c:v>
                </c:pt>
                <c:pt idx="59" formatCode="0.00">
                  <c:v>1.3097336060666231</c:v>
                </c:pt>
                <c:pt idx="60" formatCode="0.00">
                  <c:v>1.3176380612699103</c:v>
                </c:pt>
                <c:pt idx="61" formatCode="0.00">
                  <c:v>1.2501471342989046</c:v>
                </c:pt>
                <c:pt idx="62" formatCode="0.00">
                  <c:v>1.3146768337741532</c:v>
                </c:pt>
                <c:pt idx="63" formatCode="0.00">
                  <c:v>1.7627175894657012</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Sheet1!$A$2:$A$65</c:f>
              <c:strCache>
                <c:ptCount val="64"/>
                <c:pt idx="0">
                  <c:v>Liechtenstein</c:v>
                </c:pt>
                <c:pt idx="1">
                  <c:v>Tunisia</c:v>
                </c:pt>
                <c:pt idx="2">
                  <c:v>Qatar</c:v>
                </c:pt>
                <c:pt idx="3">
                  <c:v>Slovak Republic</c:v>
                </c:pt>
                <c:pt idx="4">
                  <c:v>Netherlands</c:v>
                </c:pt>
                <c:pt idx="5">
                  <c:v>Thailand</c:v>
                </c:pt>
                <c:pt idx="6">
                  <c:v>Sweden</c:v>
                </c:pt>
                <c:pt idx="7">
                  <c:v>Argentina</c:v>
                </c:pt>
                <c:pt idx="8">
                  <c:v>Poland</c:v>
                </c:pt>
                <c:pt idx="9">
                  <c:v>Japan</c:v>
                </c:pt>
                <c:pt idx="10">
                  <c:v>Greece</c:v>
                </c:pt>
                <c:pt idx="11">
                  <c:v>Korea</c:v>
                </c:pt>
                <c:pt idx="12">
                  <c:v>Israel</c:v>
                </c:pt>
                <c:pt idx="13">
                  <c:v>Ireland</c:v>
                </c:pt>
                <c:pt idx="14">
                  <c:v>Serbia</c:v>
                </c:pt>
                <c:pt idx="15">
                  <c:v>Viet Nam</c:v>
                </c:pt>
                <c:pt idx="16">
                  <c:v>Shanghai-China</c:v>
                </c:pt>
                <c:pt idx="17">
                  <c:v>Uruguay</c:v>
                </c:pt>
                <c:pt idx="18">
                  <c:v>Turkey</c:v>
                </c:pt>
                <c:pt idx="19">
                  <c:v>Montenegro</c:v>
                </c:pt>
                <c:pt idx="20">
                  <c:v>Iceland</c:v>
                </c:pt>
                <c:pt idx="21">
                  <c:v>Canada</c:v>
                </c:pt>
                <c:pt idx="22">
                  <c:v>Jordan</c:v>
                </c:pt>
                <c:pt idx="23">
                  <c:v>Finland</c:v>
                </c:pt>
                <c:pt idx="24">
                  <c:v>Norway</c:v>
                </c:pt>
                <c:pt idx="25">
                  <c:v>Estonia</c:v>
                </c:pt>
                <c:pt idx="26">
                  <c:v>Kazakhstan</c:v>
                </c:pt>
                <c:pt idx="27">
                  <c:v>Luxembourg</c:v>
                </c:pt>
                <c:pt idx="28">
                  <c:v>United Kingdom</c:v>
                </c:pt>
                <c:pt idx="29">
                  <c:v>Russian Federation</c:v>
                </c:pt>
                <c:pt idx="30">
                  <c:v>OECD average</c:v>
                </c:pt>
                <c:pt idx="31">
                  <c:v>Peru</c:v>
                </c:pt>
                <c:pt idx="32">
                  <c:v>Hungary</c:v>
                </c:pt>
                <c:pt idx="33">
                  <c:v>Singapore</c:v>
                </c:pt>
                <c:pt idx="34">
                  <c:v>Chinese Taipei</c:v>
                </c:pt>
                <c:pt idx="35">
                  <c:v>New Zealand</c:v>
                </c:pt>
                <c:pt idx="36">
                  <c:v>Latvia</c:v>
                </c:pt>
                <c:pt idx="37">
                  <c:v>United States</c:v>
                </c:pt>
                <c:pt idx="38">
                  <c:v>Colombia</c:v>
                </c:pt>
                <c:pt idx="39">
                  <c:v>Denmark</c:v>
                </c:pt>
                <c:pt idx="40">
                  <c:v>Croatia</c:v>
                </c:pt>
                <c:pt idx="41">
                  <c:v>Spain</c:v>
                </c:pt>
                <c:pt idx="42">
                  <c:v>Belgium</c:v>
                </c:pt>
                <c:pt idx="43">
                  <c:v>Malaysia</c:v>
                </c:pt>
                <c:pt idx="44">
                  <c:v>Chile</c:v>
                </c:pt>
                <c:pt idx="45">
                  <c:v>Hong Kong-China</c:v>
                </c:pt>
                <c:pt idx="46">
                  <c:v>Czech Republic</c:v>
                </c:pt>
                <c:pt idx="47">
                  <c:v>Lithuania</c:v>
                </c:pt>
                <c:pt idx="48">
                  <c:v>Costa Rica</c:v>
                </c:pt>
                <c:pt idx="49">
                  <c:v>Brazil</c:v>
                </c:pt>
                <c:pt idx="50">
                  <c:v>Mexico</c:v>
                </c:pt>
                <c:pt idx="51">
                  <c:v>Slovenia</c:v>
                </c:pt>
                <c:pt idx="52">
                  <c:v>Romania</c:v>
                </c:pt>
                <c:pt idx="53">
                  <c:v>France</c:v>
                </c:pt>
                <c:pt idx="54">
                  <c:v>Italy</c:v>
                </c:pt>
                <c:pt idx="55">
                  <c:v>Germany</c:v>
                </c:pt>
                <c:pt idx="56">
                  <c:v>Australia</c:v>
                </c:pt>
                <c:pt idx="57">
                  <c:v>Bulgaria</c:v>
                </c:pt>
                <c:pt idx="58">
                  <c:v>United Arab Emirates</c:v>
                </c:pt>
                <c:pt idx="59">
                  <c:v>Portugal</c:v>
                </c:pt>
                <c:pt idx="60">
                  <c:v>Macao-China</c:v>
                </c:pt>
                <c:pt idx="61">
                  <c:v>Austria</c:v>
                </c:pt>
                <c:pt idx="62">
                  <c:v>Switzerland</c:v>
                </c:pt>
                <c:pt idx="63">
                  <c:v>Indonesia</c:v>
                </c:pt>
              </c:strCache>
            </c:strRef>
          </c:cat>
          <c:val>
            <c:numRef>
              <c:f>Sheet1!$C$2:$C$65</c:f>
              <c:numCache>
                <c:formatCode>0.00</c:formatCode>
                <c:ptCount val="64"/>
                <c:pt idx="1">
                  <c:v>0.95722266285340807</c:v>
                </c:pt>
                <c:pt idx="3">
                  <c:v>0.92087119631485859</c:v>
                </c:pt>
                <c:pt idx="4">
                  <c:v>0.94841519715671407</c:v>
                </c:pt>
                <c:pt idx="5">
                  <c:v>1.141428881691023</c:v>
                </c:pt>
                <c:pt idx="6">
                  <c:v>1.0203184113977819</c:v>
                </c:pt>
                <c:pt idx="8">
                  <c:v>1.0405435258095352</c:v>
                </c:pt>
                <c:pt idx="9">
                  <c:v>1.1312525736656436</c:v>
                </c:pt>
                <c:pt idx="10">
                  <c:v>1.1066345677541536</c:v>
                </c:pt>
                <c:pt idx="11">
                  <c:v>0.94462415749983253</c:v>
                </c:pt>
                <c:pt idx="12">
                  <c:v>1.1120631945898936</c:v>
                </c:pt>
                <c:pt idx="13">
                  <c:v>1.1112767984706353</c:v>
                </c:pt>
                <c:pt idx="14">
                  <c:v>0.91480569401083311</c:v>
                </c:pt>
                <c:pt idx="15">
                  <c:v>1.2085538775162237</c:v>
                </c:pt>
                <c:pt idx="16">
                  <c:v>1.1246647045380711</c:v>
                </c:pt>
                <c:pt idx="19">
                  <c:v>0.90322468042903248</c:v>
                </c:pt>
                <c:pt idx="20">
                  <c:v>0.98519399774419181</c:v>
                </c:pt>
                <c:pt idx="21">
                  <c:v>1.0509077089473404</c:v>
                </c:pt>
                <c:pt idx="23">
                  <c:v>0.97515989035897133</c:v>
                </c:pt>
                <c:pt idx="24">
                  <c:v>0.99976066221793092</c:v>
                </c:pt>
                <c:pt idx="25">
                  <c:v>1.0484804458021022</c:v>
                </c:pt>
                <c:pt idx="26">
                  <c:v>1.0864242515418507</c:v>
                </c:pt>
                <c:pt idx="28">
                  <c:v>1.0005130930913821</c:v>
                </c:pt>
                <c:pt idx="29">
                  <c:v>1.1117581324703003</c:v>
                </c:pt>
                <c:pt idx="32">
                  <c:v>1.0895064508797996</c:v>
                </c:pt>
                <c:pt idx="33">
                  <c:v>1.0245386730091988</c:v>
                </c:pt>
                <c:pt idx="36">
                  <c:v>1.1203414638085361</c:v>
                </c:pt>
                <c:pt idx="39">
                  <c:v>1.2496998883719053</c:v>
                </c:pt>
                <c:pt idx="40">
                  <c:v>1.0526721889161033</c:v>
                </c:pt>
                <c:pt idx="41">
                  <c:v>1.1290299804362973</c:v>
                </c:pt>
                <c:pt idx="42">
                  <c:v>1.1715680321183342</c:v>
                </c:pt>
                <c:pt idx="45">
                  <c:v>1.1656297812191576</c:v>
                </c:pt>
                <c:pt idx="46">
                  <c:v>1.08969399131961</c:v>
                </c:pt>
                <c:pt idx="47">
                  <c:v>1.2200956886743848</c:v>
                </c:pt>
                <c:pt idx="53">
                  <c:v>1.1804116036613814</c:v>
                </c:pt>
                <c:pt idx="55">
                  <c:v>1.1021177670742437</c:v>
                </c:pt>
              </c:numCache>
            </c:numRef>
          </c:val>
          <c:smooth val="0"/>
        </c:ser>
        <c:dLbls>
          <c:showLegendKey val="0"/>
          <c:showVal val="0"/>
          <c:showCatName val="0"/>
          <c:showSerName val="0"/>
          <c:showPercent val="0"/>
          <c:showBubbleSize val="0"/>
        </c:dLbls>
        <c:marker val="1"/>
        <c:smooth val="0"/>
        <c:axId val="100438784"/>
        <c:axId val="100440704"/>
      </c:lineChart>
      <c:catAx>
        <c:axId val="100438784"/>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100440704"/>
        <c:crossesAt val="1"/>
        <c:auto val="1"/>
        <c:lblAlgn val="ctr"/>
        <c:lblOffset val="100"/>
        <c:tickLblSkip val="1"/>
        <c:noMultiLvlLbl val="0"/>
      </c:catAx>
      <c:valAx>
        <c:axId val="100440704"/>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100438784"/>
        <c:crosses val="autoZero"/>
        <c:crossBetween val="between"/>
      </c:valAx>
      <c:valAx>
        <c:axId val="100462976"/>
        <c:scaling>
          <c:orientation val="minMax"/>
        </c:scaling>
        <c:delete val="1"/>
        <c:axPos val="r"/>
        <c:numFmt formatCode="0.00" sourceLinked="1"/>
        <c:majorTickMark val="out"/>
        <c:minorTickMark val="none"/>
        <c:tickLblPos val="nextTo"/>
        <c:crossAx val="100464512"/>
        <c:crosses val="max"/>
        <c:crossBetween val="between"/>
      </c:valAx>
      <c:catAx>
        <c:axId val="100464512"/>
        <c:scaling>
          <c:orientation val="minMax"/>
        </c:scaling>
        <c:delete val="1"/>
        <c:axPos val="b"/>
        <c:numFmt formatCode="General" sourceLinked="1"/>
        <c:majorTickMark val="out"/>
        <c:minorTickMark val="none"/>
        <c:tickLblPos val="nextTo"/>
        <c:crossAx val="100462976"/>
        <c:crosses val="autoZero"/>
        <c:auto val="1"/>
        <c:lblAlgn val="ctr"/>
        <c:lblOffset val="100"/>
        <c:noMultiLvlLbl val="0"/>
      </c:catAx>
      <c:spPr>
        <a:ln>
          <a:solidFill>
            <a:schemeClr val="bg1">
              <a:lumMod val="65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479454262886897E-2"/>
          <c:y val="2.4530225659317981E-2"/>
          <c:w val="0.90060905770324484"/>
          <c:h val="0.84376638547224647"/>
        </c:manualLayout>
      </c:layout>
      <c:scatterChart>
        <c:scatterStyle val="lineMarker"/>
        <c:varyColors val="0"/>
        <c:ser>
          <c:idx val="0"/>
          <c:order val="0"/>
          <c:tx>
            <c:strRef>
              <c:f>'Figure 5.2'!$C$47</c:f>
              <c:strCache>
                <c:ptCount val="1"/>
                <c:pt idx="0">
                  <c:v>Index of quality of physical infrastructure</c:v>
                </c:pt>
              </c:strCache>
            </c:strRef>
          </c:tx>
          <c:spPr>
            <a:ln w="28575">
              <a:noFill/>
            </a:ln>
          </c:spPr>
          <c:marker>
            <c:symbol val="none"/>
          </c:marker>
          <c:trendline>
            <c:spPr>
              <a:ln w="76200">
                <a:solidFill>
                  <a:srgbClr val="00D25F"/>
                </a:solidFill>
              </a:ln>
            </c:spPr>
            <c:trendlineType val="linear"/>
            <c:dispRSqr val="1"/>
            <c:dispEq val="0"/>
            <c:trendlineLbl>
              <c:layout>
                <c:manualLayout>
                  <c:x val="-0.15040167611661634"/>
                  <c:y val="-0.46514476866862231"/>
                </c:manualLayout>
              </c:layout>
              <c:numFmt formatCode="#,##0.00" sourceLinked="0"/>
              <c:spPr>
                <a:solidFill>
                  <a:sysClr val="window" lastClr="FFFFFF"/>
                </a:solidFill>
                <a:ln>
                  <a:noFill/>
                </a:ln>
              </c:spPr>
              <c:txPr>
                <a:bodyPr/>
                <a:lstStyle/>
                <a:p>
                  <a:pPr>
                    <a:defRPr sz="1400"/>
                  </a:pPr>
                  <a:endParaRPr lang="en-US"/>
                </a:p>
              </c:txPr>
            </c:trendlineLbl>
          </c:trendline>
          <c:xVal>
            <c:numRef>
              <c:f>'Figure 5.2'!$C$49:$C$112</c:f>
              <c:numCache>
                <c:formatCode>General</c:formatCode>
                <c:ptCount val="64"/>
                <c:pt idx="0">
                  <c:v>0.17</c:v>
                </c:pt>
                <c:pt idx="1">
                  <c:v>-0.16</c:v>
                </c:pt>
                <c:pt idx="2">
                  <c:v>-0.15</c:v>
                </c:pt>
                <c:pt idx="3">
                  <c:v>0.32</c:v>
                </c:pt>
                <c:pt idx="4">
                  <c:v>-0.12</c:v>
                </c:pt>
                <c:pt idx="5">
                  <c:v>0.45</c:v>
                </c:pt>
                <c:pt idx="6">
                  <c:v>-0.17</c:v>
                </c:pt>
                <c:pt idx="7">
                  <c:v>0.1</c:v>
                </c:pt>
                <c:pt idx="8">
                  <c:v>-0.32</c:v>
                </c:pt>
                <c:pt idx="9">
                  <c:v>0.19</c:v>
                </c:pt>
                <c:pt idx="10">
                  <c:v>-0.03</c:v>
                </c:pt>
                <c:pt idx="11">
                  <c:v>-0.19</c:v>
                </c:pt>
                <c:pt idx="12">
                  <c:v>0.21</c:v>
                </c:pt>
                <c:pt idx="13">
                  <c:v>0.34</c:v>
                </c:pt>
                <c:pt idx="14">
                  <c:v>-0.03</c:v>
                </c:pt>
                <c:pt idx="15">
                  <c:v>-0.54</c:v>
                </c:pt>
                <c:pt idx="16">
                  <c:v>-0.33</c:v>
                </c:pt>
                <c:pt idx="17">
                  <c:v>-0.13</c:v>
                </c:pt>
                <c:pt idx="18">
                  <c:v>-0.18</c:v>
                </c:pt>
                <c:pt idx="19">
                  <c:v>-0.49</c:v>
                </c:pt>
                <c:pt idx="20">
                  <c:v>-0.4</c:v>
                </c:pt>
                <c:pt idx="21">
                  <c:v>-0.28999999999999998</c:v>
                </c:pt>
                <c:pt idx="22">
                  <c:v>0.03</c:v>
                </c:pt>
                <c:pt idx="23">
                  <c:v>-0.31</c:v>
                </c:pt>
                <c:pt idx="24">
                  <c:v>0.5</c:v>
                </c:pt>
                <c:pt idx="25">
                  <c:v>-0.26</c:v>
                </c:pt>
                <c:pt idx="26">
                  <c:v>-0.13</c:v>
                </c:pt>
                <c:pt idx="27">
                  <c:v>0.05</c:v>
                </c:pt>
                <c:pt idx="28">
                  <c:v>0.01</c:v>
                </c:pt>
                <c:pt idx="29">
                  <c:v>0.21</c:v>
                </c:pt>
                <c:pt idx="30">
                  <c:v>0.28999999999999998</c:v>
                </c:pt>
                <c:pt idx="31">
                  <c:v>-0.25</c:v>
                </c:pt>
                <c:pt idx="32">
                  <c:v>0.04</c:v>
                </c:pt>
                <c:pt idx="33">
                  <c:v>0.46</c:v>
                </c:pt>
                <c:pt idx="34" formatCode="0.00">
                  <c:v>-0.41785921976806456</c:v>
                </c:pt>
                <c:pt idx="35">
                  <c:v>-0.38</c:v>
                </c:pt>
                <c:pt idx="36">
                  <c:v>-0.35</c:v>
                </c:pt>
                <c:pt idx="37">
                  <c:v>0.19</c:v>
                </c:pt>
                <c:pt idx="38">
                  <c:v>-0.78</c:v>
                </c:pt>
                <c:pt idx="39">
                  <c:v>-0.71</c:v>
                </c:pt>
                <c:pt idx="40">
                  <c:v>-0.56999999999999995</c:v>
                </c:pt>
                <c:pt idx="41">
                  <c:v>-0.02</c:v>
                </c:pt>
                <c:pt idx="42">
                  <c:v>-0.52</c:v>
                </c:pt>
                <c:pt idx="43">
                  <c:v>-0.56000000000000005</c:v>
                </c:pt>
                <c:pt idx="44">
                  <c:v>-0.21</c:v>
                </c:pt>
                <c:pt idx="45">
                  <c:v>0.38</c:v>
                </c:pt>
                <c:pt idx="46">
                  <c:v>0.11</c:v>
                </c:pt>
                <c:pt idx="47">
                  <c:v>-0.01</c:v>
                </c:pt>
                <c:pt idx="48">
                  <c:v>-0.11</c:v>
                </c:pt>
                <c:pt idx="49">
                  <c:v>0.08</c:v>
                </c:pt>
                <c:pt idx="50">
                  <c:v>-7.0000000000000007E-2</c:v>
                </c:pt>
                <c:pt idx="51">
                  <c:v>-0.47</c:v>
                </c:pt>
                <c:pt idx="52">
                  <c:v>0.46</c:v>
                </c:pt>
                <c:pt idx="53">
                  <c:v>0.18</c:v>
                </c:pt>
                <c:pt idx="54">
                  <c:v>0.17</c:v>
                </c:pt>
                <c:pt idx="55">
                  <c:v>-0.34</c:v>
                </c:pt>
                <c:pt idx="56">
                  <c:v>-0.19</c:v>
                </c:pt>
                <c:pt idx="57">
                  <c:v>0.4</c:v>
                </c:pt>
                <c:pt idx="58">
                  <c:v>0.05</c:v>
                </c:pt>
                <c:pt idx="59">
                  <c:v>-0.87</c:v>
                </c:pt>
                <c:pt idx="60">
                  <c:v>-1.25</c:v>
                </c:pt>
                <c:pt idx="61">
                  <c:v>0.14000000000000001</c:v>
                </c:pt>
                <c:pt idx="62">
                  <c:v>-0.41</c:v>
                </c:pt>
                <c:pt idx="63">
                  <c:v>-0.4</c:v>
                </c:pt>
              </c:numCache>
            </c:numRef>
          </c:xVal>
          <c:yVal>
            <c:numRef>
              <c:f>'Figure 5.2'!$B$49:$B$112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1"/>
          <c:order val="1"/>
          <c:tx>
            <c:strRef>
              <c:f>'Figure 5.2'!$D$47</c:f>
              <c:strCache>
                <c:ptCount val="1"/>
                <c:pt idx="0">
                  <c:v>Index of quality of educational resources</c:v>
                </c:pt>
              </c:strCache>
            </c:strRef>
          </c:tx>
          <c:spPr>
            <a:ln w="28575">
              <a:noFill/>
            </a:ln>
          </c:spPr>
          <c:marker>
            <c:symbol val="none"/>
          </c:marker>
          <c:trendline>
            <c:spPr>
              <a:ln w="76200">
                <a:solidFill>
                  <a:srgbClr val="0070C0"/>
                </a:solidFill>
                <a:prstDash val="solid"/>
              </a:ln>
            </c:spPr>
            <c:trendlineType val="linear"/>
            <c:dispRSqr val="1"/>
            <c:dispEq val="0"/>
            <c:trendlineLbl>
              <c:layout>
                <c:manualLayout>
                  <c:x val="8.8978437007490807E-2"/>
                  <c:y val="-6.0218208018115379E-2"/>
                </c:manualLayout>
              </c:layout>
              <c:numFmt formatCode="#,##0.00" sourceLinked="0"/>
              <c:spPr>
                <a:solidFill>
                  <a:sysClr val="window" lastClr="FFFFFF"/>
                </a:solidFill>
              </c:spPr>
              <c:txPr>
                <a:bodyPr/>
                <a:lstStyle/>
                <a:p>
                  <a:pPr>
                    <a:defRPr sz="1400"/>
                  </a:pPr>
                  <a:endParaRPr lang="en-US"/>
                </a:p>
              </c:txPr>
            </c:trendlineLbl>
          </c:trendline>
          <c:xVal>
            <c:numRef>
              <c:f>'Figure 5.2'!$D$49:$D$112</c:f>
              <c:numCache>
                <c:formatCode>General</c:formatCode>
                <c:ptCount val="64"/>
                <c:pt idx="0">
                  <c:v>0.68</c:v>
                </c:pt>
                <c:pt idx="1">
                  <c:v>0.22</c:v>
                </c:pt>
                <c:pt idx="2">
                  <c:v>0.3</c:v>
                </c:pt>
                <c:pt idx="3">
                  <c:v>0.27</c:v>
                </c:pt>
                <c:pt idx="4">
                  <c:v>-0.38</c:v>
                </c:pt>
                <c:pt idx="5">
                  <c:v>0.05</c:v>
                </c:pt>
                <c:pt idx="6">
                  <c:v>-0.15</c:v>
                </c:pt>
                <c:pt idx="7">
                  <c:v>-0.17</c:v>
                </c:pt>
                <c:pt idx="8">
                  <c:v>-0.2</c:v>
                </c:pt>
                <c:pt idx="9">
                  <c:v>0.38</c:v>
                </c:pt>
                <c:pt idx="10">
                  <c:v>0.09</c:v>
                </c:pt>
                <c:pt idx="11">
                  <c:v>-0.35</c:v>
                </c:pt>
                <c:pt idx="12">
                  <c:v>0.17</c:v>
                </c:pt>
                <c:pt idx="13">
                  <c:v>-0.34</c:v>
                </c:pt>
                <c:pt idx="14">
                  <c:v>0.11</c:v>
                </c:pt>
                <c:pt idx="15">
                  <c:v>-0.35</c:v>
                </c:pt>
                <c:pt idx="16">
                  <c:v>0.05</c:v>
                </c:pt>
                <c:pt idx="17">
                  <c:v>0.44</c:v>
                </c:pt>
                <c:pt idx="18">
                  <c:v>0.06</c:v>
                </c:pt>
                <c:pt idx="19">
                  <c:v>0.04</c:v>
                </c:pt>
                <c:pt idx="20">
                  <c:v>-0.86</c:v>
                </c:pt>
                <c:pt idx="21">
                  <c:v>0.19</c:v>
                </c:pt>
                <c:pt idx="22">
                  <c:v>0.2</c:v>
                </c:pt>
                <c:pt idx="23">
                  <c:v>-0.19</c:v>
                </c:pt>
                <c:pt idx="24">
                  <c:v>0.36</c:v>
                </c:pt>
                <c:pt idx="25">
                  <c:v>0.17</c:v>
                </c:pt>
                <c:pt idx="26">
                  <c:v>-0.54</c:v>
                </c:pt>
                <c:pt idx="27">
                  <c:v>0.43</c:v>
                </c:pt>
                <c:pt idx="28">
                  <c:v>0.02</c:v>
                </c:pt>
                <c:pt idx="29">
                  <c:v>0.05</c:v>
                </c:pt>
                <c:pt idx="30">
                  <c:v>0.55000000000000004</c:v>
                </c:pt>
                <c:pt idx="31">
                  <c:v>-0.4</c:v>
                </c:pt>
                <c:pt idx="32">
                  <c:v>0.51</c:v>
                </c:pt>
                <c:pt idx="33">
                  <c:v>0.38</c:v>
                </c:pt>
                <c:pt idx="34" formatCode="0.00">
                  <c:v>-0.41393216374843833</c:v>
                </c:pt>
                <c:pt idx="35">
                  <c:v>-0.54</c:v>
                </c:pt>
                <c:pt idx="36">
                  <c:v>-0.54</c:v>
                </c:pt>
                <c:pt idx="37">
                  <c:v>-0.04</c:v>
                </c:pt>
                <c:pt idx="38">
                  <c:v>-1.38</c:v>
                </c:pt>
                <c:pt idx="39">
                  <c:v>-1.08</c:v>
                </c:pt>
                <c:pt idx="40">
                  <c:v>-0.5</c:v>
                </c:pt>
                <c:pt idx="41">
                  <c:v>0.44</c:v>
                </c:pt>
                <c:pt idx="42">
                  <c:v>-0.76</c:v>
                </c:pt>
                <c:pt idx="43">
                  <c:v>-0.45</c:v>
                </c:pt>
                <c:pt idx="44">
                  <c:v>-0.68</c:v>
                </c:pt>
                <c:pt idx="45">
                  <c:v>0.04</c:v>
                </c:pt>
                <c:pt idx="46">
                  <c:v>0.77</c:v>
                </c:pt>
                <c:pt idx="47">
                  <c:v>0.15</c:v>
                </c:pt>
                <c:pt idx="48">
                  <c:v>0.36</c:v>
                </c:pt>
                <c:pt idx="49">
                  <c:v>-0.21</c:v>
                </c:pt>
                <c:pt idx="50">
                  <c:v>-0.48</c:v>
                </c:pt>
                <c:pt idx="51">
                  <c:v>-1.1599999999999999</c:v>
                </c:pt>
                <c:pt idx="52">
                  <c:v>0.78</c:v>
                </c:pt>
                <c:pt idx="53">
                  <c:v>0.22</c:v>
                </c:pt>
                <c:pt idx="54">
                  <c:v>-0.48</c:v>
                </c:pt>
                <c:pt idx="55">
                  <c:v>-0.56000000000000005</c:v>
                </c:pt>
                <c:pt idx="56">
                  <c:v>0.13</c:v>
                </c:pt>
                <c:pt idx="57">
                  <c:v>1.19</c:v>
                </c:pt>
                <c:pt idx="58">
                  <c:v>0.57999999999999996</c:v>
                </c:pt>
                <c:pt idx="59">
                  <c:v>-0.68</c:v>
                </c:pt>
                <c:pt idx="60">
                  <c:v>-1.34</c:v>
                </c:pt>
                <c:pt idx="61">
                  <c:v>0.37</c:v>
                </c:pt>
                <c:pt idx="62">
                  <c:v>0.12</c:v>
                </c:pt>
                <c:pt idx="63">
                  <c:v>-0.48</c:v>
                </c:pt>
              </c:numCache>
            </c:numRef>
          </c:xVal>
          <c:yVal>
            <c:numRef>
              <c:f>'Figure 5.2'!$B$49:$B$112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2"/>
          <c:order val="2"/>
          <c:tx>
            <c:strRef>
              <c:f>'Figure 5.2'!$E$47</c:f>
              <c:strCache>
                <c:ptCount val="1"/>
                <c:pt idx="0">
                  <c:v>Index of teacher shortage</c:v>
                </c:pt>
              </c:strCache>
            </c:strRef>
          </c:tx>
          <c:spPr>
            <a:ln w="28575">
              <a:noFill/>
            </a:ln>
          </c:spPr>
          <c:marker>
            <c:symbol val="none"/>
          </c:marker>
          <c:trendline>
            <c:spPr>
              <a:ln w="76200">
                <a:solidFill>
                  <a:srgbClr val="6DCBFF"/>
                </a:solidFill>
              </a:ln>
            </c:spPr>
            <c:trendlineType val="linear"/>
            <c:dispRSqr val="1"/>
            <c:dispEq val="0"/>
            <c:trendlineLbl>
              <c:layout>
                <c:manualLayout>
                  <c:x val="-4.0259907207950349E-2"/>
                  <c:y val="-6.6471102876846278E-4"/>
                </c:manualLayout>
              </c:layout>
              <c:numFmt formatCode="#,##0.00" sourceLinked="0"/>
              <c:spPr>
                <a:solidFill>
                  <a:sysClr val="window" lastClr="FFFFFF"/>
                </a:solidFill>
              </c:spPr>
              <c:txPr>
                <a:bodyPr/>
                <a:lstStyle/>
                <a:p>
                  <a:pPr>
                    <a:defRPr sz="1400"/>
                  </a:pPr>
                  <a:endParaRPr lang="en-US"/>
                </a:p>
              </c:txPr>
            </c:trendlineLbl>
          </c:trendline>
          <c:xVal>
            <c:numRef>
              <c:f>'Figure 5.2'!$E$49:$E$112</c:f>
              <c:numCache>
                <c:formatCode>0.00</c:formatCode>
                <c:ptCount val="64"/>
                <c:pt idx="0">
                  <c:v>0.19818276069189422</c:v>
                </c:pt>
                <c:pt idx="1">
                  <c:v>-0.13062504509297151</c:v>
                </c:pt>
                <c:pt idx="2">
                  <c:v>0.26310227087662691</c:v>
                </c:pt>
                <c:pt idx="3">
                  <c:v>-0.2988078431284007</c:v>
                </c:pt>
                <c:pt idx="4">
                  <c:v>0.61546856603887223</c:v>
                </c:pt>
                <c:pt idx="5">
                  <c:v>-0.42248170796216278</c:v>
                </c:pt>
                <c:pt idx="6">
                  <c:v>-0.18005655252026023</c:v>
                </c:pt>
                <c:pt idx="7">
                  <c:v>3.9151638264904309E-3</c:v>
                </c:pt>
                <c:pt idx="8">
                  <c:v>-0.43989767695401644</c:v>
                </c:pt>
                <c:pt idx="9">
                  <c:v>-0.17893551041418623</c:v>
                </c:pt>
                <c:pt idx="10">
                  <c:v>0.41639862091543928</c:v>
                </c:pt>
                <c:pt idx="11">
                  <c:v>-0.41637813812270991</c:v>
                </c:pt>
                <c:pt idx="12">
                  <c:v>-0.64890600993704706</c:v>
                </c:pt>
                <c:pt idx="13">
                  <c:v>0.17902461015069862</c:v>
                </c:pt>
                <c:pt idx="14">
                  <c:v>-0.14765365076771916</c:v>
                </c:pt>
                <c:pt idx="15">
                  <c:v>0.68598784859067452</c:v>
                </c:pt>
                <c:pt idx="16">
                  <c:v>0.24940488550553658</c:v>
                </c:pt>
                <c:pt idx="17">
                  <c:v>-0.28807203779187346</c:v>
                </c:pt>
                <c:pt idx="18">
                  <c:v>6.1303107765754969E-2</c:v>
                </c:pt>
                <c:pt idx="19">
                  <c:v>1.1189727015781399</c:v>
                </c:pt>
                <c:pt idx="20">
                  <c:v>0.53062198523167647</c:v>
                </c:pt>
                <c:pt idx="21">
                  <c:v>0.59695842061730886</c:v>
                </c:pt>
                <c:pt idx="22">
                  <c:v>8.1760191167366852E-2</c:v>
                </c:pt>
                <c:pt idx="23">
                  <c:v>0.3070832290616331</c:v>
                </c:pt>
                <c:pt idx="24">
                  <c:v>-1.0178411703852326</c:v>
                </c:pt>
                <c:pt idx="25">
                  <c:v>-0.80478806799610225</c:v>
                </c:pt>
                <c:pt idx="26">
                  <c:v>-0.34180663518282167</c:v>
                </c:pt>
                <c:pt idx="27">
                  <c:v>-0.67860924031249226</c:v>
                </c:pt>
                <c:pt idx="28">
                  <c:v>-0.73400228187572936</c:v>
                </c:pt>
                <c:pt idx="29">
                  <c:v>-5.5353099401704159E-2</c:v>
                </c:pt>
                <c:pt idx="30">
                  <c:v>5.4882515707927383E-2</c:v>
                </c:pt>
                <c:pt idx="31">
                  <c:v>0.87714637921755456</c:v>
                </c:pt>
                <c:pt idx="32">
                  <c:v>-0.18450536670253587</c:v>
                </c:pt>
                <c:pt idx="33">
                  <c:v>-0.42053347769713006</c:v>
                </c:pt>
                <c:pt idx="34">
                  <c:v>-0.23463809562149326</c:v>
                </c:pt>
                <c:pt idx="35">
                  <c:v>-0.10289294328120398</c:v>
                </c:pt>
                <c:pt idx="36">
                  <c:v>0.19469142775113704</c:v>
                </c:pt>
                <c:pt idx="37">
                  <c:v>-0.80481360572018201</c:v>
                </c:pt>
                <c:pt idx="38">
                  <c:v>0.66518646083409838</c:v>
                </c:pt>
                <c:pt idx="39">
                  <c:v>-1.3673913268585077E-2</c:v>
                </c:pt>
                <c:pt idx="40">
                  <c:v>-0.43407957721591678</c:v>
                </c:pt>
                <c:pt idx="41">
                  <c:v>-0.22751377660905586</c:v>
                </c:pt>
                <c:pt idx="42">
                  <c:v>0.26631049509669324</c:v>
                </c:pt>
                <c:pt idx="43">
                  <c:v>1.0192695894320256</c:v>
                </c:pt>
                <c:pt idx="44">
                  <c:v>0.28542791270195939</c:v>
                </c:pt>
                <c:pt idx="45">
                  <c:v>-0.41257381911855578</c:v>
                </c:pt>
                <c:pt idx="46">
                  <c:v>5.3081122533959184E-2</c:v>
                </c:pt>
                <c:pt idx="47">
                  <c:v>-0.65861249702928071</c:v>
                </c:pt>
                <c:pt idx="48">
                  <c:v>1.6105504558957295E-3</c:v>
                </c:pt>
                <c:pt idx="49">
                  <c:v>0.21812745063211758</c:v>
                </c:pt>
                <c:pt idx="50">
                  <c:v>-0.50488974789773533</c:v>
                </c:pt>
                <c:pt idx="51">
                  <c:v>0.61625093611977855</c:v>
                </c:pt>
                <c:pt idx="52">
                  <c:v>-0.13569192503958305</c:v>
                </c:pt>
                <c:pt idx="53">
                  <c:v>-0.54325302702894984</c:v>
                </c:pt>
                <c:pt idx="54">
                  <c:v>0.35447745082982907</c:v>
                </c:pt>
                <c:pt idx="55">
                  <c:v>-0.74069756796500474</c:v>
                </c:pt>
                <c:pt idx="56">
                  <c:v>0.75030504303450263</c:v>
                </c:pt>
                <c:pt idx="57">
                  <c:v>0.12756688899229363</c:v>
                </c:pt>
                <c:pt idx="58">
                  <c:v>-0.15022793109073429</c:v>
                </c:pt>
                <c:pt idx="59">
                  <c:v>0.94387151599317465</c:v>
                </c:pt>
                <c:pt idx="60">
                  <c:v>-0.10632304279174072</c:v>
                </c:pt>
                <c:pt idx="61">
                  <c:v>0.14402453741869636</c:v>
                </c:pt>
                <c:pt idx="62">
                  <c:v>0.34754416785767112</c:v>
                </c:pt>
                <c:pt idx="63">
                  <c:v>0.40949587046089264</c:v>
                </c:pt>
              </c:numCache>
            </c:numRef>
          </c:xVal>
          <c:yVal>
            <c:numRef>
              <c:f>'Figure 5.2'!$B$49:$B$112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3"/>
          <c:order val="3"/>
          <c:tx>
            <c:strRef>
              <c:f>'Figure 5.2'!$F$47</c:f>
              <c:strCache>
                <c:ptCount val="1"/>
                <c:pt idx="0">
                  <c:v>Average class size ( OECD standardised)</c:v>
                </c:pt>
              </c:strCache>
            </c:strRef>
          </c:tx>
          <c:spPr>
            <a:ln w="28575">
              <a:noFill/>
            </a:ln>
          </c:spPr>
          <c:marker>
            <c:symbol val="none"/>
          </c:marker>
          <c:trendline>
            <c:spPr>
              <a:ln w="25400">
                <a:solidFill>
                  <a:srgbClr val="FFC000"/>
                </a:solidFill>
                <a:prstDash val="solid"/>
              </a:ln>
            </c:spPr>
            <c:trendlineType val="linear"/>
            <c:dispRSqr val="1"/>
            <c:dispEq val="0"/>
            <c:trendlineLbl>
              <c:layout>
                <c:manualLayout>
                  <c:x val="-3.2611912344056165E-3"/>
                  <c:y val="-1.8213576244145952E-2"/>
                </c:manualLayout>
              </c:layout>
              <c:numFmt formatCode="#,##0.00" sourceLinked="0"/>
              <c:txPr>
                <a:bodyPr/>
                <a:lstStyle/>
                <a:p>
                  <a:pPr>
                    <a:defRPr sz="1400"/>
                  </a:pPr>
                  <a:endParaRPr lang="en-US"/>
                </a:p>
              </c:txPr>
            </c:trendlineLbl>
          </c:trendline>
          <c:xVal>
            <c:numRef>
              <c:f>'Figure 5.2'!$F$49:$F$112</c:f>
              <c:numCache>
                <c:formatCode>0.00</c:formatCode>
                <c:ptCount val="64"/>
                <c:pt idx="0">
                  <c:v>-0.20197999999999999</c:v>
                </c:pt>
                <c:pt idx="1">
                  <c:v>-0.49164999999999998</c:v>
                </c:pt>
                <c:pt idx="2">
                  <c:v>-0.80062</c:v>
                </c:pt>
                <c:pt idx="3">
                  <c:v>6.5084000000000003E-2</c:v>
                </c:pt>
                <c:pt idx="4">
                  <c:v>1.6136820000000001</c:v>
                </c:pt>
                <c:pt idx="5">
                  <c:v>-0.27311999999999997</c:v>
                </c:pt>
                <c:pt idx="6">
                  <c:v>-0.64729000000000003</c:v>
                </c:pt>
                <c:pt idx="7">
                  <c:v>-0.51392000000000004</c:v>
                </c:pt>
                <c:pt idx="8">
                  <c:v>-0.87153999999999998</c:v>
                </c:pt>
                <c:pt idx="9">
                  <c:v>0.50052399999999997</c:v>
                </c:pt>
                <c:pt idx="10">
                  <c:v>2.4596E-2</c:v>
                </c:pt>
                <c:pt idx="11">
                  <c:v>-0.14921999999999999</c:v>
                </c:pt>
                <c:pt idx="12">
                  <c:v>0.47863600000000001</c:v>
                </c:pt>
                <c:pt idx="13">
                  <c:v>-0.72997000000000001</c:v>
                </c:pt>
                <c:pt idx="14">
                  <c:v>-9.1370000000000007E-2</c:v>
                </c:pt>
                <c:pt idx="15">
                  <c:v>0.49581999999999998</c:v>
                </c:pt>
                <c:pt idx="16">
                  <c:v>-0.40182000000000001</c:v>
                </c:pt>
                <c:pt idx="17">
                  <c:v>2.0752950000000001</c:v>
                </c:pt>
                <c:pt idx="18">
                  <c:v>1.029944</c:v>
                </c:pt>
                <c:pt idx="19">
                  <c:v>-0.4647</c:v>
                </c:pt>
                <c:pt idx="20">
                  <c:v>1.5472859999999999</c:v>
                </c:pt>
                <c:pt idx="21">
                  <c:v>7.8850000000000003E-2</c:v>
                </c:pt>
                <c:pt idx="22">
                  <c:v>-6.5599999999999999E-3</c:v>
                </c:pt>
                <c:pt idx="23">
                  <c:v>-8.4010000000000001E-2</c:v>
                </c:pt>
                <c:pt idx="24">
                  <c:v>-0.16389000000000001</c:v>
                </c:pt>
                <c:pt idx="25">
                  <c:v>-0.34300000000000003</c:v>
                </c:pt>
                <c:pt idx="26">
                  <c:v>-0.38834000000000002</c:v>
                </c:pt>
                <c:pt idx="27">
                  <c:v>0.14646600000000001</c:v>
                </c:pt>
                <c:pt idx="28">
                  <c:v>-0.26246999999999998</c:v>
                </c:pt>
                <c:pt idx="29">
                  <c:v>-0.44285999999999998</c:v>
                </c:pt>
                <c:pt idx="30">
                  <c:v>-0.76971000000000001</c:v>
                </c:pt>
                <c:pt idx="31">
                  <c:v>-0.10375</c:v>
                </c:pt>
                <c:pt idx="32">
                  <c:v>5.0266999999999999E-2</c:v>
                </c:pt>
                <c:pt idx="33">
                  <c:v>9.5308000000000004E-2</c:v>
                </c:pt>
                <c:pt idx="34">
                  <c:v>0.32129415757053503</c:v>
                </c:pt>
                <c:pt idx="35">
                  <c:v>0.71683399999999997</c:v>
                </c:pt>
                <c:pt idx="36">
                  <c:v>1.3210230000000001</c:v>
                </c:pt>
                <c:pt idx="37">
                  <c:v>-0.29898000000000002</c:v>
                </c:pt>
                <c:pt idx="38">
                  <c:v>1.5023420000000001</c:v>
                </c:pt>
                <c:pt idx="39">
                  <c:v>0.26977400000000001</c:v>
                </c:pt>
                <c:pt idx="40">
                  <c:v>0.47404299999999999</c:v>
                </c:pt>
                <c:pt idx="41">
                  <c:v>1.4499679999999999</c:v>
                </c:pt>
                <c:pt idx="42">
                  <c:v>1.2354590000000001</c:v>
                </c:pt>
                <c:pt idx="43">
                  <c:v>1.081871</c:v>
                </c:pt>
                <c:pt idx="44">
                  <c:v>-0.68413999999999997</c:v>
                </c:pt>
                <c:pt idx="45">
                  <c:v>-0.80593000000000004</c:v>
                </c:pt>
                <c:pt idx="46">
                  <c:v>-0.97514000000000001</c:v>
                </c:pt>
                <c:pt idx="47">
                  <c:v>-1.41E-2</c:v>
                </c:pt>
                <c:pt idx="48">
                  <c:v>1.8341510000000001</c:v>
                </c:pt>
                <c:pt idx="49">
                  <c:v>1.0009589999999999</c:v>
                </c:pt>
                <c:pt idx="50">
                  <c:v>0.81355200000000005</c:v>
                </c:pt>
                <c:pt idx="51">
                  <c:v>0.46758499999999997</c:v>
                </c:pt>
                <c:pt idx="52">
                  <c:v>0.54215800000000003</c:v>
                </c:pt>
                <c:pt idx="53">
                  <c:v>0.55869899999999995</c:v>
                </c:pt>
                <c:pt idx="54">
                  <c:v>-0.60080999999999996</c:v>
                </c:pt>
                <c:pt idx="55">
                  <c:v>0.38411800000000001</c:v>
                </c:pt>
                <c:pt idx="56">
                  <c:v>1.8690389999999999</c:v>
                </c:pt>
                <c:pt idx="57">
                  <c:v>1.425427</c:v>
                </c:pt>
                <c:pt idx="58">
                  <c:v>2.3521139999999998</c:v>
                </c:pt>
                <c:pt idx="59">
                  <c:v>1.995682</c:v>
                </c:pt>
                <c:pt idx="60">
                  <c:v>0.24605099999999999</c:v>
                </c:pt>
                <c:pt idx="61">
                  <c:v>9.3583E-2</c:v>
                </c:pt>
                <c:pt idx="62">
                  <c:v>0.14424699999999999</c:v>
                </c:pt>
                <c:pt idx="63">
                  <c:v>2.6604230000000002</c:v>
                </c:pt>
              </c:numCache>
            </c:numRef>
          </c:xVal>
          <c:yVal>
            <c:numRef>
              <c:f>'Figure 5.2'!$B$49:$B$112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dLbls>
          <c:showLegendKey val="0"/>
          <c:showVal val="0"/>
          <c:showCatName val="0"/>
          <c:showSerName val="0"/>
          <c:showPercent val="0"/>
          <c:showBubbleSize val="0"/>
        </c:dLbls>
        <c:axId val="99978240"/>
        <c:axId val="99996800"/>
      </c:scatterChart>
      <c:valAx>
        <c:axId val="99978240"/>
        <c:scaling>
          <c:orientation val="minMax"/>
        </c:scaling>
        <c:delete val="0"/>
        <c:axPos val="b"/>
        <c:title>
          <c:tx>
            <c:rich>
              <a:bodyPr/>
              <a:lstStyle/>
              <a:p>
                <a:pPr algn="r" rtl="0">
                  <a:defRPr lang="en-GB" sz="1300" b="0" i="0" u="none" strike="noStrike" kern="1200" baseline="0" dirty="0">
                    <a:solidFill>
                      <a:srgbClr val="000000"/>
                    </a:solidFill>
                    <a:latin typeface="+mn-lt"/>
                    <a:ea typeface="+mn-ea"/>
                    <a:cs typeface="+mn-cs"/>
                  </a:defRPr>
                </a:pPr>
                <a:r>
                  <a:rPr lang="en-GB" sz="1300" b="0" i="0" u="none" strike="noStrike" kern="1200" baseline="0" dirty="0" smtClean="0">
                    <a:solidFill>
                      <a:srgbClr val="000000"/>
                    </a:solidFill>
                    <a:latin typeface="+mn-lt"/>
                    <a:ea typeface="+mn-ea"/>
                    <a:cs typeface="+mn-cs"/>
                  </a:rPr>
                  <a:t>Mean of each index</a:t>
                </a:r>
                <a:endParaRPr lang="en-GB" sz="1300" b="0" i="0" u="none" strike="noStrike" kern="1200" baseline="0" dirty="0">
                  <a:solidFill>
                    <a:srgbClr val="000000"/>
                  </a:solidFill>
                  <a:latin typeface="+mn-lt"/>
                  <a:ea typeface="+mn-ea"/>
                  <a:cs typeface="+mn-cs"/>
                </a:endParaRPr>
              </a:p>
            </c:rich>
          </c:tx>
          <c:layout>
            <c:manualLayout>
              <c:xMode val="edge"/>
              <c:yMode val="edge"/>
              <c:x val="0.82713474314063418"/>
              <c:y val="0.91816993464052288"/>
            </c:manualLayout>
          </c:layout>
          <c:overlay val="0"/>
          <c:spPr>
            <a:noFill/>
          </c:spPr>
        </c:title>
        <c:numFmt formatCode="#,##0.0" sourceLinked="0"/>
        <c:majorTickMark val="none"/>
        <c:minorTickMark val="none"/>
        <c:tickLblPos val="low"/>
        <c:txPr>
          <a:bodyPr rot="0" vert="horz"/>
          <a:lstStyle/>
          <a:p>
            <a:pPr>
              <a:defRPr sz="1200">
                <a:solidFill>
                  <a:schemeClr val="bg2">
                    <a:lumMod val="10000"/>
                  </a:schemeClr>
                </a:solidFill>
              </a:defRPr>
            </a:pPr>
            <a:endParaRPr lang="en-US"/>
          </a:p>
        </c:txPr>
        <c:crossAx val="99996800"/>
        <c:crosses val="autoZero"/>
        <c:crossBetween val="midCat"/>
      </c:valAx>
      <c:valAx>
        <c:axId val="99996800"/>
        <c:scaling>
          <c:orientation val="minMax"/>
          <c:max val="80"/>
          <c:min val="0"/>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a:t>
                </a:r>
                <a:r>
                  <a:rPr lang="en-GB" sz="1300" b="1" i="0" u="none" strike="noStrike" kern="1200" baseline="0" dirty="0">
                    <a:solidFill>
                      <a:schemeClr val="bg2">
                        <a:lumMod val="10000"/>
                      </a:schemeClr>
                    </a:solidFill>
                    <a:latin typeface="+mn-lt"/>
                    <a:ea typeface="+mn-ea"/>
                    <a:cs typeface="+mn-cs"/>
                  </a:rPr>
                  <a:t> low 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9.1337206702373245E-4"/>
              <c:y val="1.2765786629612474E-2"/>
            </c:manualLayout>
          </c:layout>
          <c:overlay val="0"/>
          <c:spPr>
            <a:ln>
              <a:noFill/>
            </a:ln>
          </c:spPr>
        </c:title>
        <c:numFmt formatCode="General" sourceLinked="0"/>
        <c:majorTickMark val="none"/>
        <c:minorTickMark val="none"/>
        <c:tickLblPos val="low"/>
        <c:txPr>
          <a:bodyPr/>
          <a:lstStyle/>
          <a:p>
            <a:pPr>
              <a:defRPr sz="1200">
                <a:solidFill>
                  <a:schemeClr val="bg2">
                    <a:lumMod val="10000"/>
                  </a:schemeClr>
                </a:solidFill>
              </a:defRPr>
            </a:pPr>
            <a:endParaRPr lang="en-US"/>
          </a:p>
        </c:txPr>
        <c:crossAx val="99978240"/>
        <c:crosses val="autoZero"/>
        <c:crossBetween val="midCat"/>
      </c:valAx>
      <c:spPr>
        <a:noFill/>
        <a:ln>
          <a:solidFill>
            <a:schemeClr val="bg1">
              <a:lumMod val="65000"/>
            </a:schemeClr>
          </a:solidFill>
        </a:ln>
      </c:spPr>
    </c:plotArea>
    <c:plotVisOnly val="1"/>
    <c:dispBlanksAs val="gap"/>
    <c:showDLblsOverMax val="0"/>
  </c:chart>
  <c:spPr>
    <a:noFill/>
    <a:ln>
      <a:noFill/>
    </a:ln>
  </c:spPr>
  <c:txPr>
    <a:bodyPr/>
    <a:lstStyle/>
    <a:p>
      <a:pPr>
        <a:defRPr>
          <a:solidFill>
            <a:schemeClr val="tx1"/>
          </a:solidFil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76870496610712E-2"/>
          <c:y val="3.8377109393429892E-2"/>
          <c:w val="0.89270854334072558"/>
          <c:h val="0.860229722746645"/>
        </c:manualLayout>
      </c:layout>
      <c:scatterChart>
        <c:scatterStyle val="lineMarker"/>
        <c:varyColors val="0"/>
        <c:ser>
          <c:idx val="2"/>
          <c:order val="0"/>
          <c:tx>
            <c:v>Educational resources: disadvantaged students &lt; 25%</c:v>
          </c:tx>
          <c:spPr>
            <a:ln w="28575">
              <a:noFill/>
            </a:ln>
          </c:spPr>
          <c:marker>
            <c:symbol val="none"/>
          </c:marker>
          <c:trendline>
            <c:spPr>
              <a:ln w="25400">
                <a:solidFill>
                  <a:srgbClr val="00D25F"/>
                </a:solidFill>
                <a:prstDash val="solid"/>
              </a:ln>
            </c:spPr>
            <c:trendlineType val="linear"/>
            <c:dispRSqr val="1"/>
            <c:dispEq val="0"/>
            <c:trendlineLbl>
              <c:layout>
                <c:manualLayout>
                  <c:x val="3.8864346456631525E-2"/>
                  <c:y val="3.8188413582805072E-2"/>
                </c:manualLayout>
              </c:layout>
              <c:numFmt formatCode="#,##0.00" sourceLinked="0"/>
              <c:spPr>
                <a:solidFill>
                  <a:sysClr val="window" lastClr="FFFFFF"/>
                </a:solidFill>
              </c:spPr>
              <c:txPr>
                <a:bodyPr/>
                <a:lstStyle/>
                <a:p>
                  <a:pPr>
                    <a:defRPr sz="1400"/>
                  </a:pPr>
                  <a:endParaRPr lang="en-US"/>
                </a:p>
              </c:txPr>
            </c:trendlineLbl>
          </c:trendline>
          <c:xVal>
            <c:numRef>
              <c:f>'Figure 5.3'!$G$50:$G$84</c:f>
              <c:numCache>
                <c:formatCode>General</c:formatCode>
                <c:ptCount val="35"/>
                <c:pt idx="0">
                  <c:v>1.19</c:v>
                </c:pt>
                <c:pt idx="1">
                  <c:v>0.78</c:v>
                </c:pt>
                <c:pt idx="2">
                  <c:v>0.77</c:v>
                </c:pt>
                <c:pt idx="3">
                  <c:v>0.68</c:v>
                </c:pt>
                <c:pt idx="4">
                  <c:v>0.57999999999999996</c:v>
                </c:pt>
                <c:pt idx="5">
                  <c:v>0.55000000000000004</c:v>
                </c:pt>
                <c:pt idx="6">
                  <c:v>0.51</c:v>
                </c:pt>
                <c:pt idx="7">
                  <c:v>0.44</c:v>
                </c:pt>
                <c:pt idx="8">
                  <c:v>0.44</c:v>
                </c:pt>
                <c:pt idx="9">
                  <c:v>0.43</c:v>
                </c:pt>
                <c:pt idx="10">
                  <c:v>0.38</c:v>
                </c:pt>
                <c:pt idx="11">
                  <c:v>0.38</c:v>
                </c:pt>
                <c:pt idx="12">
                  <c:v>0.37</c:v>
                </c:pt>
                <c:pt idx="13">
                  <c:v>0.36</c:v>
                </c:pt>
                <c:pt idx="14">
                  <c:v>0.36</c:v>
                </c:pt>
                <c:pt idx="15" formatCode="0.00">
                  <c:v>0.3</c:v>
                </c:pt>
                <c:pt idx="16">
                  <c:v>0.27</c:v>
                </c:pt>
                <c:pt idx="17">
                  <c:v>0.22</c:v>
                </c:pt>
                <c:pt idx="18">
                  <c:v>0.22</c:v>
                </c:pt>
                <c:pt idx="19" formatCode="0.00">
                  <c:v>0.2</c:v>
                </c:pt>
                <c:pt idx="20">
                  <c:v>0.19</c:v>
                </c:pt>
                <c:pt idx="21">
                  <c:v>0.17</c:v>
                </c:pt>
                <c:pt idx="22">
                  <c:v>0.17</c:v>
                </c:pt>
                <c:pt idx="23">
                  <c:v>0.15</c:v>
                </c:pt>
                <c:pt idx="24">
                  <c:v>0.13</c:v>
                </c:pt>
                <c:pt idx="25">
                  <c:v>0.12</c:v>
                </c:pt>
                <c:pt idx="26">
                  <c:v>0.11</c:v>
                </c:pt>
                <c:pt idx="27">
                  <c:v>0.09</c:v>
                </c:pt>
                <c:pt idx="28">
                  <c:v>0.06</c:v>
                </c:pt>
                <c:pt idx="29">
                  <c:v>0.05</c:v>
                </c:pt>
                <c:pt idx="30">
                  <c:v>0.05</c:v>
                </c:pt>
                <c:pt idx="31">
                  <c:v>0.05</c:v>
                </c:pt>
                <c:pt idx="32">
                  <c:v>0.04</c:v>
                </c:pt>
                <c:pt idx="33">
                  <c:v>0.04</c:v>
                </c:pt>
                <c:pt idx="34">
                  <c:v>0.02</c:v>
                </c:pt>
              </c:numCache>
            </c:numRef>
          </c:xVal>
          <c:yVal>
            <c:numRef>
              <c:f>'Figure 5.3'!$H$50:$H$84</c:f>
              <c:numCache>
                <c:formatCode>0.0</c:formatCode>
                <c:ptCount val="35"/>
                <c:pt idx="0">
                  <c:v>8.25</c:v>
                </c:pt>
                <c:pt idx="1">
                  <c:v>69.56</c:v>
                </c:pt>
                <c:pt idx="2">
                  <c:v>14.08</c:v>
                </c:pt>
                <c:pt idx="3">
                  <c:v>19.670000000000002</c:v>
                </c:pt>
                <c:pt idx="4">
                  <c:v>12.84</c:v>
                </c:pt>
                <c:pt idx="5">
                  <c:v>12.44</c:v>
                </c:pt>
                <c:pt idx="6">
                  <c:v>21.81</c:v>
                </c:pt>
                <c:pt idx="7">
                  <c:v>8.52</c:v>
                </c:pt>
                <c:pt idx="8">
                  <c:v>11.06</c:v>
                </c:pt>
                <c:pt idx="9">
                  <c:v>20.09</c:v>
                </c:pt>
                <c:pt idx="10">
                  <c:v>22.35</c:v>
                </c:pt>
                <c:pt idx="11">
                  <c:v>25.85</c:v>
                </c:pt>
                <c:pt idx="12">
                  <c:v>46.28</c:v>
                </c:pt>
                <c:pt idx="13">
                  <c:v>14.39</c:v>
                </c:pt>
                <c:pt idx="14">
                  <c:v>10.78</c:v>
                </c:pt>
                <c:pt idx="15">
                  <c:v>18.96</c:v>
                </c:pt>
                <c:pt idx="16">
                  <c:v>13.83</c:v>
                </c:pt>
                <c:pt idx="17">
                  <c:v>40.82</c:v>
                </c:pt>
                <c:pt idx="18">
                  <c:v>18.649999999999999</c:v>
                </c:pt>
                <c:pt idx="19">
                  <c:v>22.64</c:v>
                </c:pt>
                <c:pt idx="20">
                  <c:v>14.79</c:v>
                </c:pt>
                <c:pt idx="21">
                  <c:v>28.06</c:v>
                </c:pt>
                <c:pt idx="22">
                  <c:v>24.91</c:v>
                </c:pt>
                <c:pt idx="23">
                  <c:v>26.02</c:v>
                </c:pt>
                <c:pt idx="24">
                  <c:v>3.79</c:v>
                </c:pt>
                <c:pt idx="25">
                  <c:v>55.78</c:v>
                </c:pt>
                <c:pt idx="26">
                  <c:v>16.899999999999999</c:v>
                </c:pt>
                <c:pt idx="27">
                  <c:v>17.739999999999998</c:v>
                </c:pt>
                <c:pt idx="28">
                  <c:v>9.1300000000000008</c:v>
                </c:pt>
                <c:pt idx="29">
                  <c:v>20.96</c:v>
                </c:pt>
                <c:pt idx="30">
                  <c:v>27.07</c:v>
                </c:pt>
                <c:pt idx="31">
                  <c:v>24.67</c:v>
                </c:pt>
                <c:pt idx="32">
                  <c:v>19.940000000000001</c:v>
                </c:pt>
                <c:pt idx="33">
                  <c:v>24.33</c:v>
                </c:pt>
                <c:pt idx="34">
                  <c:v>23.61</c:v>
                </c:pt>
              </c:numCache>
            </c:numRef>
          </c:yVal>
          <c:smooth val="0"/>
        </c:ser>
        <c:ser>
          <c:idx val="1"/>
          <c:order val="1"/>
          <c:tx>
            <c:v>Physical infrastructure: disadvantaged students &gt; 25%</c:v>
          </c:tx>
          <c:spPr>
            <a:ln w="28575">
              <a:noFill/>
            </a:ln>
          </c:spPr>
          <c:marker>
            <c:symbol val="none"/>
          </c:marker>
          <c:trendline>
            <c:spPr>
              <a:ln w="76200">
                <a:solidFill>
                  <a:srgbClr val="00D25F"/>
                </a:solidFill>
              </a:ln>
            </c:spPr>
            <c:trendlineType val="linear"/>
            <c:dispRSqr val="1"/>
            <c:dispEq val="0"/>
            <c:trendlineLbl>
              <c:layout>
                <c:manualLayout>
                  <c:x val="-0.16255503774434418"/>
                  <c:y val="-0.45719881506039817"/>
                </c:manualLayout>
              </c:layout>
              <c:numFmt formatCode="#,##0.00" sourceLinked="0"/>
              <c:spPr>
                <a:solidFill>
                  <a:sysClr val="window" lastClr="FFFFFF"/>
                </a:solidFill>
              </c:spPr>
              <c:txPr>
                <a:bodyPr/>
                <a:lstStyle/>
                <a:p>
                  <a:pPr>
                    <a:defRPr sz="1400"/>
                  </a:pPr>
                  <a:endParaRPr lang="en-US"/>
                </a:p>
              </c:txPr>
            </c:trendlineLbl>
          </c:trendline>
          <c:xVal>
            <c:numRef>
              <c:f>'Figure 5.3'!$B$75:$B$113</c:f>
              <c:numCache>
                <c:formatCode>General</c:formatCode>
                <c:ptCount val="39"/>
                <c:pt idx="0">
                  <c:v>-0.01</c:v>
                </c:pt>
                <c:pt idx="1">
                  <c:v>-0.02</c:v>
                </c:pt>
                <c:pt idx="2">
                  <c:v>-0.03</c:v>
                </c:pt>
                <c:pt idx="3">
                  <c:v>-0.03</c:v>
                </c:pt>
                <c:pt idx="4">
                  <c:v>-7.0000000000000007E-2</c:v>
                </c:pt>
                <c:pt idx="5">
                  <c:v>-0.11</c:v>
                </c:pt>
                <c:pt idx="6">
                  <c:v>-0.12</c:v>
                </c:pt>
                <c:pt idx="7">
                  <c:v>-0.13</c:v>
                </c:pt>
                <c:pt idx="8">
                  <c:v>-0.13</c:v>
                </c:pt>
                <c:pt idx="9">
                  <c:v>-0.15</c:v>
                </c:pt>
                <c:pt idx="10">
                  <c:v>-0.16</c:v>
                </c:pt>
                <c:pt idx="11">
                  <c:v>-0.17</c:v>
                </c:pt>
                <c:pt idx="12">
                  <c:v>-0.18</c:v>
                </c:pt>
                <c:pt idx="13">
                  <c:v>-0.19</c:v>
                </c:pt>
                <c:pt idx="14">
                  <c:v>-0.19</c:v>
                </c:pt>
                <c:pt idx="15">
                  <c:v>-0.21</c:v>
                </c:pt>
                <c:pt idx="16">
                  <c:v>-0.25</c:v>
                </c:pt>
                <c:pt idx="17">
                  <c:v>-0.26</c:v>
                </c:pt>
                <c:pt idx="18">
                  <c:v>-0.28999999999999998</c:v>
                </c:pt>
                <c:pt idx="19">
                  <c:v>-0.31</c:v>
                </c:pt>
                <c:pt idx="20">
                  <c:v>-0.32</c:v>
                </c:pt>
                <c:pt idx="21">
                  <c:v>-0.33</c:v>
                </c:pt>
                <c:pt idx="22">
                  <c:v>-0.34</c:v>
                </c:pt>
                <c:pt idx="23">
                  <c:v>-0.35</c:v>
                </c:pt>
                <c:pt idx="24">
                  <c:v>-0.38</c:v>
                </c:pt>
                <c:pt idx="25" formatCode="0.00">
                  <c:v>-0.4</c:v>
                </c:pt>
                <c:pt idx="26">
                  <c:v>-0.4</c:v>
                </c:pt>
                <c:pt idx="27">
                  <c:v>-0.41</c:v>
                </c:pt>
                <c:pt idx="28" formatCode="0.00">
                  <c:v>-0.41785921976806456</c:v>
                </c:pt>
                <c:pt idx="29">
                  <c:v>-0.47</c:v>
                </c:pt>
                <c:pt idx="30">
                  <c:v>-0.49</c:v>
                </c:pt>
                <c:pt idx="31">
                  <c:v>-0.52</c:v>
                </c:pt>
                <c:pt idx="32">
                  <c:v>-0.54</c:v>
                </c:pt>
                <c:pt idx="33">
                  <c:v>-0.56000000000000005</c:v>
                </c:pt>
                <c:pt idx="34">
                  <c:v>-0.56999999999999995</c:v>
                </c:pt>
                <c:pt idx="35">
                  <c:v>-0.71</c:v>
                </c:pt>
                <c:pt idx="36">
                  <c:v>-0.78</c:v>
                </c:pt>
                <c:pt idx="37">
                  <c:v>-0.87</c:v>
                </c:pt>
                <c:pt idx="38">
                  <c:v>-1.25</c:v>
                </c:pt>
              </c:numCache>
            </c:numRef>
          </c:xVal>
          <c:yVal>
            <c:numRef>
              <c:f>'Figure 5.3'!$D$75:$D$113</c:f>
              <c:numCache>
                <c:formatCode>0.0</c:formatCode>
                <c:ptCount val="39"/>
                <c:pt idx="0">
                  <c:v>26.02</c:v>
                </c:pt>
                <c:pt idx="1">
                  <c:v>8.52</c:v>
                </c:pt>
                <c:pt idx="2">
                  <c:v>16.899999999999999</c:v>
                </c:pt>
                <c:pt idx="3">
                  <c:v>17.739999999999998</c:v>
                </c:pt>
                <c:pt idx="4">
                  <c:v>56.65</c:v>
                </c:pt>
                <c:pt idx="5">
                  <c:v>10.78</c:v>
                </c:pt>
                <c:pt idx="6">
                  <c:v>51.54</c:v>
                </c:pt>
                <c:pt idx="7">
                  <c:v>11.06</c:v>
                </c:pt>
                <c:pt idx="8">
                  <c:v>27.46</c:v>
                </c:pt>
                <c:pt idx="9">
                  <c:v>18.96</c:v>
                </c:pt>
                <c:pt idx="10">
                  <c:v>18.649999999999999</c:v>
                </c:pt>
                <c:pt idx="11">
                  <c:v>16.84</c:v>
                </c:pt>
                <c:pt idx="12">
                  <c:v>9.1300000000000008</c:v>
                </c:pt>
                <c:pt idx="13">
                  <c:v>3.79</c:v>
                </c:pt>
                <c:pt idx="14">
                  <c:v>35.69</c:v>
                </c:pt>
                <c:pt idx="15">
                  <c:v>45.24</c:v>
                </c:pt>
                <c:pt idx="16">
                  <c:v>41.98</c:v>
                </c:pt>
                <c:pt idx="17">
                  <c:v>24.91</c:v>
                </c:pt>
                <c:pt idx="18">
                  <c:v>14.79</c:v>
                </c:pt>
                <c:pt idx="19">
                  <c:v>22.31</c:v>
                </c:pt>
                <c:pt idx="20">
                  <c:v>12.27</c:v>
                </c:pt>
                <c:pt idx="21">
                  <c:v>24.67</c:v>
                </c:pt>
                <c:pt idx="22">
                  <c:v>38.909999999999997</c:v>
                </c:pt>
                <c:pt idx="23">
                  <c:v>67.09</c:v>
                </c:pt>
                <c:pt idx="24">
                  <c:v>66.48</c:v>
                </c:pt>
                <c:pt idx="25">
                  <c:v>14.25</c:v>
                </c:pt>
                <c:pt idx="26">
                  <c:v>54.71</c:v>
                </c:pt>
                <c:pt idx="27">
                  <c:v>55.78</c:v>
                </c:pt>
                <c:pt idx="28">
                  <c:v>60.664973777762135</c:v>
                </c:pt>
                <c:pt idx="29">
                  <c:v>74.58</c:v>
                </c:pt>
                <c:pt idx="30">
                  <c:v>24.33</c:v>
                </c:pt>
                <c:pt idx="31">
                  <c:v>75.69</c:v>
                </c:pt>
                <c:pt idx="32">
                  <c:v>33.5</c:v>
                </c:pt>
                <c:pt idx="33">
                  <c:v>68.56</c:v>
                </c:pt>
                <c:pt idx="34">
                  <c:v>29.87</c:v>
                </c:pt>
                <c:pt idx="35">
                  <c:v>59.87</c:v>
                </c:pt>
                <c:pt idx="36">
                  <c:v>73.819999999999993</c:v>
                </c:pt>
                <c:pt idx="37">
                  <c:v>49.74</c:v>
                </c:pt>
                <c:pt idx="38">
                  <c:v>67.75</c:v>
                </c:pt>
              </c:numCache>
            </c:numRef>
          </c:yVal>
          <c:smooth val="0"/>
        </c:ser>
        <c:ser>
          <c:idx val="0"/>
          <c:order val="2"/>
          <c:tx>
            <c:v>Physical infrastructure: disadvantaged students &lt; 25%</c:v>
          </c:tx>
          <c:spPr>
            <a:ln w="28575">
              <a:noFill/>
            </a:ln>
          </c:spPr>
          <c:marker>
            <c:symbol val="none"/>
          </c:marker>
          <c:trendline>
            <c:spPr>
              <a:ln w="25400">
                <a:solidFill>
                  <a:srgbClr val="0070C0"/>
                </a:solidFill>
                <a:prstDash val="solid"/>
              </a:ln>
            </c:spPr>
            <c:trendlineType val="linear"/>
            <c:dispRSqr val="1"/>
            <c:dispEq val="0"/>
            <c:trendlineLbl>
              <c:layout>
                <c:manualLayout>
                  <c:x val="-2.3460843532005216E-2"/>
                  <c:y val="-3.6999790230899499E-2"/>
                </c:manualLayout>
              </c:layout>
              <c:numFmt formatCode="#,##0.00" sourceLinked="0"/>
              <c:spPr>
                <a:solidFill>
                  <a:sysClr val="window" lastClr="FFFFFF"/>
                </a:solidFill>
              </c:spPr>
              <c:txPr>
                <a:bodyPr/>
                <a:lstStyle/>
                <a:p>
                  <a:pPr>
                    <a:defRPr sz="1400"/>
                  </a:pPr>
                  <a:endParaRPr lang="en-US"/>
                </a:p>
              </c:txPr>
            </c:trendlineLbl>
          </c:trendline>
          <c:xVal>
            <c:numRef>
              <c:f>'Figure 5.3'!$B$50:$B$74</c:f>
              <c:numCache>
                <c:formatCode>General</c:formatCode>
                <c:ptCount val="25"/>
                <c:pt idx="0" formatCode="0.00">
                  <c:v>0.5</c:v>
                </c:pt>
                <c:pt idx="1">
                  <c:v>0.46</c:v>
                </c:pt>
                <c:pt idx="2">
                  <c:v>0.46</c:v>
                </c:pt>
                <c:pt idx="3">
                  <c:v>0.45</c:v>
                </c:pt>
                <c:pt idx="4" formatCode="0.00">
                  <c:v>0.4</c:v>
                </c:pt>
                <c:pt idx="5">
                  <c:v>0.38</c:v>
                </c:pt>
                <c:pt idx="6">
                  <c:v>0.34</c:v>
                </c:pt>
                <c:pt idx="7">
                  <c:v>0.32</c:v>
                </c:pt>
                <c:pt idx="8">
                  <c:v>0.28999999999999998</c:v>
                </c:pt>
                <c:pt idx="9">
                  <c:v>0.21</c:v>
                </c:pt>
                <c:pt idx="10">
                  <c:v>0.21</c:v>
                </c:pt>
                <c:pt idx="11">
                  <c:v>0.19</c:v>
                </c:pt>
                <c:pt idx="12">
                  <c:v>0.19</c:v>
                </c:pt>
                <c:pt idx="13">
                  <c:v>0.18</c:v>
                </c:pt>
                <c:pt idx="14">
                  <c:v>0.17</c:v>
                </c:pt>
                <c:pt idx="15">
                  <c:v>0.17</c:v>
                </c:pt>
                <c:pt idx="16">
                  <c:v>0.14000000000000001</c:v>
                </c:pt>
                <c:pt idx="17">
                  <c:v>0.11</c:v>
                </c:pt>
                <c:pt idx="18" formatCode="0.00">
                  <c:v>0.1</c:v>
                </c:pt>
                <c:pt idx="19">
                  <c:v>0.08</c:v>
                </c:pt>
                <c:pt idx="20">
                  <c:v>0.05</c:v>
                </c:pt>
                <c:pt idx="21">
                  <c:v>0.05</c:v>
                </c:pt>
                <c:pt idx="22">
                  <c:v>0.04</c:v>
                </c:pt>
                <c:pt idx="23">
                  <c:v>0.03</c:v>
                </c:pt>
                <c:pt idx="24">
                  <c:v>0.01</c:v>
                </c:pt>
              </c:numCache>
            </c:numRef>
          </c:xVal>
          <c:yVal>
            <c:numRef>
              <c:f>'Figure 5.3'!$C$50:$C$74</c:f>
              <c:numCache>
                <c:formatCode>0.0</c:formatCode>
                <c:ptCount val="25"/>
                <c:pt idx="0">
                  <c:v>14.39</c:v>
                </c:pt>
                <c:pt idx="1">
                  <c:v>69.56</c:v>
                </c:pt>
                <c:pt idx="2">
                  <c:v>25.85</c:v>
                </c:pt>
                <c:pt idx="3">
                  <c:v>20.96</c:v>
                </c:pt>
                <c:pt idx="4">
                  <c:v>8.25</c:v>
                </c:pt>
                <c:pt idx="5">
                  <c:v>19.940000000000001</c:v>
                </c:pt>
                <c:pt idx="6">
                  <c:v>21.48</c:v>
                </c:pt>
                <c:pt idx="7">
                  <c:v>13.83</c:v>
                </c:pt>
                <c:pt idx="8">
                  <c:v>12.44</c:v>
                </c:pt>
                <c:pt idx="9">
                  <c:v>28.06</c:v>
                </c:pt>
                <c:pt idx="10">
                  <c:v>27.07</c:v>
                </c:pt>
                <c:pt idx="11">
                  <c:v>43.76</c:v>
                </c:pt>
                <c:pt idx="12">
                  <c:v>22.35</c:v>
                </c:pt>
                <c:pt idx="13">
                  <c:v>40.82</c:v>
                </c:pt>
                <c:pt idx="14">
                  <c:v>23.95</c:v>
                </c:pt>
                <c:pt idx="15">
                  <c:v>19.670000000000002</c:v>
                </c:pt>
                <c:pt idx="16">
                  <c:v>46.28</c:v>
                </c:pt>
                <c:pt idx="17">
                  <c:v>14.08</c:v>
                </c:pt>
                <c:pt idx="18">
                  <c:v>10.54</c:v>
                </c:pt>
                <c:pt idx="19">
                  <c:v>51.75</c:v>
                </c:pt>
                <c:pt idx="20">
                  <c:v>20.09</c:v>
                </c:pt>
                <c:pt idx="21">
                  <c:v>12.84</c:v>
                </c:pt>
                <c:pt idx="22">
                  <c:v>21.81</c:v>
                </c:pt>
                <c:pt idx="23">
                  <c:v>22.64</c:v>
                </c:pt>
                <c:pt idx="24">
                  <c:v>23.61</c:v>
                </c:pt>
              </c:numCache>
            </c:numRef>
          </c:yVal>
          <c:smooth val="0"/>
        </c:ser>
        <c:ser>
          <c:idx val="3"/>
          <c:order val="3"/>
          <c:tx>
            <c:v>Educational resources: disadvantaged students &gt; 25%</c:v>
          </c:tx>
          <c:spPr>
            <a:ln w="28575">
              <a:noFill/>
            </a:ln>
          </c:spPr>
          <c:marker>
            <c:symbol val="none"/>
          </c:marker>
          <c:trendline>
            <c:spPr>
              <a:ln w="76200">
                <a:solidFill>
                  <a:srgbClr val="0070C0"/>
                </a:solidFill>
                <a:prstDash val="solid"/>
              </a:ln>
            </c:spPr>
            <c:trendlineType val="linear"/>
            <c:dispRSqr val="1"/>
            <c:dispEq val="0"/>
            <c:trendlineLbl>
              <c:layout>
                <c:manualLayout>
                  <c:x val="-0.21551187294978921"/>
                  <c:y val="-0.22766516758504601"/>
                </c:manualLayout>
              </c:layout>
              <c:numFmt formatCode="#,##0.00" sourceLinked="0"/>
              <c:spPr>
                <a:solidFill>
                  <a:sysClr val="window" lastClr="FFFFFF"/>
                </a:solidFill>
              </c:spPr>
              <c:txPr>
                <a:bodyPr/>
                <a:lstStyle/>
                <a:p>
                  <a:pPr>
                    <a:defRPr sz="1400">
                      <a:solidFill>
                        <a:schemeClr val="bg2">
                          <a:lumMod val="10000"/>
                        </a:schemeClr>
                      </a:solidFill>
                    </a:defRPr>
                  </a:pPr>
                  <a:endParaRPr lang="en-US"/>
                </a:p>
              </c:txPr>
            </c:trendlineLbl>
          </c:trendline>
          <c:xVal>
            <c:numRef>
              <c:f>'Figure 5.3'!$G$85:$G$113</c:f>
              <c:numCache>
                <c:formatCode>General</c:formatCode>
                <c:ptCount val="29"/>
                <c:pt idx="0">
                  <c:v>-0.04</c:v>
                </c:pt>
                <c:pt idx="1">
                  <c:v>-0.15</c:v>
                </c:pt>
                <c:pt idx="2">
                  <c:v>-0.17</c:v>
                </c:pt>
                <c:pt idx="3">
                  <c:v>-0.19</c:v>
                </c:pt>
                <c:pt idx="4" formatCode="0.00">
                  <c:v>-0.2</c:v>
                </c:pt>
                <c:pt idx="5">
                  <c:v>-0.21</c:v>
                </c:pt>
                <c:pt idx="6">
                  <c:v>-0.34</c:v>
                </c:pt>
                <c:pt idx="7">
                  <c:v>-0.35</c:v>
                </c:pt>
                <c:pt idx="8">
                  <c:v>-0.35</c:v>
                </c:pt>
                <c:pt idx="9">
                  <c:v>-0.38</c:v>
                </c:pt>
                <c:pt idx="10" formatCode="0.00">
                  <c:v>-0.4</c:v>
                </c:pt>
                <c:pt idx="11" formatCode="0.00">
                  <c:v>-0.41393216374843833</c:v>
                </c:pt>
                <c:pt idx="12">
                  <c:v>-0.45</c:v>
                </c:pt>
                <c:pt idx="13">
                  <c:v>-0.48</c:v>
                </c:pt>
                <c:pt idx="14">
                  <c:v>-0.48</c:v>
                </c:pt>
                <c:pt idx="15">
                  <c:v>-0.48</c:v>
                </c:pt>
                <c:pt idx="16" formatCode="0.00">
                  <c:v>-0.5</c:v>
                </c:pt>
                <c:pt idx="17">
                  <c:v>-0.54</c:v>
                </c:pt>
                <c:pt idx="18">
                  <c:v>-0.54</c:v>
                </c:pt>
                <c:pt idx="19">
                  <c:v>-0.54</c:v>
                </c:pt>
                <c:pt idx="20">
                  <c:v>-0.56000000000000005</c:v>
                </c:pt>
                <c:pt idx="21">
                  <c:v>-0.68</c:v>
                </c:pt>
                <c:pt idx="22">
                  <c:v>-0.68</c:v>
                </c:pt>
                <c:pt idx="23">
                  <c:v>-0.76</c:v>
                </c:pt>
                <c:pt idx="24">
                  <c:v>-0.86</c:v>
                </c:pt>
                <c:pt idx="25">
                  <c:v>-1.08</c:v>
                </c:pt>
                <c:pt idx="26">
                  <c:v>-1.1599999999999999</c:v>
                </c:pt>
                <c:pt idx="27">
                  <c:v>-1.34</c:v>
                </c:pt>
                <c:pt idx="28">
                  <c:v>-1.38</c:v>
                </c:pt>
              </c:numCache>
            </c:numRef>
          </c:xVal>
          <c:yVal>
            <c:numRef>
              <c:f>'Figure 5.3'!$I$85:$I$113</c:f>
              <c:numCache>
                <c:formatCode>0.0</c:formatCode>
                <c:ptCount val="29"/>
                <c:pt idx="0">
                  <c:v>43.76</c:v>
                </c:pt>
                <c:pt idx="1">
                  <c:v>16.84</c:v>
                </c:pt>
                <c:pt idx="2">
                  <c:v>10.54</c:v>
                </c:pt>
                <c:pt idx="3">
                  <c:v>22.31</c:v>
                </c:pt>
                <c:pt idx="4">
                  <c:v>12.27</c:v>
                </c:pt>
                <c:pt idx="5">
                  <c:v>51.75</c:v>
                </c:pt>
                <c:pt idx="6">
                  <c:v>21.48</c:v>
                </c:pt>
                <c:pt idx="7">
                  <c:v>35.69</c:v>
                </c:pt>
                <c:pt idx="8">
                  <c:v>33.5</c:v>
                </c:pt>
                <c:pt idx="9">
                  <c:v>51.54</c:v>
                </c:pt>
                <c:pt idx="10">
                  <c:v>41.98</c:v>
                </c:pt>
                <c:pt idx="11">
                  <c:v>60.664973777762135</c:v>
                </c:pt>
                <c:pt idx="12">
                  <c:v>68.56</c:v>
                </c:pt>
                <c:pt idx="13">
                  <c:v>23.95</c:v>
                </c:pt>
                <c:pt idx="14">
                  <c:v>56.65</c:v>
                </c:pt>
                <c:pt idx="15">
                  <c:v>14.25</c:v>
                </c:pt>
                <c:pt idx="16">
                  <c:v>29.87</c:v>
                </c:pt>
                <c:pt idx="17">
                  <c:v>27.46</c:v>
                </c:pt>
                <c:pt idx="18">
                  <c:v>67.09</c:v>
                </c:pt>
                <c:pt idx="19">
                  <c:v>66.48</c:v>
                </c:pt>
                <c:pt idx="20">
                  <c:v>38.909999999999997</c:v>
                </c:pt>
                <c:pt idx="21">
                  <c:v>45.24</c:v>
                </c:pt>
                <c:pt idx="22">
                  <c:v>49.74</c:v>
                </c:pt>
                <c:pt idx="23">
                  <c:v>75.69</c:v>
                </c:pt>
                <c:pt idx="24">
                  <c:v>54.71</c:v>
                </c:pt>
                <c:pt idx="25">
                  <c:v>59.87</c:v>
                </c:pt>
                <c:pt idx="26">
                  <c:v>74.58</c:v>
                </c:pt>
                <c:pt idx="27">
                  <c:v>67.75</c:v>
                </c:pt>
                <c:pt idx="28">
                  <c:v>73.819999999999993</c:v>
                </c:pt>
              </c:numCache>
            </c:numRef>
          </c:yVal>
          <c:smooth val="0"/>
        </c:ser>
        <c:dLbls>
          <c:showLegendKey val="0"/>
          <c:showVal val="0"/>
          <c:showCatName val="0"/>
          <c:showSerName val="0"/>
          <c:showPercent val="0"/>
          <c:showBubbleSize val="0"/>
        </c:dLbls>
        <c:axId val="100866688"/>
        <c:axId val="100872960"/>
      </c:scatterChart>
      <c:valAx>
        <c:axId val="100866688"/>
        <c:scaling>
          <c:orientation val="minMax"/>
          <c:min val="-1.5"/>
        </c:scaling>
        <c:delete val="0"/>
        <c:axPos val="b"/>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smtClean="0">
                    <a:solidFill>
                      <a:schemeClr val="bg2">
                        <a:lumMod val="10000"/>
                      </a:schemeClr>
                    </a:solidFill>
                    <a:latin typeface="+mn-lt"/>
                    <a:ea typeface="+mn-ea"/>
                    <a:cs typeface="+mn-cs"/>
                  </a:rPr>
                  <a:t>Mean of each index</a:t>
                </a:r>
                <a:endParaRPr lang="en-GB" sz="1300" b="0" i="0" u="none" strike="noStrike" kern="1200" baseline="0" dirty="0">
                  <a:solidFill>
                    <a:schemeClr val="bg2">
                      <a:lumMod val="10000"/>
                    </a:schemeClr>
                  </a:solidFill>
                  <a:latin typeface="+mn-lt"/>
                  <a:ea typeface="+mn-ea"/>
                  <a:cs typeface="+mn-cs"/>
                </a:endParaRPr>
              </a:p>
            </c:rich>
          </c:tx>
          <c:layout>
            <c:manualLayout>
              <c:xMode val="edge"/>
              <c:yMode val="edge"/>
              <c:x val="0.81574829892195211"/>
              <c:y val="0.95095516569200778"/>
            </c:manualLayout>
          </c:layout>
          <c:overlay val="0"/>
        </c:title>
        <c:numFmt formatCode="#,##0.0" sourceLinked="0"/>
        <c:majorTickMark val="none"/>
        <c:minorTickMark val="none"/>
        <c:tickLblPos val="low"/>
        <c:txPr>
          <a:bodyPr rot="0" vert="horz"/>
          <a:lstStyle/>
          <a:p>
            <a:pPr>
              <a:defRPr sz="1200" b="0" i="0" u="none" strike="noStrike" baseline="0">
                <a:solidFill>
                  <a:schemeClr val="tx1"/>
                </a:solidFill>
                <a:latin typeface="Calibri"/>
                <a:ea typeface="Calibri"/>
                <a:cs typeface="Calibri"/>
              </a:defRPr>
            </a:pPr>
            <a:endParaRPr lang="en-US"/>
          </a:p>
        </c:txPr>
        <c:crossAx val="100872960"/>
        <c:crosses val="autoZero"/>
        <c:crossBetween val="midCat"/>
        <c:majorUnit val="0.5"/>
      </c:valAx>
      <c:valAx>
        <c:axId val="100872960"/>
        <c:scaling>
          <c:orientation val="minMax"/>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a:t>
                </a:r>
                <a:r>
                  <a:rPr lang="en-GB" sz="1300" b="1" i="0" u="none" strike="noStrike" kern="1200" baseline="0" dirty="0" smtClean="0">
                    <a:solidFill>
                      <a:schemeClr val="bg2">
                        <a:lumMod val="10000"/>
                      </a:schemeClr>
                    </a:solidFill>
                    <a:latin typeface="+mn-lt"/>
                    <a:ea typeface="+mn-ea"/>
                    <a:cs typeface="+mn-cs"/>
                  </a:rPr>
                  <a:t>low 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8.9157127126919151E-3"/>
              <c:y val="2.2353404654827505E-2"/>
            </c:manualLayout>
          </c:layout>
          <c:overlay val="0"/>
        </c:title>
        <c:numFmt formatCode="0" sourceLinked="0"/>
        <c:majorTickMark val="none"/>
        <c:minorTickMark val="none"/>
        <c:tickLblPos val="low"/>
        <c:spPr>
          <a:ln w="25400">
            <a:solidFill>
              <a:srgbClr val="E6E6E6">
                <a:lumMod val="10000"/>
              </a:srgbClr>
            </a:solidFill>
          </a:ln>
        </c:spPr>
        <c:txPr>
          <a:bodyPr/>
          <a:lstStyle/>
          <a:p>
            <a:pPr>
              <a:defRPr sz="1200">
                <a:solidFill>
                  <a:schemeClr val="bg2">
                    <a:lumMod val="10000"/>
                  </a:schemeClr>
                </a:solidFill>
              </a:defRPr>
            </a:pPr>
            <a:endParaRPr lang="en-US"/>
          </a:p>
        </c:txPr>
        <c:crossAx val="100866688"/>
        <c:crosses val="autoZero"/>
        <c:crossBetween val="midCat"/>
      </c:valAx>
      <c:spPr>
        <a:noFill/>
        <a:ln>
          <a:solidFill>
            <a:schemeClr val="bg1">
              <a:lumMod val="65000"/>
            </a:schemeClr>
          </a:solidFill>
        </a:ln>
      </c:spPr>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Below level 1</c:v>
                </c:pt>
              </c:strCache>
            </c:strRef>
          </c:tx>
          <c:spPr>
            <a:solidFill>
              <a:schemeClr val="accent5">
                <a:lumMod val="75000"/>
              </a:schemeClr>
            </a:solidFill>
          </c:spPr>
          <c:invertIfNegative val="0"/>
          <c:cat>
            <c:strRef>
              <c:f>Sheet1!$A$2:$A$66</c:f>
              <c:strCache>
                <c:ptCount val="65"/>
                <c:pt idx="0">
                  <c:v>Indonesia</c:v>
                </c:pt>
                <c:pt idx="1">
                  <c:v>Peru</c:v>
                </c:pt>
                <c:pt idx="2">
                  <c:v>Colombia</c:v>
                </c:pt>
                <c:pt idx="3">
                  <c:v>Qatar</c:v>
                </c:pt>
                <c:pt idx="4">
                  <c:v>Jordan</c:v>
                </c:pt>
                <c:pt idx="5">
                  <c:v>Brazil</c:v>
                </c:pt>
                <c:pt idx="6">
                  <c:v>Tunisia</c:v>
                </c:pt>
                <c:pt idx="7">
                  <c:v>Argentina</c:v>
                </c:pt>
                <c:pt idx="8">
                  <c:v>Albania</c:v>
                </c:pt>
                <c:pt idx="9">
                  <c:v>Costa Rica</c:v>
                </c:pt>
                <c:pt idx="10">
                  <c:v>Montenegro</c:v>
                </c:pt>
                <c:pt idx="11">
                  <c:v>Uruguay</c:v>
                </c:pt>
                <c:pt idx="12">
                  <c:v>Mexico</c:v>
                </c:pt>
                <c:pt idx="13">
                  <c:v>Malaysia</c:v>
                </c:pt>
                <c:pt idx="14">
                  <c:v>Chile</c:v>
                </c:pt>
                <c:pt idx="15">
                  <c:v>Thailand</c:v>
                </c:pt>
                <c:pt idx="16">
                  <c:v>United Arab Emirates</c:v>
                </c:pt>
                <c:pt idx="17">
                  <c:v>Kazakhstan</c:v>
                </c:pt>
                <c:pt idx="18">
                  <c:v>Bulgaria</c:v>
                </c:pt>
                <c:pt idx="19">
                  <c:v>Turkey</c:v>
                </c:pt>
                <c:pt idx="20">
                  <c:v>Romania</c:v>
                </c:pt>
                <c:pt idx="21">
                  <c:v>Serbia</c:v>
                </c:pt>
                <c:pt idx="22">
                  <c:v>Greece</c:v>
                </c:pt>
                <c:pt idx="23">
                  <c:v>Israel</c:v>
                </c:pt>
                <c:pt idx="24">
                  <c:v>Croatia</c:v>
                </c:pt>
                <c:pt idx="25">
                  <c:v>Hungary</c:v>
                </c:pt>
                <c:pt idx="26">
                  <c:v>Slovak Republic</c:v>
                </c:pt>
                <c:pt idx="27">
                  <c:v>Sweden</c:v>
                </c:pt>
                <c:pt idx="28">
                  <c:v>Lithuania</c:v>
                </c:pt>
                <c:pt idx="29">
                  <c:v>United States</c:v>
                </c:pt>
                <c:pt idx="30">
                  <c:v>Portugal</c:v>
                </c:pt>
                <c:pt idx="31">
                  <c:v>Italy</c:v>
                </c:pt>
                <c:pt idx="32">
                  <c:v>Luxembourg</c:v>
                </c:pt>
                <c:pt idx="33">
                  <c:v>Russian Federation</c:v>
                </c:pt>
                <c:pt idx="34">
                  <c:v>Spain</c:v>
                </c:pt>
                <c:pt idx="35">
                  <c:v>OECD average</c:v>
                </c:pt>
                <c:pt idx="36">
                  <c:v>New Zealand</c:v>
                </c:pt>
                <c:pt idx="37">
                  <c:v>France</c:v>
                </c:pt>
                <c:pt idx="38">
                  <c:v>Norway</c:v>
                </c:pt>
                <c:pt idx="39">
                  <c:v>United Kingdom</c:v>
                </c:pt>
                <c:pt idx="40">
                  <c:v>Iceland</c:v>
                </c:pt>
                <c:pt idx="41">
                  <c:v>Czech Republic</c:v>
                </c:pt>
                <c:pt idx="42">
                  <c:v>Slovenia</c:v>
                </c:pt>
                <c:pt idx="43">
                  <c:v>Latvia</c:v>
                </c:pt>
                <c:pt idx="44">
                  <c:v>Australia</c:v>
                </c:pt>
                <c:pt idx="45">
                  <c:v>Belgium</c:v>
                </c:pt>
                <c:pt idx="46">
                  <c:v>Austria</c:v>
                </c:pt>
                <c:pt idx="47">
                  <c:v>Germany</c:v>
                </c:pt>
                <c:pt idx="48">
                  <c:v>Ireland</c:v>
                </c:pt>
                <c:pt idx="49">
                  <c:v>Denmark</c:v>
                </c:pt>
                <c:pt idx="50">
                  <c:v>Netherlands</c:v>
                </c:pt>
                <c:pt idx="51">
                  <c:v>Poland</c:v>
                </c:pt>
                <c:pt idx="52">
                  <c:v>Viet Nam</c:v>
                </c:pt>
                <c:pt idx="53">
                  <c:v>Liechtenstein</c:v>
                </c:pt>
                <c:pt idx="54">
                  <c:v>Canada</c:v>
                </c:pt>
                <c:pt idx="55">
                  <c:v>Chinese Taipei</c:v>
                </c:pt>
                <c:pt idx="56">
                  <c:v>Switzerland</c:v>
                </c:pt>
                <c:pt idx="57">
                  <c:v>Finland</c:v>
                </c:pt>
                <c:pt idx="58">
                  <c:v>Japan</c:v>
                </c:pt>
                <c:pt idx="59">
                  <c:v>Macao-China</c:v>
                </c:pt>
                <c:pt idx="60">
                  <c:v>Estonia</c:v>
                </c:pt>
                <c:pt idx="61">
                  <c:v>Korea</c:v>
                </c:pt>
                <c:pt idx="62">
                  <c:v>Hong Kong-China</c:v>
                </c:pt>
                <c:pt idx="63">
                  <c:v>Singapore</c:v>
                </c:pt>
                <c:pt idx="64">
                  <c:v>Shanghai-China</c:v>
                </c:pt>
              </c:strCache>
            </c:strRef>
          </c:cat>
          <c:val>
            <c:numRef>
              <c:f>Sheet1!$B$2:$B$66</c:f>
              <c:numCache>
                <c:formatCode>General</c:formatCode>
                <c:ptCount val="65"/>
                <c:pt idx="0">
                  <c:v>42.311696951217293</c:v>
                </c:pt>
                <c:pt idx="1">
                  <c:v>46.967966000098734</c:v>
                </c:pt>
                <c:pt idx="2">
                  <c:v>41.646498141290607</c:v>
                </c:pt>
                <c:pt idx="3">
                  <c:v>46.988671810104364</c:v>
                </c:pt>
                <c:pt idx="4">
                  <c:v>36.475988685156295</c:v>
                </c:pt>
                <c:pt idx="5">
                  <c:v>36.863068842138738</c:v>
                </c:pt>
                <c:pt idx="6">
                  <c:v>36.47676941976755</c:v>
                </c:pt>
                <c:pt idx="7">
                  <c:v>34.879422131256909</c:v>
                </c:pt>
                <c:pt idx="8">
                  <c:v>32.525290151758007</c:v>
                </c:pt>
                <c:pt idx="9">
                  <c:v>23.639825508628103</c:v>
                </c:pt>
                <c:pt idx="10">
                  <c:v>27.501568987418171</c:v>
                </c:pt>
                <c:pt idx="11">
                  <c:v>29.244524615877637</c:v>
                </c:pt>
                <c:pt idx="12">
                  <c:v>22.827960178686283</c:v>
                </c:pt>
                <c:pt idx="13">
                  <c:v>22.961171912534368</c:v>
                </c:pt>
                <c:pt idx="14">
                  <c:v>21.996867387312594</c:v>
                </c:pt>
                <c:pt idx="15">
                  <c:v>19.139972577849711</c:v>
                </c:pt>
                <c:pt idx="16">
                  <c:v>20.531580786343028</c:v>
                </c:pt>
                <c:pt idx="17">
                  <c:v>14.535092690054686</c:v>
                </c:pt>
                <c:pt idx="18">
                  <c:v>19.985204897363598</c:v>
                </c:pt>
                <c:pt idx="19">
                  <c:v>15.48477140422229</c:v>
                </c:pt>
                <c:pt idx="20">
                  <c:v>13.978345278188266</c:v>
                </c:pt>
                <c:pt idx="21">
                  <c:v>15.499060298410013</c:v>
                </c:pt>
                <c:pt idx="22">
                  <c:v>14.453806474733874</c:v>
                </c:pt>
                <c:pt idx="23">
                  <c:v>15.871854692693631</c:v>
                </c:pt>
                <c:pt idx="24">
                  <c:v>9.4996401327646662</c:v>
                </c:pt>
                <c:pt idx="25">
                  <c:v>9.9005235831147971</c:v>
                </c:pt>
                <c:pt idx="26">
                  <c:v>11.076519568195922</c:v>
                </c:pt>
                <c:pt idx="27">
                  <c:v>9.5465839988971464</c:v>
                </c:pt>
                <c:pt idx="28">
                  <c:v>8.7442310888884371</c:v>
                </c:pt>
                <c:pt idx="29">
                  <c:v>7.9560277534280566</c:v>
                </c:pt>
                <c:pt idx="30">
                  <c:v>8.8928190130374247</c:v>
                </c:pt>
                <c:pt idx="31">
                  <c:v>8.5315928653430184</c:v>
                </c:pt>
                <c:pt idx="32">
                  <c:v>8.795230867469968</c:v>
                </c:pt>
                <c:pt idx="33">
                  <c:v>7.4991063962623574</c:v>
                </c:pt>
                <c:pt idx="34">
                  <c:v>7.7663855152770225</c:v>
                </c:pt>
                <c:pt idx="35">
                  <c:v>8.022257843147532</c:v>
                </c:pt>
                <c:pt idx="36">
                  <c:v>7.5194829983827454</c:v>
                </c:pt>
                <c:pt idx="37">
                  <c:v>8.7316489256478711</c:v>
                </c:pt>
                <c:pt idx="38">
                  <c:v>7.2416853659446447</c:v>
                </c:pt>
                <c:pt idx="39">
                  <c:v>7.8263000546158397</c:v>
                </c:pt>
                <c:pt idx="40">
                  <c:v>7.4547749758280446</c:v>
                </c:pt>
                <c:pt idx="41">
                  <c:v>6.8043106373794906</c:v>
                </c:pt>
                <c:pt idx="42">
                  <c:v>5.0568927016633154</c:v>
                </c:pt>
                <c:pt idx="43">
                  <c:v>4.8227409895261673</c:v>
                </c:pt>
                <c:pt idx="44">
                  <c:v>6.1324824638766966</c:v>
                </c:pt>
                <c:pt idx="45">
                  <c:v>6.9587723763249514</c:v>
                </c:pt>
                <c:pt idx="46">
                  <c:v>5.702767200904459</c:v>
                </c:pt>
                <c:pt idx="47">
                  <c:v>5.5451296572184177</c:v>
                </c:pt>
                <c:pt idx="48">
                  <c:v>4.8184263301450372</c:v>
                </c:pt>
                <c:pt idx="49">
                  <c:v>4.3503776830651271</c:v>
                </c:pt>
                <c:pt idx="50">
                  <c:v>3.828292380859128</c:v>
                </c:pt>
                <c:pt idx="51">
                  <c:v>3.2828706444592708</c:v>
                </c:pt>
                <c:pt idx="52">
                  <c:v>3.6471382827469756</c:v>
                </c:pt>
                <c:pt idx="53">
                  <c:v>3.4879839286777754</c:v>
                </c:pt>
                <c:pt idx="54">
                  <c:v>3.6412716268236447</c:v>
                </c:pt>
                <c:pt idx="55">
                  <c:v>4.4986537181980353</c:v>
                </c:pt>
                <c:pt idx="56">
                  <c:v>3.5655421839779606</c:v>
                </c:pt>
                <c:pt idx="57">
                  <c:v>3.3447757960083644</c:v>
                </c:pt>
                <c:pt idx="58">
                  <c:v>3.157219023247372</c:v>
                </c:pt>
                <c:pt idx="59">
                  <c:v>3.2173238781949864</c:v>
                </c:pt>
                <c:pt idx="60">
                  <c:v>1.9759311716431824</c:v>
                </c:pt>
                <c:pt idx="61">
                  <c:v>2.7168691665885416</c:v>
                </c:pt>
                <c:pt idx="62">
                  <c:v>2.5745699513832045</c:v>
                </c:pt>
                <c:pt idx="63">
                  <c:v>2.1971009080569304</c:v>
                </c:pt>
                <c:pt idx="64">
                  <c:v>0.84690600080457923</c:v>
                </c:pt>
              </c:numCache>
            </c:numRef>
          </c:val>
        </c:ser>
        <c:ser>
          <c:idx val="1"/>
          <c:order val="1"/>
          <c:tx>
            <c:strRef>
              <c:f>Sheet1!$C$1</c:f>
              <c:strCache>
                <c:ptCount val="1"/>
                <c:pt idx="0">
                  <c:v>Level 1</c:v>
                </c:pt>
              </c:strCache>
            </c:strRef>
          </c:tx>
          <c:spPr>
            <a:solidFill>
              <a:schemeClr val="accent5">
                <a:lumMod val="60000"/>
                <a:lumOff val="40000"/>
              </a:schemeClr>
            </a:solidFill>
          </c:spPr>
          <c:invertIfNegative val="0"/>
          <c:cat>
            <c:strRef>
              <c:f>Sheet1!$A$2:$A$66</c:f>
              <c:strCache>
                <c:ptCount val="65"/>
                <c:pt idx="0">
                  <c:v>Indonesia</c:v>
                </c:pt>
                <c:pt idx="1">
                  <c:v>Peru</c:v>
                </c:pt>
                <c:pt idx="2">
                  <c:v>Colombia</c:v>
                </c:pt>
                <c:pt idx="3">
                  <c:v>Qatar</c:v>
                </c:pt>
                <c:pt idx="4">
                  <c:v>Jordan</c:v>
                </c:pt>
                <c:pt idx="5">
                  <c:v>Brazil</c:v>
                </c:pt>
                <c:pt idx="6">
                  <c:v>Tunisia</c:v>
                </c:pt>
                <c:pt idx="7">
                  <c:v>Argentina</c:v>
                </c:pt>
                <c:pt idx="8">
                  <c:v>Albania</c:v>
                </c:pt>
                <c:pt idx="9">
                  <c:v>Costa Rica</c:v>
                </c:pt>
                <c:pt idx="10">
                  <c:v>Montenegro</c:v>
                </c:pt>
                <c:pt idx="11">
                  <c:v>Uruguay</c:v>
                </c:pt>
                <c:pt idx="12">
                  <c:v>Mexico</c:v>
                </c:pt>
                <c:pt idx="13">
                  <c:v>Malaysia</c:v>
                </c:pt>
                <c:pt idx="14">
                  <c:v>Chile</c:v>
                </c:pt>
                <c:pt idx="15">
                  <c:v>Thailand</c:v>
                </c:pt>
                <c:pt idx="16">
                  <c:v>United Arab Emirates</c:v>
                </c:pt>
                <c:pt idx="17">
                  <c:v>Kazakhstan</c:v>
                </c:pt>
                <c:pt idx="18">
                  <c:v>Bulgaria</c:v>
                </c:pt>
                <c:pt idx="19">
                  <c:v>Turkey</c:v>
                </c:pt>
                <c:pt idx="20">
                  <c:v>Romania</c:v>
                </c:pt>
                <c:pt idx="21">
                  <c:v>Serbia</c:v>
                </c:pt>
                <c:pt idx="22">
                  <c:v>Greece</c:v>
                </c:pt>
                <c:pt idx="23">
                  <c:v>Israel</c:v>
                </c:pt>
                <c:pt idx="24">
                  <c:v>Croatia</c:v>
                </c:pt>
                <c:pt idx="25">
                  <c:v>Hungary</c:v>
                </c:pt>
                <c:pt idx="26">
                  <c:v>Slovak Republic</c:v>
                </c:pt>
                <c:pt idx="27">
                  <c:v>Sweden</c:v>
                </c:pt>
                <c:pt idx="28">
                  <c:v>Lithuania</c:v>
                </c:pt>
                <c:pt idx="29">
                  <c:v>United States</c:v>
                </c:pt>
                <c:pt idx="30">
                  <c:v>Portugal</c:v>
                </c:pt>
                <c:pt idx="31">
                  <c:v>Italy</c:v>
                </c:pt>
                <c:pt idx="32">
                  <c:v>Luxembourg</c:v>
                </c:pt>
                <c:pt idx="33">
                  <c:v>Russian Federation</c:v>
                </c:pt>
                <c:pt idx="34">
                  <c:v>Spain</c:v>
                </c:pt>
                <c:pt idx="35">
                  <c:v>OECD average</c:v>
                </c:pt>
                <c:pt idx="36">
                  <c:v>New Zealand</c:v>
                </c:pt>
                <c:pt idx="37">
                  <c:v>France</c:v>
                </c:pt>
                <c:pt idx="38">
                  <c:v>Norway</c:v>
                </c:pt>
                <c:pt idx="39">
                  <c:v>United Kingdom</c:v>
                </c:pt>
                <c:pt idx="40">
                  <c:v>Iceland</c:v>
                </c:pt>
                <c:pt idx="41">
                  <c:v>Czech Republic</c:v>
                </c:pt>
                <c:pt idx="42">
                  <c:v>Slovenia</c:v>
                </c:pt>
                <c:pt idx="43">
                  <c:v>Latvia</c:v>
                </c:pt>
                <c:pt idx="44">
                  <c:v>Australia</c:v>
                </c:pt>
                <c:pt idx="45">
                  <c:v>Belgium</c:v>
                </c:pt>
                <c:pt idx="46">
                  <c:v>Austria</c:v>
                </c:pt>
                <c:pt idx="47">
                  <c:v>Germany</c:v>
                </c:pt>
                <c:pt idx="48">
                  <c:v>Ireland</c:v>
                </c:pt>
                <c:pt idx="49">
                  <c:v>Denmark</c:v>
                </c:pt>
                <c:pt idx="50">
                  <c:v>Netherlands</c:v>
                </c:pt>
                <c:pt idx="51">
                  <c:v>Poland</c:v>
                </c:pt>
                <c:pt idx="52">
                  <c:v>Viet Nam</c:v>
                </c:pt>
                <c:pt idx="53">
                  <c:v>Liechtenstein</c:v>
                </c:pt>
                <c:pt idx="54">
                  <c:v>Canada</c:v>
                </c:pt>
                <c:pt idx="55">
                  <c:v>Chinese Taipei</c:v>
                </c:pt>
                <c:pt idx="56">
                  <c:v>Switzerland</c:v>
                </c:pt>
                <c:pt idx="57">
                  <c:v>Finland</c:v>
                </c:pt>
                <c:pt idx="58">
                  <c:v>Japan</c:v>
                </c:pt>
                <c:pt idx="59">
                  <c:v>Macao-China</c:v>
                </c:pt>
                <c:pt idx="60">
                  <c:v>Estonia</c:v>
                </c:pt>
                <c:pt idx="61">
                  <c:v>Korea</c:v>
                </c:pt>
                <c:pt idx="62">
                  <c:v>Hong Kong-China</c:v>
                </c:pt>
                <c:pt idx="63">
                  <c:v>Singapore</c:v>
                </c:pt>
                <c:pt idx="64">
                  <c:v>Shanghai-China</c:v>
                </c:pt>
              </c:strCache>
            </c:strRef>
          </c:cat>
          <c:val>
            <c:numRef>
              <c:f>Sheet1!$C$2:$C$66</c:f>
              <c:numCache>
                <c:formatCode>General</c:formatCode>
                <c:ptCount val="65"/>
                <c:pt idx="0">
                  <c:v>33.382244610637954</c:v>
                </c:pt>
                <c:pt idx="1">
                  <c:v>27.613430694729626</c:v>
                </c:pt>
                <c:pt idx="2">
                  <c:v>32.170518342030199</c:v>
                </c:pt>
                <c:pt idx="3">
                  <c:v>22.56633853016131</c:v>
                </c:pt>
                <c:pt idx="4">
                  <c:v>32.086197038683579</c:v>
                </c:pt>
                <c:pt idx="5">
                  <c:v>31.427214002735425</c:v>
                </c:pt>
                <c:pt idx="6">
                  <c:v>31.273218348453636</c:v>
                </c:pt>
                <c:pt idx="7">
                  <c:v>31.605508987270184</c:v>
                </c:pt>
                <c:pt idx="8">
                  <c:v>28.139683626004171</c:v>
                </c:pt>
                <c:pt idx="9">
                  <c:v>36.233377415900726</c:v>
                </c:pt>
                <c:pt idx="10">
                  <c:v>29.145092090428932</c:v>
                </c:pt>
                <c:pt idx="11">
                  <c:v>26.539881391376078</c:v>
                </c:pt>
                <c:pt idx="12">
                  <c:v>31.884238557924164</c:v>
                </c:pt>
                <c:pt idx="13">
                  <c:v>28.793168366649976</c:v>
                </c:pt>
                <c:pt idx="14">
                  <c:v>29.545489416685754</c:v>
                </c:pt>
                <c:pt idx="15">
                  <c:v>30.597420422066286</c:v>
                </c:pt>
                <c:pt idx="16">
                  <c:v>25.75188537382942</c:v>
                </c:pt>
                <c:pt idx="17">
                  <c:v>30.708494090639039</c:v>
                </c:pt>
                <c:pt idx="18">
                  <c:v>23.771372379545966</c:v>
                </c:pt>
                <c:pt idx="19">
                  <c:v>26.495417698898816</c:v>
                </c:pt>
                <c:pt idx="20">
                  <c:v>26.845953961538854</c:v>
                </c:pt>
                <c:pt idx="21">
                  <c:v>23.410839312163031</c:v>
                </c:pt>
                <c:pt idx="22">
                  <c:v>21.235399000587286</c:v>
                </c:pt>
                <c:pt idx="23">
                  <c:v>17.630320027840519</c:v>
                </c:pt>
                <c:pt idx="24">
                  <c:v>20.36980653760433</c:v>
                </c:pt>
                <c:pt idx="25">
                  <c:v>18.161167308412718</c:v>
                </c:pt>
                <c:pt idx="26">
                  <c:v>16.387341321198786</c:v>
                </c:pt>
                <c:pt idx="27">
                  <c:v>17.525331661004255</c:v>
                </c:pt>
                <c:pt idx="28">
                  <c:v>17.274074889826974</c:v>
                </c:pt>
                <c:pt idx="29">
                  <c:v>17.889860272265789</c:v>
                </c:pt>
                <c:pt idx="30">
                  <c:v>16.013259813783389</c:v>
                </c:pt>
                <c:pt idx="31">
                  <c:v>16.137338565490026</c:v>
                </c:pt>
                <c:pt idx="32">
                  <c:v>15.536145769186957</c:v>
                </c:pt>
                <c:pt idx="33">
                  <c:v>16.453137796741935</c:v>
                </c:pt>
                <c:pt idx="34">
                  <c:v>15.83901834613277</c:v>
                </c:pt>
                <c:pt idx="35">
                  <c:v>14.985046125075385</c:v>
                </c:pt>
                <c:pt idx="36">
                  <c:v>15.124601990850602</c:v>
                </c:pt>
                <c:pt idx="37">
                  <c:v>13.622704301690195</c:v>
                </c:pt>
                <c:pt idx="38">
                  <c:v>15.067351742643343</c:v>
                </c:pt>
                <c:pt idx="39">
                  <c:v>13.9864825847754</c:v>
                </c:pt>
                <c:pt idx="40">
                  <c:v>14.021417732428558</c:v>
                </c:pt>
                <c:pt idx="41">
                  <c:v>14.158798511561692</c:v>
                </c:pt>
                <c:pt idx="42">
                  <c:v>15.029687738884432</c:v>
                </c:pt>
                <c:pt idx="43">
                  <c:v>15.12009602128818</c:v>
                </c:pt>
                <c:pt idx="44">
                  <c:v>13.534663203805017</c:v>
                </c:pt>
                <c:pt idx="45">
                  <c:v>12.004417575426482</c:v>
                </c:pt>
                <c:pt idx="46">
                  <c:v>12.952161313127119</c:v>
                </c:pt>
                <c:pt idx="47">
                  <c:v>12.193542455425209</c:v>
                </c:pt>
                <c:pt idx="48">
                  <c:v>12.078270347735312</c:v>
                </c:pt>
                <c:pt idx="49">
                  <c:v>12.490259309217304</c:v>
                </c:pt>
                <c:pt idx="50">
                  <c:v>10.965254807219218</c:v>
                </c:pt>
                <c:pt idx="51">
                  <c:v>11.10373410448571</c:v>
                </c:pt>
                <c:pt idx="52">
                  <c:v>10.601597574027162</c:v>
                </c:pt>
                <c:pt idx="53">
                  <c:v>10.589945296230614</c:v>
                </c:pt>
                <c:pt idx="54">
                  <c:v>10.187674837688093</c:v>
                </c:pt>
                <c:pt idx="55">
                  <c:v>8.3427159358746525</c:v>
                </c:pt>
                <c:pt idx="56">
                  <c:v>8.8772379426885308</c:v>
                </c:pt>
                <c:pt idx="57">
                  <c:v>8.9231072386942643</c:v>
                </c:pt>
                <c:pt idx="58">
                  <c:v>7.9050828102792154</c:v>
                </c:pt>
                <c:pt idx="59">
                  <c:v>7.5640962613599871</c:v>
                </c:pt>
                <c:pt idx="60">
                  <c:v>8.5685522991639207</c:v>
                </c:pt>
                <c:pt idx="61">
                  <c:v>6.416237645362397</c:v>
                </c:pt>
                <c:pt idx="62">
                  <c:v>5.9424086441310537</c:v>
                </c:pt>
                <c:pt idx="63">
                  <c:v>6.0574839152954087</c:v>
                </c:pt>
                <c:pt idx="64">
                  <c:v>2.9467374705865979</c:v>
                </c:pt>
              </c:numCache>
            </c:numRef>
          </c:val>
        </c:ser>
        <c:dLbls>
          <c:showLegendKey val="0"/>
          <c:showVal val="0"/>
          <c:showCatName val="0"/>
          <c:showSerName val="0"/>
          <c:showPercent val="0"/>
          <c:showBubbleSize val="0"/>
        </c:dLbls>
        <c:gapWidth val="150"/>
        <c:overlap val="100"/>
        <c:axId val="74807168"/>
        <c:axId val="74808704"/>
      </c:barChart>
      <c:catAx>
        <c:axId val="74807168"/>
        <c:scaling>
          <c:orientation val="minMax"/>
        </c:scaling>
        <c:delete val="0"/>
        <c:axPos val="b"/>
        <c:numFmt formatCode="General" sourceLinked="0"/>
        <c:majorTickMark val="out"/>
        <c:minorTickMark val="none"/>
        <c:tickLblPos val="nextTo"/>
        <c:txPr>
          <a:bodyPr/>
          <a:lstStyle/>
          <a:p>
            <a:pPr>
              <a:defRPr sz="1200">
                <a:solidFill>
                  <a:schemeClr val="bg2">
                    <a:lumMod val="10000"/>
                  </a:schemeClr>
                </a:solidFill>
              </a:defRPr>
            </a:pPr>
            <a:endParaRPr lang="en-US"/>
          </a:p>
        </c:txPr>
        <c:crossAx val="74808704"/>
        <c:crosses val="autoZero"/>
        <c:auto val="1"/>
        <c:lblAlgn val="ctr"/>
        <c:lblOffset val="100"/>
        <c:tickLblSkip val="1"/>
        <c:noMultiLvlLbl val="0"/>
      </c:catAx>
      <c:valAx>
        <c:axId val="74808704"/>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74807168"/>
        <c:crosses val="autoZero"/>
        <c:crossBetween val="between"/>
      </c:valAx>
      <c:spPr>
        <a:ln>
          <a:solidFill>
            <a:schemeClr val="tx1"/>
          </a:solidFill>
        </a:ln>
      </c:spPr>
    </c:plotArea>
    <c:legend>
      <c:legendPos val="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938968133975446E-2"/>
          <c:y val="5.9333261141964327E-2"/>
          <c:w val="0.89874678172698652"/>
          <c:h val="0.82836254505514906"/>
        </c:manualLayout>
      </c:layout>
      <c:scatterChart>
        <c:scatterStyle val="lineMarker"/>
        <c:varyColors val="0"/>
        <c:ser>
          <c:idx val="0"/>
          <c:order val="0"/>
          <c:tx>
            <c:v>Top performers in mathematics</c:v>
          </c:tx>
          <c:spPr>
            <a:ln w="28575">
              <a:noFill/>
            </a:ln>
          </c:spPr>
          <c:marker>
            <c:symbol val="none"/>
          </c:marker>
          <c:trendline>
            <c:spPr>
              <a:ln w="76200">
                <a:solidFill>
                  <a:srgbClr val="85FF85"/>
                </a:solidFill>
              </a:ln>
            </c:spPr>
            <c:trendlineType val="linear"/>
            <c:dispRSqr val="1"/>
            <c:dispEq val="0"/>
            <c:trendlineLbl>
              <c:layout>
                <c:manualLayout>
                  <c:x val="-0.34470010578534754"/>
                  <c:y val="0.10699420922090043"/>
                </c:manualLayout>
              </c:layout>
              <c:numFmt formatCode="#,##0.00" sourceLinked="0"/>
              <c:txPr>
                <a:bodyPr/>
                <a:lstStyle/>
                <a:p>
                  <a:pPr>
                    <a:defRPr sz="1400"/>
                  </a:pPr>
                  <a:endParaRPr lang="en-US"/>
                </a:p>
              </c:txPr>
            </c:trendlineLbl>
          </c:trendline>
          <c:xVal>
            <c:numRef>
              <c:f>'Figure 5.4'!$B$49:$B$112</c:f>
              <c:numCache>
                <c:formatCode>0.00</c:formatCode>
                <c:ptCount val="64"/>
                <c:pt idx="0">
                  <c:v>0.17</c:v>
                </c:pt>
                <c:pt idx="1">
                  <c:v>-0.16</c:v>
                </c:pt>
                <c:pt idx="2">
                  <c:v>-0.15</c:v>
                </c:pt>
                <c:pt idx="3">
                  <c:v>0.32</c:v>
                </c:pt>
                <c:pt idx="4">
                  <c:v>-0.12</c:v>
                </c:pt>
                <c:pt idx="5">
                  <c:v>0.45</c:v>
                </c:pt>
                <c:pt idx="6">
                  <c:v>-0.17</c:v>
                </c:pt>
                <c:pt idx="7">
                  <c:v>0.1</c:v>
                </c:pt>
                <c:pt idx="8">
                  <c:v>-0.32</c:v>
                </c:pt>
                <c:pt idx="9">
                  <c:v>0.19</c:v>
                </c:pt>
                <c:pt idx="10">
                  <c:v>-0.03</c:v>
                </c:pt>
                <c:pt idx="11">
                  <c:v>-0.19</c:v>
                </c:pt>
                <c:pt idx="12">
                  <c:v>0.21</c:v>
                </c:pt>
                <c:pt idx="13">
                  <c:v>0.34</c:v>
                </c:pt>
                <c:pt idx="14">
                  <c:v>-0.03</c:v>
                </c:pt>
                <c:pt idx="15">
                  <c:v>-0.54</c:v>
                </c:pt>
                <c:pt idx="16">
                  <c:v>-0.33</c:v>
                </c:pt>
                <c:pt idx="17">
                  <c:v>-0.13</c:v>
                </c:pt>
                <c:pt idx="18">
                  <c:v>-0.18</c:v>
                </c:pt>
                <c:pt idx="19">
                  <c:v>-0.49</c:v>
                </c:pt>
                <c:pt idx="20">
                  <c:v>-0.4</c:v>
                </c:pt>
                <c:pt idx="21">
                  <c:v>-0.28999999999999998</c:v>
                </c:pt>
                <c:pt idx="22">
                  <c:v>0.03</c:v>
                </c:pt>
                <c:pt idx="23">
                  <c:v>-0.31</c:v>
                </c:pt>
                <c:pt idx="24">
                  <c:v>0.5</c:v>
                </c:pt>
                <c:pt idx="25">
                  <c:v>-0.26</c:v>
                </c:pt>
                <c:pt idx="26">
                  <c:v>-0.13</c:v>
                </c:pt>
                <c:pt idx="27">
                  <c:v>0.05</c:v>
                </c:pt>
                <c:pt idx="28">
                  <c:v>0.01</c:v>
                </c:pt>
                <c:pt idx="29">
                  <c:v>0.21</c:v>
                </c:pt>
                <c:pt idx="30">
                  <c:v>0.28999999999999998</c:v>
                </c:pt>
                <c:pt idx="31">
                  <c:v>-0.25</c:v>
                </c:pt>
                <c:pt idx="32">
                  <c:v>0.04</c:v>
                </c:pt>
                <c:pt idx="33">
                  <c:v>0.46</c:v>
                </c:pt>
                <c:pt idx="34">
                  <c:v>-0.41785921976806456</c:v>
                </c:pt>
                <c:pt idx="35">
                  <c:v>-0.38</c:v>
                </c:pt>
                <c:pt idx="36">
                  <c:v>-0.35</c:v>
                </c:pt>
                <c:pt idx="37">
                  <c:v>0.19</c:v>
                </c:pt>
                <c:pt idx="38">
                  <c:v>-0.78</c:v>
                </c:pt>
                <c:pt idx="39">
                  <c:v>-0.71</c:v>
                </c:pt>
                <c:pt idx="40">
                  <c:v>-0.56999999999999995</c:v>
                </c:pt>
                <c:pt idx="41">
                  <c:v>-0.02</c:v>
                </c:pt>
                <c:pt idx="42">
                  <c:v>-0.52</c:v>
                </c:pt>
                <c:pt idx="43">
                  <c:v>-0.56000000000000005</c:v>
                </c:pt>
                <c:pt idx="44">
                  <c:v>-0.21</c:v>
                </c:pt>
                <c:pt idx="45">
                  <c:v>0.38</c:v>
                </c:pt>
                <c:pt idx="46">
                  <c:v>0.11</c:v>
                </c:pt>
                <c:pt idx="47">
                  <c:v>-0.01</c:v>
                </c:pt>
                <c:pt idx="48">
                  <c:v>-0.11</c:v>
                </c:pt>
                <c:pt idx="49">
                  <c:v>0.08</c:v>
                </c:pt>
                <c:pt idx="50">
                  <c:v>-7.0000000000000007E-2</c:v>
                </c:pt>
                <c:pt idx="51">
                  <c:v>-0.47</c:v>
                </c:pt>
                <c:pt idx="52">
                  <c:v>0.46</c:v>
                </c:pt>
                <c:pt idx="53">
                  <c:v>0.18</c:v>
                </c:pt>
                <c:pt idx="54">
                  <c:v>0.17</c:v>
                </c:pt>
                <c:pt idx="55">
                  <c:v>-0.34</c:v>
                </c:pt>
                <c:pt idx="56">
                  <c:v>-0.19</c:v>
                </c:pt>
                <c:pt idx="57">
                  <c:v>0.4</c:v>
                </c:pt>
                <c:pt idx="58">
                  <c:v>0.05</c:v>
                </c:pt>
                <c:pt idx="59">
                  <c:v>-0.87</c:v>
                </c:pt>
                <c:pt idx="60">
                  <c:v>-1.25</c:v>
                </c:pt>
                <c:pt idx="61">
                  <c:v>0.14000000000000001</c:v>
                </c:pt>
                <c:pt idx="62">
                  <c:v>-0.41</c:v>
                </c:pt>
                <c:pt idx="63">
                  <c:v>-0.4</c:v>
                </c:pt>
              </c:numCache>
            </c:numRef>
          </c:xVal>
          <c:yVal>
            <c:numRef>
              <c:f>'Figure 5.4'!$C$49:$C$112</c:f>
              <c:numCache>
                <c:formatCode>0.0</c:formatCode>
                <c:ptCount val="64"/>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12.891395525354104</c:v>
                </c:pt>
                <c:pt idx="10">
                  <c:v>17.45552428603315</c:v>
                </c:pt>
                <c:pt idx="11">
                  <c:v>3.902226982366225</c:v>
                </c:pt>
                <c:pt idx="12">
                  <c:v>9.2641767217079369</c:v>
                </c:pt>
                <c:pt idx="13">
                  <c:v>11.151811584520612</c:v>
                </c:pt>
                <c:pt idx="14">
                  <c:v>10.653084152301766</c:v>
                </c:pt>
                <c:pt idx="15">
                  <c:v>9.3671156737423935</c:v>
                </c:pt>
                <c:pt idx="16">
                  <c:v>9.9231588417953152</c:v>
                </c:pt>
                <c:pt idx="17">
                  <c:v>23.670609808348239</c:v>
                </c:pt>
                <c:pt idx="18">
                  <c:v>30.901403622263235</c:v>
                </c:pt>
                <c:pt idx="19">
                  <c:v>11.230688079056046</c:v>
                </c:pt>
                <c:pt idx="20">
                  <c:v>0.62755480917046047</c:v>
                </c:pt>
                <c:pt idx="21">
                  <c:v>19.250787755675525</c:v>
                </c:pt>
                <c:pt idx="22">
                  <c:v>15.000811266909171</c:v>
                </c:pt>
                <c:pt idx="23">
                  <c:v>9.3994873509870374</c:v>
                </c:pt>
                <c:pt idx="24">
                  <c:v>16.735596198914259</c:v>
                </c:pt>
                <c:pt idx="25">
                  <c:v>10.633824015842197</c:v>
                </c:pt>
                <c:pt idx="26">
                  <c:v>10.966643456468759</c:v>
                </c:pt>
                <c:pt idx="27">
                  <c:v>13.713468433685927</c:v>
                </c:pt>
                <c:pt idx="28">
                  <c:v>8.000538090006506</c:v>
                </c:pt>
                <c:pt idx="29">
                  <c:v>8.0109189523740554</c:v>
                </c:pt>
                <c:pt idx="30">
                  <c:v>21.368188865668927</c:v>
                </c:pt>
                <c:pt idx="31">
                  <c:v>5.8696840768856937</c:v>
                </c:pt>
                <c:pt idx="32">
                  <c:v>11.831160735732983</c:v>
                </c:pt>
                <c:pt idx="33">
                  <c:v>8.7717019602125994</c:v>
                </c:pt>
                <c:pt idx="34">
                  <c:v>0.79717186401375306</c:v>
                </c:pt>
                <c:pt idx="35">
                  <c:v>0.27288383011552181</c:v>
                </c:pt>
                <c:pt idx="36">
                  <c:v>0.75311358263583217</c:v>
                </c:pt>
                <c:pt idx="37">
                  <c:v>4.0620941631135556</c:v>
                </c:pt>
                <c:pt idx="38">
                  <c:v>0.30150238865991891</c:v>
                </c:pt>
                <c:pt idx="39">
                  <c:v>0.56414863407168925</c:v>
                </c:pt>
                <c:pt idx="40">
                  <c:v>6.9843015364066607</c:v>
                </c:pt>
                <c:pt idx="41">
                  <c:v>33.705707964845232</c:v>
                </c:pt>
                <c:pt idx="42">
                  <c:v>0.27568117803170994</c:v>
                </c:pt>
                <c:pt idx="43">
                  <c:v>0.56258148730546753</c:v>
                </c:pt>
                <c:pt idx="44">
                  <c:v>0.9355868234994803</c:v>
                </c:pt>
                <c:pt idx="45">
                  <c:v>7.9874130713138314</c:v>
                </c:pt>
                <c:pt idx="46">
                  <c:v>24.844186454598933</c:v>
                </c:pt>
                <c:pt idx="47">
                  <c:v>8.0610968373240368</c:v>
                </c:pt>
                <c:pt idx="48">
                  <c:v>24.337251323583835</c:v>
                </c:pt>
                <c:pt idx="49">
                  <c:v>1.343437815887802</c:v>
                </c:pt>
                <c:pt idx="50">
                  <c:v>1.0417474969248317</c:v>
                </c:pt>
                <c:pt idx="51">
                  <c:v>0.57273846728770661</c:v>
                </c:pt>
                <c:pt idx="52">
                  <c:v>2.0197824947331671</c:v>
                </c:pt>
                <c:pt idx="53">
                  <c:v>3.1775056313675489</c:v>
                </c:pt>
                <c:pt idx="54">
                  <c:v>7.7902129629169963</c:v>
                </c:pt>
                <c:pt idx="55">
                  <c:v>4.5709012260503297</c:v>
                </c:pt>
                <c:pt idx="56">
                  <c:v>55.42335095235785</c:v>
                </c:pt>
                <c:pt idx="57">
                  <c:v>40.039308832137579</c:v>
                </c:pt>
                <c:pt idx="58">
                  <c:v>37.200503859965366</c:v>
                </c:pt>
                <c:pt idx="59">
                  <c:v>2.5684916936523838</c:v>
                </c:pt>
                <c:pt idx="60">
                  <c:v>0.78788945216779271</c:v>
                </c:pt>
                <c:pt idx="61">
                  <c:v>3.4750908821067963</c:v>
                </c:pt>
                <c:pt idx="62">
                  <c:v>1.3723744722757032</c:v>
                </c:pt>
                <c:pt idx="63">
                  <c:v>13.260477369397119</c:v>
                </c:pt>
              </c:numCache>
            </c:numRef>
          </c:yVal>
          <c:smooth val="0"/>
        </c:ser>
        <c:ser>
          <c:idx val="1"/>
          <c:order val="1"/>
          <c:tx>
            <c:v>Low performers in mathematics</c:v>
          </c:tx>
          <c:spPr>
            <a:ln w="28575">
              <a:noFill/>
            </a:ln>
          </c:spPr>
          <c:marker>
            <c:symbol val="none"/>
          </c:marker>
          <c:trendline>
            <c:spPr>
              <a:ln w="76200">
                <a:solidFill>
                  <a:srgbClr val="00D25F"/>
                </a:solidFill>
              </a:ln>
            </c:spPr>
            <c:trendlineType val="linear"/>
            <c:dispRSqr val="1"/>
            <c:dispEq val="0"/>
            <c:trendlineLbl>
              <c:layout>
                <c:manualLayout>
                  <c:x val="-0.26034957468493841"/>
                  <c:y val="-0.48399837053767103"/>
                </c:manualLayout>
              </c:layout>
              <c:numFmt formatCode="#,##0.00" sourceLinked="0"/>
              <c:spPr>
                <a:solidFill>
                  <a:sysClr val="window" lastClr="FFFFFF"/>
                </a:solidFill>
              </c:spPr>
              <c:txPr>
                <a:bodyPr/>
                <a:lstStyle/>
                <a:p>
                  <a:pPr>
                    <a:defRPr sz="1400"/>
                  </a:pPr>
                  <a:endParaRPr lang="en-US"/>
                </a:p>
              </c:txPr>
            </c:trendlineLbl>
          </c:trendline>
          <c:xVal>
            <c:numRef>
              <c:f>'Figure 5.4'!$D$49:$D$112</c:f>
              <c:numCache>
                <c:formatCode>0.00</c:formatCode>
                <c:ptCount val="64"/>
                <c:pt idx="0">
                  <c:v>0.17</c:v>
                </c:pt>
                <c:pt idx="1">
                  <c:v>-0.16</c:v>
                </c:pt>
                <c:pt idx="2">
                  <c:v>-0.15</c:v>
                </c:pt>
                <c:pt idx="3">
                  <c:v>0.32</c:v>
                </c:pt>
                <c:pt idx="4">
                  <c:v>-0.12</c:v>
                </c:pt>
                <c:pt idx="5">
                  <c:v>0.45</c:v>
                </c:pt>
                <c:pt idx="6">
                  <c:v>-0.17</c:v>
                </c:pt>
                <c:pt idx="7">
                  <c:v>0.1</c:v>
                </c:pt>
                <c:pt idx="8">
                  <c:v>-0.32</c:v>
                </c:pt>
                <c:pt idx="9">
                  <c:v>0.19</c:v>
                </c:pt>
                <c:pt idx="10">
                  <c:v>-0.03</c:v>
                </c:pt>
                <c:pt idx="11">
                  <c:v>-0.19</c:v>
                </c:pt>
                <c:pt idx="12">
                  <c:v>0.21</c:v>
                </c:pt>
                <c:pt idx="13">
                  <c:v>0.34</c:v>
                </c:pt>
                <c:pt idx="14">
                  <c:v>-0.03</c:v>
                </c:pt>
                <c:pt idx="15">
                  <c:v>-0.54</c:v>
                </c:pt>
                <c:pt idx="16">
                  <c:v>-0.33</c:v>
                </c:pt>
                <c:pt idx="17">
                  <c:v>-0.13</c:v>
                </c:pt>
                <c:pt idx="18">
                  <c:v>-0.18</c:v>
                </c:pt>
                <c:pt idx="19">
                  <c:v>-0.49</c:v>
                </c:pt>
                <c:pt idx="20">
                  <c:v>-0.4</c:v>
                </c:pt>
                <c:pt idx="21">
                  <c:v>-0.28999999999999998</c:v>
                </c:pt>
                <c:pt idx="22">
                  <c:v>0.03</c:v>
                </c:pt>
                <c:pt idx="23">
                  <c:v>-0.31</c:v>
                </c:pt>
                <c:pt idx="24">
                  <c:v>0.5</c:v>
                </c:pt>
                <c:pt idx="25">
                  <c:v>-0.26</c:v>
                </c:pt>
                <c:pt idx="26">
                  <c:v>-0.13</c:v>
                </c:pt>
                <c:pt idx="27">
                  <c:v>0.05</c:v>
                </c:pt>
                <c:pt idx="28">
                  <c:v>0.01</c:v>
                </c:pt>
                <c:pt idx="29">
                  <c:v>0.21</c:v>
                </c:pt>
                <c:pt idx="30">
                  <c:v>0.28999999999999998</c:v>
                </c:pt>
                <c:pt idx="31">
                  <c:v>-0.25</c:v>
                </c:pt>
                <c:pt idx="32">
                  <c:v>0.04</c:v>
                </c:pt>
                <c:pt idx="33">
                  <c:v>0.46</c:v>
                </c:pt>
                <c:pt idx="34">
                  <c:v>-0.41785921976806456</c:v>
                </c:pt>
                <c:pt idx="35">
                  <c:v>-0.38</c:v>
                </c:pt>
                <c:pt idx="36">
                  <c:v>-0.35</c:v>
                </c:pt>
                <c:pt idx="37">
                  <c:v>0.19</c:v>
                </c:pt>
                <c:pt idx="38">
                  <c:v>-0.78</c:v>
                </c:pt>
                <c:pt idx="39">
                  <c:v>-0.71</c:v>
                </c:pt>
                <c:pt idx="40">
                  <c:v>-0.56999999999999995</c:v>
                </c:pt>
                <c:pt idx="41">
                  <c:v>-0.02</c:v>
                </c:pt>
                <c:pt idx="42">
                  <c:v>-0.52</c:v>
                </c:pt>
                <c:pt idx="43">
                  <c:v>-0.56000000000000005</c:v>
                </c:pt>
                <c:pt idx="44">
                  <c:v>-0.21</c:v>
                </c:pt>
                <c:pt idx="45">
                  <c:v>0.38</c:v>
                </c:pt>
                <c:pt idx="46">
                  <c:v>0.11</c:v>
                </c:pt>
                <c:pt idx="47">
                  <c:v>-0.01</c:v>
                </c:pt>
                <c:pt idx="48">
                  <c:v>-0.11</c:v>
                </c:pt>
                <c:pt idx="49">
                  <c:v>0.08</c:v>
                </c:pt>
                <c:pt idx="50">
                  <c:v>-7.0000000000000007E-2</c:v>
                </c:pt>
                <c:pt idx="51">
                  <c:v>-0.47</c:v>
                </c:pt>
                <c:pt idx="52">
                  <c:v>0.46</c:v>
                </c:pt>
                <c:pt idx="53">
                  <c:v>0.18</c:v>
                </c:pt>
                <c:pt idx="54">
                  <c:v>0.17</c:v>
                </c:pt>
                <c:pt idx="55">
                  <c:v>-0.34</c:v>
                </c:pt>
                <c:pt idx="56">
                  <c:v>-0.19</c:v>
                </c:pt>
                <c:pt idx="57">
                  <c:v>0.4</c:v>
                </c:pt>
                <c:pt idx="58">
                  <c:v>0.05</c:v>
                </c:pt>
                <c:pt idx="59">
                  <c:v>-0.87</c:v>
                </c:pt>
                <c:pt idx="60">
                  <c:v>-1.25</c:v>
                </c:pt>
                <c:pt idx="61">
                  <c:v>0.14000000000000001</c:v>
                </c:pt>
                <c:pt idx="62">
                  <c:v>-0.41</c:v>
                </c:pt>
                <c:pt idx="63">
                  <c:v>-0.4</c:v>
                </c:pt>
              </c:numCache>
            </c:numRef>
          </c:xVal>
          <c:yVal>
            <c:numRef>
              <c:f>'Figure 5.4'!$E$49:$E$112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2"/>
          <c:order val="2"/>
          <c:tx>
            <c:v>Quality of educational resources: Top performers</c:v>
          </c:tx>
          <c:spPr>
            <a:ln w="28575">
              <a:noFill/>
            </a:ln>
          </c:spPr>
          <c:marker>
            <c:symbol val="none"/>
          </c:marker>
          <c:trendline>
            <c:spPr>
              <a:ln w="76200">
                <a:solidFill>
                  <a:srgbClr val="6DCBFF"/>
                </a:solidFill>
                <a:prstDash val="solid"/>
              </a:ln>
            </c:spPr>
            <c:trendlineType val="linear"/>
            <c:dispRSqr val="1"/>
            <c:dispEq val="0"/>
            <c:trendlineLbl>
              <c:layout>
                <c:manualLayout>
                  <c:x val="2.2562710423479515E-2"/>
                  <c:y val="-4.7268020770488167E-2"/>
                </c:manualLayout>
              </c:layout>
              <c:numFmt formatCode="#,##0.00" sourceLinked="0"/>
              <c:spPr>
                <a:solidFill>
                  <a:sysClr val="window" lastClr="FFFFFF"/>
                </a:solidFill>
              </c:spPr>
              <c:txPr>
                <a:bodyPr/>
                <a:lstStyle/>
                <a:p>
                  <a:pPr>
                    <a:defRPr sz="1400"/>
                  </a:pPr>
                  <a:endParaRPr lang="en-US"/>
                </a:p>
              </c:txPr>
            </c:trendlineLbl>
          </c:trendline>
          <c:xVal>
            <c:numRef>
              <c:f>'Figure 5.4'!$F$49:$F$112</c:f>
              <c:numCache>
                <c:formatCode>0.00</c:formatCode>
                <c:ptCount val="64"/>
                <c:pt idx="0">
                  <c:v>0.68</c:v>
                </c:pt>
                <c:pt idx="1">
                  <c:v>0.22</c:v>
                </c:pt>
                <c:pt idx="2">
                  <c:v>0.3</c:v>
                </c:pt>
                <c:pt idx="3">
                  <c:v>0.27</c:v>
                </c:pt>
                <c:pt idx="4">
                  <c:v>-0.38</c:v>
                </c:pt>
                <c:pt idx="5">
                  <c:v>0.05</c:v>
                </c:pt>
                <c:pt idx="6">
                  <c:v>-0.15</c:v>
                </c:pt>
                <c:pt idx="7">
                  <c:v>-0.17</c:v>
                </c:pt>
                <c:pt idx="8">
                  <c:v>-0.2</c:v>
                </c:pt>
                <c:pt idx="9">
                  <c:v>0.38</c:v>
                </c:pt>
                <c:pt idx="10">
                  <c:v>0.09</c:v>
                </c:pt>
                <c:pt idx="11">
                  <c:v>-0.35</c:v>
                </c:pt>
                <c:pt idx="12">
                  <c:v>0.17</c:v>
                </c:pt>
                <c:pt idx="13">
                  <c:v>-0.34</c:v>
                </c:pt>
                <c:pt idx="14">
                  <c:v>0.11</c:v>
                </c:pt>
                <c:pt idx="15">
                  <c:v>-0.35</c:v>
                </c:pt>
                <c:pt idx="16">
                  <c:v>0.05</c:v>
                </c:pt>
                <c:pt idx="17">
                  <c:v>0.44</c:v>
                </c:pt>
                <c:pt idx="18">
                  <c:v>0.06</c:v>
                </c:pt>
                <c:pt idx="19">
                  <c:v>0.04</c:v>
                </c:pt>
                <c:pt idx="20">
                  <c:v>-0.86</c:v>
                </c:pt>
                <c:pt idx="21">
                  <c:v>0.19</c:v>
                </c:pt>
                <c:pt idx="22">
                  <c:v>0.2</c:v>
                </c:pt>
                <c:pt idx="23">
                  <c:v>-0.19</c:v>
                </c:pt>
                <c:pt idx="24">
                  <c:v>0.36</c:v>
                </c:pt>
                <c:pt idx="25">
                  <c:v>0.17</c:v>
                </c:pt>
                <c:pt idx="26">
                  <c:v>-0.54</c:v>
                </c:pt>
                <c:pt idx="27">
                  <c:v>0.43</c:v>
                </c:pt>
                <c:pt idx="28">
                  <c:v>0.02</c:v>
                </c:pt>
                <c:pt idx="29">
                  <c:v>0.05</c:v>
                </c:pt>
                <c:pt idx="30">
                  <c:v>0.55000000000000004</c:v>
                </c:pt>
                <c:pt idx="31">
                  <c:v>-0.4</c:v>
                </c:pt>
                <c:pt idx="32">
                  <c:v>0.51</c:v>
                </c:pt>
                <c:pt idx="33">
                  <c:v>0.38</c:v>
                </c:pt>
                <c:pt idx="34">
                  <c:v>-0.41393216374843833</c:v>
                </c:pt>
                <c:pt idx="35">
                  <c:v>-0.54</c:v>
                </c:pt>
                <c:pt idx="36">
                  <c:v>-0.54</c:v>
                </c:pt>
                <c:pt idx="37">
                  <c:v>-0.04</c:v>
                </c:pt>
                <c:pt idx="38">
                  <c:v>-1.38</c:v>
                </c:pt>
                <c:pt idx="39">
                  <c:v>-1.08</c:v>
                </c:pt>
                <c:pt idx="40">
                  <c:v>-0.5</c:v>
                </c:pt>
                <c:pt idx="41">
                  <c:v>0.44</c:v>
                </c:pt>
                <c:pt idx="42">
                  <c:v>-0.76</c:v>
                </c:pt>
                <c:pt idx="43">
                  <c:v>-0.45</c:v>
                </c:pt>
                <c:pt idx="44">
                  <c:v>-0.68</c:v>
                </c:pt>
                <c:pt idx="45">
                  <c:v>0.04</c:v>
                </c:pt>
                <c:pt idx="46">
                  <c:v>0.77</c:v>
                </c:pt>
                <c:pt idx="47">
                  <c:v>0.15</c:v>
                </c:pt>
                <c:pt idx="48">
                  <c:v>0.36</c:v>
                </c:pt>
                <c:pt idx="49">
                  <c:v>-0.21</c:v>
                </c:pt>
                <c:pt idx="50">
                  <c:v>-0.48</c:v>
                </c:pt>
                <c:pt idx="51">
                  <c:v>-1.1599999999999999</c:v>
                </c:pt>
                <c:pt idx="52">
                  <c:v>0.78</c:v>
                </c:pt>
                <c:pt idx="53">
                  <c:v>0.22</c:v>
                </c:pt>
                <c:pt idx="54">
                  <c:v>-0.48</c:v>
                </c:pt>
                <c:pt idx="55">
                  <c:v>-0.56000000000000005</c:v>
                </c:pt>
                <c:pt idx="56">
                  <c:v>0.13</c:v>
                </c:pt>
                <c:pt idx="57">
                  <c:v>1.19</c:v>
                </c:pt>
                <c:pt idx="58">
                  <c:v>0.57999999999999996</c:v>
                </c:pt>
                <c:pt idx="59">
                  <c:v>-0.68</c:v>
                </c:pt>
                <c:pt idx="60">
                  <c:v>-1.34</c:v>
                </c:pt>
                <c:pt idx="61">
                  <c:v>0.37</c:v>
                </c:pt>
                <c:pt idx="62">
                  <c:v>0.12</c:v>
                </c:pt>
                <c:pt idx="63">
                  <c:v>-0.48</c:v>
                </c:pt>
              </c:numCache>
            </c:numRef>
          </c:xVal>
          <c:yVal>
            <c:numRef>
              <c:f>'Figure 5.4'!$G$49:$G$112</c:f>
              <c:numCache>
                <c:formatCode>0.0</c:formatCode>
                <c:ptCount val="64"/>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12.891395525354104</c:v>
                </c:pt>
                <c:pt idx="10">
                  <c:v>17.45552428603315</c:v>
                </c:pt>
                <c:pt idx="11">
                  <c:v>3.902226982366225</c:v>
                </c:pt>
                <c:pt idx="12">
                  <c:v>9.2641767217079369</c:v>
                </c:pt>
                <c:pt idx="13">
                  <c:v>11.151811584520612</c:v>
                </c:pt>
                <c:pt idx="14">
                  <c:v>10.653084152301766</c:v>
                </c:pt>
                <c:pt idx="15">
                  <c:v>9.3671156737423935</c:v>
                </c:pt>
                <c:pt idx="16">
                  <c:v>9.9231588417953152</c:v>
                </c:pt>
                <c:pt idx="17">
                  <c:v>23.670609808348239</c:v>
                </c:pt>
                <c:pt idx="18">
                  <c:v>30.901403622263235</c:v>
                </c:pt>
                <c:pt idx="19">
                  <c:v>11.230688079056046</c:v>
                </c:pt>
                <c:pt idx="20">
                  <c:v>0.62755480917046047</c:v>
                </c:pt>
                <c:pt idx="21">
                  <c:v>19.250787755675525</c:v>
                </c:pt>
                <c:pt idx="22">
                  <c:v>15.000811266909171</c:v>
                </c:pt>
                <c:pt idx="23">
                  <c:v>9.3994873509870374</c:v>
                </c:pt>
                <c:pt idx="24">
                  <c:v>16.735596198914259</c:v>
                </c:pt>
                <c:pt idx="25">
                  <c:v>10.633824015842197</c:v>
                </c:pt>
                <c:pt idx="26">
                  <c:v>10.966643456468759</c:v>
                </c:pt>
                <c:pt idx="27">
                  <c:v>13.713468433685927</c:v>
                </c:pt>
                <c:pt idx="28">
                  <c:v>8.000538090006506</c:v>
                </c:pt>
                <c:pt idx="29">
                  <c:v>8.0109189523740554</c:v>
                </c:pt>
                <c:pt idx="30">
                  <c:v>21.368188865668927</c:v>
                </c:pt>
                <c:pt idx="31">
                  <c:v>5.8696840768856937</c:v>
                </c:pt>
                <c:pt idx="32">
                  <c:v>11.831160735732983</c:v>
                </c:pt>
                <c:pt idx="33">
                  <c:v>8.7717019602125994</c:v>
                </c:pt>
                <c:pt idx="34">
                  <c:v>0.79717186401375306</c:v>
                </c:pt>
                <c:pt idx="35">
                  <c:v>0.27288383011552181</c:v>
                </c:pt>
                <c:pt idx="36">
                  <c:v>0.75311358263583217</c:v>
                </c:pt>
                <c:pt idx="37">
                  <c:v>4.0620941631135556</c:v>
                </c:pt>
                <c:pt idx="38">
                  <c:v>0.30150238865991891</c:v>
                </c:pt>
                <c:pt idx="39">
                  <c:v>0.56414863407168925</c:v>
                </c:pt>
                <c:pt idx="40">
                  <c:v>6.9843015364066607</c:v>
                </c:pt>
                <c:pt idx="41">
                  <c:v>33.705707964845232</c:v>
                </c:pt>
                <c:pt idx="42">
                  <c:v>0.27568117803170994</c:v>
                </c:pt>
                <c:pt idx="43">
                  <c:v>0.56258148730546753</c:v>
                </c:pt>
                <c:pt idx="44">
                  <c:v>0.9355868234994803</c:v>
                </c:pt>
                <c:pt idx="45">
                  <c:v>7.9874130713138314</c:v>
                </c:pt>
                <c:pt idx="46">
                  <c:v>24.844186454598933</c:v>
                </c:pt>
                <c:pt idx="47">
                  <c:v>8.0610968373240368</c:v>
                </c:pt>
                <c:pt idx="48">
                  <c:v>24.337251323583835</c:v>
                </c:pt>
                <c:pt idx="49">
                  <c:v>1.343437815887802</c:v>
                </c:pt>
                <c:pt idx="50">
                  <c:v>1.0417474969248317</c:v>
                </c:pt>
                <c:pt idx="51">
                  <c:v>0.57273846728770661</c:v>
                </c:pt>
                <c:pt idx="52">
                  <c:v>2.0197824947331671</c:v>
                </c:pt>
                <c:pt idx="53">
                  <c:v>3.1775056313675489</c:v>
                </c:pt>
                <c:pt idx="54">
                  <c:v>7.7902129629169963</c:v>
                </c:pt>
                <c:pt idx="55">
                  <c:v>4.5709012260503297</c:v>
                </c:pt>
                <c:pt idx="56">
                  <c:v>55.42335095235785</c:v>
                </c:pt>
                <c:pt idx="57">
                  <c:v>40.039308832137579</c:v>
                </c:pt>
                <c:pt idx="58">
                  <c:v>37.200503859965366</c:v>
                </c:pt>
                <c:pt idx="59">
                  <c:v>2.5684916936523838</c:v>
                </c:pt>
                <c:pt idx="60">
                  <c:v>0.78788945216779271</c:v>
                </c:pt>
                <c:pt idx="61">
                  <c:v>3.4750908821067963</c:v>
                </c:pt>
                <c:pt idx="62">
                  <c:v>1.3723744722757032</c:v>
                </c:pt>
                <c:pt idx="63">
                  <c:v>13.260477369397119</c:v>
                </c:pt>
              </c:numCache>
            </c:numRef>
          </c:yVal>
          <c:smooth val="0"/>
        </c:ser>
        <c:ser>
          <c:idx val="3"/>
          <c:order val="3"/>
          <c:tx>
            <c:v>Quality of educational resources: low performers in mathematics</c:v>
          </c:tx>
          <c:spPr>
            <a:ln w="28575">
              <a:noFill/>
            </a:ln>
          </c:spPr>
          <c:marker>
            <c:symbol val="none"/>
          </c:marker>
          <c:trendline>
            <c:spPr>
              <a:ln w="76200">
                <a:solidFill>
                  <a:srgbClr val="0070C0"/>
                </a:solidFill>
                <a:prstDash val="solid"/>
              </a:ln>
            </c:spPr>
            <c:trendlineType val="linear"/>
            <c:dispRSqr val="1"/>
            <c:dispEq val="0"/>
            <c:trendlineLbl>
              <c:layout>
                <c:manualLayout>
                  <c:x val="-0.61083309583959267"/>
                  <c:y val="-0.56787917227438911"/>
                </c:manualLayout>
              </c:layout>
              <c:numFmt formatCode="#,##0.00" sourceLinked="0"/>
              <c:spPr>
                <a:solidFill>
                  <a:sysClr val="window" lastClr="FFFFFF"/>
                </a:solidFill>
              </c:spPr>
              <c:txPr>
                <a:bodyPr/>
                <a:lstStyle/>
                <a:p>
                  <a:pPr>
                    <a:defRPr sz="1400"/>
                  </a:pPr>
                  <a:endParaRPr lang="en-US"/>
                </a:p>
              </c:txPr>
            </c:trendlineLbl>
          </c:trendline>
          <c:xVal>
            <c:numRef>
              <c:f>'Figure 5.4'!$H$49:$H$112</c:f>
              <c:numCache>
                <c:formatCode>0.00</c:formatCode>
                <c:ptCount val="64"/>
                <c:pt idx="0">
                  <c:v>0.68</c:v>
                </c:pt>
                <c:pt idx="1">
                  <c:v>0.22</c:v>
                </c:pt>
                <c:pt idx="2">
                  <c:v>0.3</c:v>
                </c:pt>
                <c:pt idx="3">
                  <c:v>0.27</c:v>
                </c:pt>
                <c:pt idx="4">
                  <c:v>-0.38</c:v>
                </c:pt>
                <c:pt idx="5">
                  <c:v>0.05</c:v>
                </c:pt>
                <c:pt idx="6">
                  <c:v>-0.15</c:v>
                </c:pt>
                <c:pt idx="7">
                  <c:v>-0.17</c:v>
                </c:pt>
                <c:pt idx="8">
                  <c:v>-0.2</c:v>
                </c:pt>
                <c:pt idx="9">
                  <c:v>0.38</c:v>
                </c:pt>
                <c:pt idx="10">
                  <c:v>0.09</c:v>
                </c:pt>
                <c:pt idx="11">
                  <c:v>-0.35</c:v>
                </c:pt>
                <c:pt idx="12">
                  <c:v>0.17</c:v>
                </c:pt>
                <c:pt idx="13">
                  <c:v>-0.34</c:v>
                </c:pt>
                <c:pt idx="14">
                  <c:v>0.11</c:v>
                </c:pt>
                <c:pt idx="15">
                  <c:v>-0.35</c:v>
                </c:pt>
                <c:pt idx="16">
                  <c:v>0.05</c:v>
                </c:pt>
                <c:pt idx="17">
                  <c:v>0.44</c:v>
                </c:pt>
                <c:pt idx="18">
                  <c:v>0.06</c:v>
                </c:pt>
                <c:pt idx="19">
                  <c:v>0.04</c:v>
                </c:pt>
                <c:pt idx="20">
                  <c:v>-0.86</c:v>
                </c:pt>
                <c:pt idx="21">
                  <c:v>0.19</c:v>
                </c:pt>
                <c:pt idx="22">
                  <c:v>0.2</c:v>
                </c:pt>
                <c:pt idx="23">
                  <c:v>-0.19</c:v>
                </c:pt>
                <c:pt idx="24">
                  <c:v>0.36</c:v>
                </c:pt>
                <c:pt idx="25">
                  <c:v>0.17</c:v>
                </c:pt>
                <c:pt idx="26">
                  <c:v>-0.54</c:v>
                </c:pt>
                <c:pt idx="27">
                  <c:v>0.43</c:v>
                </c:pt>
                <c:pt idx="28">
                  <c:v>0.02</c:v>
                </c:pt>
                <c:pt idx="29">
                  <c:v>0.05</c:v>
                </c:pt>
                <c:pt idx="30">
                  <c:v>0.55000000000000004</c:v>
                </c:pt>
                <c:pt idx="31">
                  <c:v>-0.4</c:v>
                </c:pt>
                <c:pt idx="32">
                  <c:v>0.51</c:v>
                </c:pt>
                <c:pt idx="33">
                  <c:v>0.38</c:v>
                </c:pt>
                <c:pt idx="34">
                  <c:v>-0.41393216374843833</c:v>
                </c:pt>
                <c:pt idx="35">
                  <c:v>-0.54</c:v>
                </c:pt>
                <c:pt idx="36">
                  <c:v>-0.54</c:v>
                </c:pt>
                <c:pt idx="37">
                  <c:v>-0.04</c:v>
                </c:pt>
                <c:pt idx="38">
                  <c:v>-1.38</c:v>
                </c:pt>
                <c:pt idx="39">
                  <c:v>-1.08</c:v>
                </c:pt>
                <c:pt idx="40">
                  <c:v>-0.5</c:v>
                </c:pt>
                <c:pt idx="41">
                  <c:v>0.44</c:v>
                </c:pt>
                <c:pt idx="42">
                  <c:v>-0.76</c:v>
                </c:pt>
                <c:pt idx="43">
                  <c:v>-0.45</c:v>
                </c:pt>
                <c:pt idx="44">
                  <c:v>-0.68</c:v>
                </c:pt>
                <c:pt idx="45">
                  <c:v>0.04</c:v>
                </c:pt>
                <c:pt idx="46">
                  <c:v>0.77</c:v>
                </c:pt>
                <c:pt idx="47">
                  <c:v>0.15</c:v>
                </c:pt>
                <c:pt idx="48">
                  <c:v>0.36</c:v>
                </c:pt>
                <c:pt idx="49">
                  <c:v>-0.21</c:v>
                </c:pt>
                <c:pt idx="50">
                  <c:v>-0.48</c:v>
                </c:pt>
                <c:pt idx="51">
                  <c:v>-1.1599999999999999</c:v>
                </c:pt>
                <c:pt idx="52">
                  <c:v>0.78</c:v>
                </c:pt>
                <c:pt idx="53">
                  <c:v>0.22</c:v>
                </c:pt>
                <c:pt idx="54">
                  <c:v>-0.48</c:v>
                </c:pt>
                <c:pt idx="55">
                  <c:v>-0.56000000000000005</c:v>
                </c:pt>
                <c:pt idx="56">
                  <c:v>0.13</c:v>
                </c:pt>
                <c:pt idx="57">
                  <c:v>1.19</c:v>
                </c:pt>
                <c:pt idx="58">
                  <c:v>0.57999999999999996</c:v>
                </c:pt>
                <c:pt idx="59">
                  <c:v>-0.68</c:v>
                </c:pt>
                <c:pt idx="60">
                  <c:v>-1.34</c:v>
                </c:pt>
                <c:pt idx="61">
                  <c:v>0.37</c:v>
                </c:pt>
                <c:pt idx="62">
                  <c:v>0.12</c:v>
                </c:pt>
                <c:pt idx="63">
                  <c:v>-0.48</c:v>
                </c:pt>
              </c:numCache>
            </c:numRef>
          </c:xVal>
          <c:yVal>
            <c:numRef>
              <c:f>'Figure 5.4'!$I$49:$I$112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dLbls>
          <c:showLegendKey val="0"/>
          <c:showVal val="0"/>
          <c:showCatName val="0"/>
          <c:showSerName val="0"/>
          <c:showPercent val="0"/>
          <c:showBubbleSize val="0"/>
        </c:dLbls>
        <c:axId val="99596928"/>
        <c:axId val="99615488"/>
      </c:scatterChart>
      <c:valAx>
        <c:axId val="99596928"/>
        <c:scaling>
          <c:orientation val="minMax"/>
        </c:scaling>
        <c:delete val="0"/>
        <c:axPos val="b"/>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smtClean="0">
                    <a:solidFill>
                      <a:schemeClr val="bg2">
                        <a:lumMod val="10000"/>
                      </a:schemeClr>
                    </a:solidFill>
                    <a:latin typeface="+mn-lt"/>
                    <a:ea typeface="+mn-ea"/>
                    <a:cs typeface="+mn-cs"/>
                  </a:rPr>
                  <a:t>Mean of each index</a:t>
                </a:r>
                <a:endParaRPr lang="en-GB" sz="1300" b="0" i="0" u="none" strike="noStrike" kern="1200" baseline="0" dirty="0">
                  <a:solidFill>
                    <a:schemeClr val="bg2">
                      <a:lumMod val="10000"/>
                    </a:schemeClr>
                  </a:solidFill>
                  <a:latin typeface="+mn-lt"/>
                  <a:ea typeface="+mn-ea"/>
                  <a:cs typeface="+mn-cs"/>
                </a:endParaRPr>
              </a:p>
            </c:rich>
          </c:tx>
          <c:layout>
            <c:manualLayout>
              <c:xMode val="edge"/>
              <c:yMode val="edge"/>
              <c:x val="0.81735036686744955"/>
              <c:y val="0.9488095127598245"/>
            </c:manualLayout>
          </c:layout>
          <c:overlay val="0"/>
        </c:title>
        <c:numFmt formatCode="#,##0.0" sourceLinked="0"/>
        <c:majorTickMark val="none"/>
        <c:minorTickMark val="none"/>
        <c:tickLblPos val="low"/>
        <c:txPr>
          <a:bodyPr rot="0" vert="horz"/>
          <a:lstStyle/>
          <a:p>
            <a:pPr>
              <a:defRPr sz="1000" b="0" i="0" u="none" strike="noStrike" baseline="0">
                <a:solidFill>
                  <a:schemeClr val="bg2">
                    <a:lumMod val="10000"/>
                  </a:schemeClr>
                </a:solidFill>
                <a:latin typeface="Calibri"/>
                <a:ea typeface="Calibri"/>
                <a:cs typeface="Calibri"/>
              </a:defRPr>
            </a:pPr>
            <a:endParaRPr lang="en-US"/>
          </a:p>
        </c:txPr>
        <c:crossAx val="99615488"/>
        <c:crosses val="autoZero"/>
        <c:crossBetween val="midCat"/>
      </c:valAx>
      <c:valAx>
        <c:axId val="99615488"/>
        <c:scaling>
          <c:orientation val="minMax"/>
          <c:min val="0"/>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a:t>
                </a:r>
                <a:r>
                  <a:rPr lang="en-GB" sz="1300" b="0" i="0" u="none" strike="noStrike" kern="1200" baseline="0" dirty="0" smtClean="0">
                    <a:solidFill>
                      <a:schemeClr val="bg2">
                        <a:lumMod val="10000"/>
                      </a:schemeClr>
                    </a:solidFill>
                    <a:latin typeface="+mn-lt"/>
                    <a:ea typeface="+mn-ea"/>
                    <a:cs typeface="+mn-cs"/>
                  </a:rPr>
                  <a:t> </a:t>
                </a:r>
                <a:r>
                  <a:rPr lang="en-GB" sz="1300" b="1" i="0" u="none" strike="noStrike" kern="1200" baseline="0" dirty="0" smtClean="0">
                    <a:solidFill>
                      <a:schemeClr val="bg2">
                        <a:lumMod val="10000"/>
                      </a:schemeClr>
                    </a:solidFill>
                    <a:latin typeface="+mn-lt"/>
                    <a:ea typeface="+mn-ea"/>
                    <a:cs typeface="+mn-cs"/>
                  </a:rPr>
                  <a:t>low / top  </a:t>
                </a:r>
                <a:r>
                  <a:rPr lang="en-GB" sz="1300" b="1" i="0" u="none" strike="noStrike" kern="1200" baseline="0" dirty="0">
                    <a:solidFill>
                      <a:schemeClr val="bg2">
                        <a:lumMod val="10000"/>
                      </a:schemeClr>
                    </a:solidFill>
                    <a:latin typeface="+mn-lt"/>
                    <a:ea typeface="+mn-ea"/>
                    <a:cs typeface="+mn-cs"/>
                  </a:rPr>
                  <a:t>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4.0936669096284734E-3"/>
              <c:y val="2.7344027968998964E-2"/>
            </c:manualLayout>
          </c:layout>
          <c:overlay val="0"/>
        </c:title>
        <c:numFmt formatCode="0" sourceLinked="0"/>
        <c:majorTickMark val="none"/>
        <c:minorTickMark val="none"/>
        <c:tickLblPos val="low"/>
        <c:txPr>
          <a:bodyPr/>
          <a:lstStyle/>
          <a:p>
            <a:pPr>
              <a:defRPr>
                <a:solidFill>
                  <a:schemeClr val="bg2">
                    <a:lumMod val="10000"/>
                  </a:schemeClr>
                </a:solidFill>
              </a:defRPr>
            </a:pPr>
            <a:endParaRPr lang="en-US"/>
          </a:p>
        </c:txPr>
        <c:crossAx val="99596928"/>
        <c:crosses val="autoZero"/>
        <c:crossBetween val="midCat"/>
      </c:valAx>
      <c:spPr>
        <a:noFill/>
        <a:ln>
          <a:solidFill>
            <a:schemeClr val="bg1">
              <a:lumMod val="65000"/>
            </a:schemeClr>
          </a:solidFill>
        </a:ln>
      </c:spPr>
    </c:plotArea>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34349269834222E-2"/>
          <c:y val="5.9210342847769028E-2"/>
          <c:w val="0.90005122887580391"/>
          <c:h val="0.84148396489501309"/>
        </c:manualLayout>
      </c:layout>
      <c:scatterChart>
        <c:scatterStyle val="lineMarker"/>
        <c:varyColors val="0"/>
        <c:ser>
          <c:idx val="0"/>
          <c:order val="0"/>
          <c:tx>
            <c:v>Top performers in mathematics</c:v>
          </c:tx>
          <c:spPr>
            <a:ln w="28575">
              <a:noFill/>
            </a:ln>
          </c:spPr>
          <c:marker>
            <c:symbol val="none"/>
          </c:marker>
          <c:trendline>
            <c:spPr>
              <a:ln w="76200">
                <a:solidFill>
                  <a:srgbClr val="FFC000"/>
                </a:solidFill>
              </a:ln>
            </c:spPr>
            <c:trendlineType val="linear"/>
            <c:dispRSqr val="1"/>
            <c:dispEq val="0"/>
            <c:trendlineLbl>
              <c:layout>
                <c:manualLayout>
                  <c:x val="-0.45795873108116192"/>
                  <c:y val="0.12508960793963256"/>
                </c:manualLayout>
              </c:layout>
              <c:numFmt formatCode="#,##0.00" sourceLinked="0"/>
              <c:txPr>
                <a:bodyPr/>
                <a:lstStyle/>
                <a:p>
                  <a:pPr>
                    <a:defRPr sz="1400"/>
                  </a:pPr>
                  <a:endParaRPr lang="en-US"/>
                </a:p>
              </c:txPr>
            </c:trendlineLbl>
          </c:trendline>
          <c:xVal>
            <c:numRef>
              <c:f>'Figure 5.5'!$B$49:$B$110</c:f>
              <c:numCache>
                <c:formatCode>0.00</c:formatCode>
                <c:ptCount val="62"/>
                <c:pt idx="0">
                  <c:v>-0.73</c:v>
                </c:pt>
                <c:pt idx="1">
                  <c:v>-0.06</c:v>
                </c:pt>
                <c:pt idx="2">
                  <c:v>-0.27</c:v>
                </c:pt>
                <c:pt idx="3">
                  <c:v>-0.43</c:v>
                </c:pt>
                <c:pt idx="4">
                  <c:v>-0.68</c:v>
                </c:pt>
                <c:pt idx="5">
                  <c:v>-0.15</c:v>
                </c:pt>
                <c:pt idx="6">
                  <c:v>-0.21</c:v>
                </c:pt>
                <c:pt idx="7">
                  <c:v>-0.11</c:v>
                </c:pt>
                <c:pt idx="8">
                  <c:v>0.36</c:v>
                </c:pt>
                <c:pt idx="9">
                  <c:v>-0.26</c:v>
                </c:pt>
                <c:pt idx="10">
                  <c:v>0.03</c:v>
                </c:pt>
                <c:pt idx="11">
                  <c:v>-0.45</c:v>
                </c:pt>
                <c:pt idx="12">
                  <c:v>-0.1</c:v>
                </c:pt>
                <c:pt idx="13">
                  <c:v>-0.27</c:v>
                </c:pt>
                <c:pt idx="14">
                  <c:v>-0.46</c:v>
                </c:pt>
                <c:pt idx="15">
                  <c:v>-0.51</c:v>
                </c:pt>
                <c:pt idx="16">
                  <c:v>-0.15</c:v>
                </c:pt>
                <c:pt idx="17">
                  <c:v>-0.38</c:v>
                </c:pt>
                <c:pt idx="18">
                  <c:v>0.01</c:v>
                </c:pt>
                <c:pt idx="19">
                  <c:v>-0.31</c:v>
                </c:pt>
                <c:pt idx="20">
                  <c:v>-1.29</c:v>
                </c:pt>
                <c:pt idx="21">
                  <c:v>-0.12</c:v>
                </c:pt>
                <c:pt idx="22">
                  <c:v>-0.79</c:v>
                </c:pt>
                <c:pt idx="23">
                  <c:v>0.1</c:v>
                </c:pt>
                <c:pt idx="24">
                  <c:v>-0.43</c:v>
                </c:pt>
                <c:pt idx="25">
                  <c:v>-0.24</c:v>
                </c:pt>
                <c:pt idx="26">
                  <c:v>-0.01</c:v>
                </c:pt>
                <c:pt idx="27">
                  <c:v>-0.09</c:v>
                </c:pt>
                <c:pt idx="28">
                  <c:v>-0.22</c:v>
                </c:pt>
                <c:pt idx="29">
                  <c:v>-0.52</c:v>
                </c:pt>
                <c:pt idx="30">
                  <c:v>-0.26</c:v>
                </c:pt>
                <c:pt idx="31">
                  <c:v>-0.79</c:v>
                </c:pt>
                <c:pt idx="32">
                  <c:v>7.0000000000000007E-2</c:v>
                </c:pt>
                <c:pt idx="33">
                  <c:v>-0.74</c:v>
                </c:pt>
                <c:pt idx="34">
                  <c:v>-0.77</c:v>
                </c:pt>
                <c:pt idx="35">
                  <c:v>-1.0900000000000001</c:v>
                </c:pt>
                <c:pt idx="36">
                  <c:v>-0.49</c:v>
                </c:pt>
                <c:pt idx="37">
                  <c:v>-0.91</c:v>
                </c:pt>
                <c:pt idx="38">
                  <c:v>-1.33</c:v>
                </c:pt>
                <c:pt idx="39">
                  <c:v>0.11</c:v>
                </c:pt>
                <c:pt idx="40">
                  <c:v>-0.23</c:v>
                </c:pt>
                <c:pt idx="41">
                  <c:v>-1.05</c:v>
                </c:pt>
                <c:pt idx="42">
                  <c:v>-0.62</c:v>
                </c:pt>
                <c:pt idx="43">
                  <c:v>-0.16</c:v>
                </c:pt>
                <c:pt idx="44">
                  <c:v>-0.03</c:v>
                </c:pt>
                <c:pt idx="45">
                  <c:v>-0.22</c:v>
                </c:pt>
                <c:pt idx="46">
                  <c:v>-0.38</c:v>
                </c:pt>
                <c:pt idx="47">
                  <c:v>-0.47</c:v>
                </c:pt>
                <c:pt idx="48">
                  <c:v>0</c:v>
                </c:pt>
                <c:pt idx="49">
                  <c:v>-1.5</c:v>
                </c:pt>
                <c:pt idx="50">
                  <c:v>-0.3</c:v>
                </c:pt>
                <c:pt idx="51">
                  <c:v>-0.53</c:v>
                </c:pt>
                <c:pt idx="52">
                  <c:v>-0.28000000000000003</c:v>
                </c:pt>
                <c:pt idx="53">
                  <c:v>0.04</c:v>
                </c:pt>
                <c:pt idx="54">
                  <c:v>-0.6</c:v>
                </c:pt>
                <c:pt idx="55">
                  <c:v>-0.04</c:v>
                </c:pt>
                <c:pt idx="56">
                  <c:v>-0.47</c:v>
                </c:pt>
                <c:pt idx="57">
                  <c:v>-0.99</c:v>
                </c:pt>
                <c:pt idx="58">
                  <c:v>-0.44</c:v>
                </c:pt>
                <c:pt idx="59">
                  <c:v>-0.57999999999999996</c:v>
                </c:pt>
                <c:pt idx="60">
                  <c:v>-0.73</c:v>
                </c:pt>
                <c:pt idx="61" formatCode="General">
                  <c:v>-0.65</c:v>
                </c:pt>
              </c:numCache>
            </c:numRef>
          </c:xVal>
          <c:yVal>
            <c:numRef>
              <c:f>'Figure 5.5'!$C$49:$C$110</c:f>
              <c:numCache>
                <c:formatCode>0.0</c:formatCode>
                <c:ptCount val="62"/>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12.891395525354104</c:v>
                </c:pt>
                <c:pt idx="10">
                  <c:v>17.45552428603315</c:v>
                </c:pt>
                <c:pt idx="11">
                  <c:v>3.902226982366225</c:v>
                </c:pt>
                <c:pt idx="12">
                  <c:v>9.2641767217079369</c:v>
                </c:pt>
                <c:pt idx="13">
                  <c:v>11.151811584520612</c:v>
                </c:pt>
                <c:pt idx="14">
                  <c:v>10.653084152301766</c:v>
                </c:pt>
                <c:pt idx="15">
                  <c:v>9.3671156737423935</c:v>
                </c:pt>
                <c:pt idx="16">
                  <c:v>9.9231588417953152</c:v>
                </c:pt>
                <c:pt idx="17">
                  <c:v>23.670609808348239</c:v>
                </c:pt>
                <c:pt idx="18">
                  <c:v>30.901403622263235</c:v>
                </c:pt>
                <c:pt idx="19">
                  <c:v>11.230688079056046</c:v>
                </c:pt>
                <c:pt idx="20">
                  <c:v>0.62755480917046047</c:v>
                </c:pt>
                <c:pt idx="21">
                  <c:v>19.250787755675525</c:v>
                </c:pt>
                <c:pt idx="22">
                  <c:v>15.000811266909171</c:v>
                </c:pt>
                <c:pt idx="23">
                  <c:v>9.3994873509870374</c:v>
                </c:pt>
                <c:pt idx="24">
                  <c:v>16.735596198914259</c:v>
                </c:pt>
                <c:pt idx="25">
                  <c:v>10.633824015842197</c:v>
                </c:pt>
                <c:pt idx="26">
                  <c:v>10.966643456468759</c:v>
                </c:pt>
                <c:pt idx="27">
                  <c:v>13.713468433685927</c:v>
                </c:pt>
                <c:pt idx="28">
                  <c:v>8.000538090006506</c:v>
                </c:pt>
                <c:pt idx="29">
                  <c:v>8.0109189523740554</c:v>
                </c:pt>
                <c:pt idx="30">
                  <c:v>21.368188865668927</c:v>
                </c:pt>
                <c:pt idx="31">
                  <c:v>5.8696840768856937</c:v>
                </c:pt>
                <c:pt idx="32">
                  <c:v>11.831160735732983</c:v>
                </c:pt>
                <c:pt idx="33">
                  <c:v>8.7717019602125994</c:v>
                </c:pt>
                <c:pt idx="34">
                  <c:v>0.27288383011552181</c:v>
                </c:pt>
                <c:pt idx="35">
                  <c:v>0.75311358263583217</c:v>
                </c:pt>
                <c:pt idx="36">
                  <c:v>4.0620941631135556</c:v>
                </c:pt>
                <c:pt idx="37">
                  <c:v>0.30150238865991891</c:v>
                </c:pt>
                <c:pt idx="38">
                  <c:v>0.56414863407168925</c:v>
                </c:pt>
                <c:pt idx="39">
                  <c:v>6.9843015364066607</c:v>
                </c:pt>
                <c:pt idx="40">
                  <c:v>33.705707964845232</c:v>
                </c:pt>
                <c:pt idx="41">
                  <c:v>0.27568117803170994</c:v>
                </c:pt>
                <c:pt idx="42">
                  <c:v>0.56258148730546753</c:v>
                </c:pt>
                <c:pt idx="43">
                  <c:v>0.9355868234994803</c:v>
                </c:pt>
                <c:pt idx="44">
                  <c:v>7.9874130713138314</c:v>
                </c:pt>
                <c:pt idx="45">
                  <c:v>8.0610968373240368</c:v>
                </c:pt>
                <c:pt idx="46">
                  <c:v>24.337251323583835</c:v>
                </c:pt>
                <c:pt idx="47">
                  <c:v>1.343437815887802</c:v>
                </c:pt>
                <c:pt idx="48">
                  <c:v>1.0417474969248317</c:v>
                </c:pt>
                <c:pt idx="49">
                  <c:v>0.57273846728770661</c:v>
                </c:pt>
                <c:pt idx="50">
                  <c:v>2.0197824947331671</c:v>
                </c:pt>
                <c:pt idx="51">
                  <c:v>3.1775056313675489</c:v>
                </c:pt>
                <c:pt idx="52">
                  <c:v>7.7902129629169963</c:v>
                </c:pt>
                <c:pt idx="53">
                  <c:v>4.5709012260503297</c:v>
                </c:pt>
                <c:pt idx="54">
                  <c:v>55.42335095235785</c:v>
                </c:pt>
                <c:pt idx="55">
                  <c:v>40.039308832137579</c:v>
                </c:pt>
                <c:pt idx="56">
                  <c:v>37.200503859965366</c:v>
                </c:pt>
                <c:pt idx="57">
                  <c:v>2.5684916936523838</c:v>
                </c:pt>
                <c:pt idx="58">
                  <c:v>0.78788945216779271</c:v>
                </c:pt>
                <c:pt idx="59">
                  <c:v>3.4750908821067963</c:v>
                </c:pt>
                <c:pt idx="60">
                  <c:v>1.3723744722757032</c:v>
                </c:pt>
                <c:pt idx="61">
                  <c:v>13.260477369397119</c:v>
                </c:pt>
              </c:numCache>
            </c:numRef>
          </c:yVal>
          <c:smooth val="0"/>
        </c:ser>
        <c:ser>
          <c:idx val="1"/>
          <c:order val="1"/>
          <c:tx>
            <c:v>Low performers in mathematics</c:v>
          </c:tx>
          <c:spPr>
            <a:ln w="28575">
              <a:noFill/>
            </a:ln>
          </c:spPr>
          <c:marker>
            <c:symbol val="none"/>
          </c:marker>
          <c:trendline>
            <c:spPr>
              <a:ln w="76200">
                <a:solidFill>
                  <a:srgbClr val="F79646"/>
                </a:solidFill>
              </a:ln>
            </c:spPr>
            <c:trendlineType val="linear"/>
            <c:dispRSqr val="1"/>
            <c:dispEq val="0"/>
            <c:trendlineLbl>
              <c:layout>
                <c:manualLayout>
                  <c:x val="-0.37052779985509682"/>
                  <c:y val="-0.59051714238845143"/>
                </c:manualLayout>
              </c:layout>
              <c:numFmt formatCode="#,##0.00" sourceLinked="0"/>
              <c:spPr>
                <a:solidFill>
                  <a:sysClr val="window" lastClr="FFFFFF"/>
                </a:solidFill>
              </c:spPr>
              <c:txPr>
                <a:bodyPr/>
                <a:lstStyle/>
                <a:p>
                  <a:pPr>
                    <a:defRPr sz="1400"/>
                  </a:pPr>
                  <a:endParaRPr lang="en-US"/>
                </a:p>
              </c:txPr>
            </c:trendlineLbl>
          </c:trendline>
          <c:xVal>
            <c:numRef>
              <c:f>'Figure 5.5'!$D$49:$D$110</c:f>
              <c:numCache>
                <c:formatCode>0.00</c:formatCode>
                <c:ptCount val="62"/>
                <c:pt idx="0">
                  <c:v>-0.73</c:v>
                </c:pt>
                <c:pt idx="1">
                  <c:v>-0.06</c:v>
                </c:pt>
                <c:pt idx="2">
                  <c:v>-0.27</c:v>
                </c:pt>
                <c:pt idx="3">
                  <c:v>-0.43</c:v>
                </c:pt>
                <c:pt idx="4">
                  <c:v>-0.68</c:v>
                </c:pt>
                <c:pt idx="5">
                  <c:v>-0.15</c:v>
                </c:pt>
                <c:pt idx="6">
                  <c:v>-0.21</c:v>
                </c:pt>
                <c:pt idx="7">
                  <c:v>-0.11</c:v>
                </c:pt>
                <c:pt idx="8">
                  <c:v>0.36</c:v>
                </c:pt>
                <c:pt idx="9">
                  <c:v>-0.26</c:v>
                </c:pt>
                <c:pt idx="10">
                  <c:v>0.03</c:v>
                </c:pt>
                <c:pt idx="11">
                  <c:v>-0.45</c:v>
                </c:pt>
                <c:pt idx="12">
                  <c:v>-0.1</c:v>
                </c:pt>
                <c:pt idx="13">
                  <c:v>-0.27</c:v>
                </c:pt>
                <c:pt idx="14">
                  <c:v>-0.46</c:v>
                </c:pt>
                <c:pt idx="15">
                  <c:v>-0.51</c:v>
                </c:pt>
                <c:pt idx="16">
                  <c:v>-0.15</c:v>
                </c:pt>
                <c:pt idx="17">
                  <c:v>-0.38</c:v>
                </c:pt>
                <c:pt idx="18">
                  <c:v>0.01</c:v>
                </c:pt>
                <c:pt idx="19">
                  <c:v>-0.31</c:v>
                </c:pt>
                <c:pt idx="20">
                  <c:v>-1.29</c:v>
                </c:pt>
                <c:pt idx="21">
                  <c:v>-0.12</c:v>
                </c:pt>
                <c:pt idx="22">
                  <c:v>-0.79</c:v>
                </c:pt>
                <c:pt idx="23">
                  <c:v>0.1</c:v>
                </c:pt>
                <c:pt idx="24">
                  <c:v>-0.43</c:v>
                </c:pt>
                <c:pt idx="25">
                  <c:v>-0.24</c:v>
                </c:pt>
                <c:pt idx="26">
                  <c:v>-0.01</c:v>
                </c:pt>
                <c:pt idx="27">
                  <c:v>-0.09</c:v>
                </c:pt>
                <c:pt idx="28">
                  <c:v>-0.22</c:v>
                </c:pt>
                <c:pt idx="29">
                  <c:v>-0.52</c:v>
                </c:pt>
                <c:pt idx="30">
                  <c:v>-0.26</c:v>
                </c:pt>
                <c:pt idx="31">
                  <c:v>-0.79</c:v>
                </c:pt>
                <c:pt idx="32">
                  <c:v>7.0000000000000007E-2</c:v>
                </c:pt>
                <c:pt idx="33">
                  <c:v>-0.74</c:v>
                </c:pt>
                <c:pt idx="34">
                  <c:v>-0.77</c:v>
                </c:pt>
                <c:pt idx="35">
                  <c:v>-1.0900000000000001</c:v>
                </c:pt>
                <c:pt idx="36">
                  <c:v>-0.49</c:v>
                </c:pt>
                <c:pt idx="37">
                  <c:v>-0.91</c:v>
                </c:pt>
                <c:pt idx="38">
                  <c:v>-1.33</c:v>
                </c:pt>
                <c:pt idx="39">
                  <c:v>0.11</c:v>
                </c:pt>
                <c:pt idx="40">
                  <c:v>-0.23</c:v>
                </c:pt>
                <c:pt idx="41">
                  <c:v>-1.05</c:v>
                </c:pt>
                <c:pt idx="42">
                  <c:v>-0.62</c:v>
                </c:pt>
                <c:pt idx="43">
                  <c:v>-0.16</c:v>
                </c:pt>
                <c:pt idx="44">
                  <c:v>-0.03</c:v>
                </c:pt>
                <c:pt idx="45">
                  <c:v>-0.22</c:v>
                </c:pt>
                <c:pt idx="46">
                  <c:v>-0.38</c:v>
                </c:pt>
                <c:pt idx="47">
                  <c:v>-0.47</c:v>
                </c:pt>
                <c:pt idx="48">
                  <c:v>0</c:v>
                </c:pt>
                <c:pt idx="49">
                  <c:v>-1.5</c:v>
                </c:pt>
                <c:pt idx="50">
                  <c:v>-0.3</c:v>
                </c:pt>
                <c:pt idx="51">
                  <c:v>-0.53</c:v>
                </c:pt>
                <c:pt idx="52">
                  <c:v>-0.28000000000000003</c:v>
                </c:pt>
                <c:pt idx="53">
                  <c:v>0.04</c:v>
                </c:pt>
                <c:pt idx="54">
                  <c:v>-0.6</c:v>
                </c:pt>
                <c:pt idx="55">
                  <c:v>-0.04</c:v>
                </c:pt>
                <c:pt idx="56">
                  <c:v>-0.47</c:v>
                </c:pt>
                <c:pt idx="57">
                  <c:v>-0.99</c:v>
                </c:pt>
                <c:pt idx="58">
                  <c:v>-0.44</c:v>
                </c:pt>
                <c:pt idx="59">
                  <c:v>-0.57999999999999996</c:v>
                </c:pt>
                <c:pt idx="60">
                  <c:v>-0.73</c:v>
                </c:pt>
                <c:pt idx="61" formatCode="General">
                  <c:v>-0.65</c:v>
                </c:pt>
              </c:numCache>
            </c:numRef>
          </c:xVal>
          <c:yVal>
            <c:numRef>
              <c:f>'Figure 5.5'!$E$49:$E$110</c:f>
              <c:numCache>
                <c:formatCode>0.0</c:formatCode>
                <c:ptCount val="62"/>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66.48</c:v>
                </c:pt>
                <c:pt idx="35">
                  <c:v>67.09</c:v>
                </c:pt>
                <c:pt idx="36">
                  <c:v>43.76</c:v>
                </c:pt>
                <c:pt idx="37">
                  <c:v>73.819999999999993</c:v>
                </c:pt>
                <c:pt idx="38">
                  <c:v>59.87</c:v>
                </c:pt>
                <c:pt idx="39">
                  <c:v>29.87</c:v>
                </c:pt>
                <c:pt idx="40">
                  <c:v>8.52</c:v>
                </c:pt>
                <c:pt idx="41">
                  <c:v>75.69</c:v>
                </c:pt>
                <c:pt idx="42">
                  <c:v>68.56</c:v>
                </c:pt>
                <c:pt idx="43">
                  <c:v>45.24</c:v>
                </c:pt>
                <c:pt idx="44">
                  <c:v>19.940000000000001</c:v>
                </c:pt>
                <c:pt idx="45">
                  <c:v>26.02</c:v>
                </c:pt>
                <c:pt idx="46">
                  <c:v>10.78</c:v>
                </c:pt>
                <c:pt idx="47">
                  <c:v>51.75</c:v>
                </c:pt>
                <c:pt idx="48">
                  <c:v>56.65</c:v>
                </c:pt>
                <c:pt idx="49">
                  <c:v>74.58</c:v>
                </c:pt>
                <c:pt idx="50">
                  <c:v>69.56</c:v>
                </c:pt>
                <c:pt idx="51">
                  <c:v>40.82</c:v>
                </c:pt>
                <c:pt idx="52">
                  <c:v>23.95</c:v>
                </c:pt>
                <c:pt idx="53">
                  <c:v>38.909999999999997</c:v>
                </c:pt>
                <c:pt idx="54">
                  <c:v>3.79</c:v>
                </c:pt>
                <c:pt idx="55">
                  <c:v>8.25</c:v>
                </c:pt>
                <c:pt idx="56">
                  <c:v>12.84</c:v>
                </c:pt>
                <c:pt idx="57">
                  <c:v>49.74</c:v>
                </c:pt>
                <c:pt idx="58">
                  <c:v>67.75</c:v>
                </c:pt>
                <c:pt idx="59">
                  <c:v>46.28</c:v>
                </c:pt>
                <c:pt idx="60">
                  <c:v>55.78</c:v>
                </c:pt>
                <c:pt idx="61">
                  <c:v>14.25</c:v>
                </c:pt>
              </c:numCache>
            </c:numRef>
          </c:yVal>
          <c:smooth val="0"/>
        </c:ser>
        <c:ser>
          <c:idx val="2"/>
          <c:order val="2"/>
          <c:tx>
            <c:v>Low performers, after accounting for the index of educational resources</c:v>
          </c:tx>
          <c:spPr>
            <a:ln w="28575">
              <a:noFill/>
            </a:ln>
          </c:spPr>
          <c:marker>
            <c:symbol val="none"/>
          </c:marker>
          <c:trendline>
            <c:spPr>
              <a:ln w="25400">
                <a:solidFill>
                  <a:srgbClr val="509DFA"/>
                </a:solidFill>
                <a:prstDash val="solid"/>
              </a:ln>
            </c:spPr>
            <c:trendlineType val="linear"/>
            <c:dispRSqr val="1"/>
            <c:dispEq val="0"/>
            <c:trendlineLbl>
              <c:layout>
                <c:manualLayout>
                  <c:x val="-0.57412353043394038"/>
                  <c:y val="-0.14686249179790026"/>
                </c:manualLayout>
              </c:layout>
              <c:numFmt formatCode="#,##0.00" sourceLinked="0"/>
              <c:txPr>
                <a:bodyPr/>
                <a:lstStyle/>
                <a:p>
                  <a:pPr>
                    <a:defRPr sz="1400"/>
                  </a:pPr>
                  <a:endParaRPr lang="en-US"/>
                </a:p>
              </c:txPr>
            </c:trendlineLbl>
          </c:trendline>
          <c:xVal>
            <c:numRef>
              <c:f>'Figure 5.5'!$F$49:$F$110</c:f>
              <c:numCache>
                <c:formatCode>0.00</c:formatCode>
                <c:ptCount val="62"/>
                <c:pt idx="0">
                  <c:v>-0.56370620000000005</c:v>
                </c:pt>
                <c:pt idx="1">
                  <c:v>0.25065500000000002</c:v>
                </c:pt>
                <c:pt idx="2">
                  <c:v>1.55487E-2</c:v>
                </c:pt>
                <c:pt idx="3">
                  <c:v>-0.1350365</c:v>
                </c:pt>
                <c:pt idx="4">
                  <c:v>-0.18104790000000001</c:v>
                </c:pt>
                <c:pt idx="5">
                  <c:v>0.2140058</c:v>
                </c:pt>
                <c:pt idx="6">
                  <c:v>0.21677150000000001</c:v>
                </c:pt>
                <c:pt idx="7">
                  <c:v>0.3230481</c:v>
                </c:pt>
                <c:pt idx="8">
                  <c:v>0.80246300000000004</c:v>
                </c:pt>
                <c:pt idx="9">
                  <c:v>4.4240000000000002E-4</c:v>
                </c:pt>
                <c:pt idx="10">
                  <c:v>0.38145269999999998</c:v>
                </c:pt>
                <c:pt idx="11">
                  <c:v>3.9537299999999997E-2</c:v>
                </c:pt>
                <c:pt idx="12">
                  <c:v>0.2263464</c:v>
                </c:pt>
                <c:pt idx="13">
                  <c:v>0.21639900000000001</c:v>
                </c:pt>
                <c:pt idx="14">
                  <c:v>-0.11482390000000001</c:v>
                </c:pt>
                <c:pt idx="15">
                  <c:v>-2.04627E-2</c:v>
                </c:pt>
                <c:pt idx="16">
                  <c:v>0.2140058</c:v>
                </c:pt>
                <c:pt idx="17">
                  <c:v>-0.13838729999999999</c:v>
                </c:pt>
                <c:pt idx="18">
                  <c:v>0.37086760000000002</c:v>
                </c:pt>
                <c:pt idx="19">
                  <c:v>5.7144100000000003E-2</c:v>
                </c:pt>
                <c:pt idx="20">
                  <c:v>-0.64041009999999998</c:v>
                </c:pt>
                <c:pt idx="21">
                  <c:v>0.20006979999999999</c:v>
                </c:pt>
                <c:pt idx="22">
                  <c:v>-0.4730685</c:v>
                </c:pt>
                <c:pt idx="23">
                  <c:v>0.53932469999999999</c:v>
                </c:pt>
                <c:pt idx="24">
                  <c:v>-0.16328100000000001</c:v>
                </c:pt>
                <c:pt idx="25">
                  <c:v>8.6346400000000004E-2</c:v>
                </c:pt>
                <c:pt idx="26">
                  <c:v>0.53916470000000005</c:v>
                </c:pt>
                <c:pt idx="27">
                  <c:v>0.154751</c:v>
                </c:pt>
                <c:pt idx="28">
                  <c:v>0.15342069999999999</c:v>
                </c:pt>
                <c:pt idx="29">
                  <c:v>-0.1559941</c:v>
                </c:pt>
                <c:pt idx="30">
                  <c:v>-5.2908400000000001E-2</c:v>
                </c:pt>
                <c:pt idx="31">
                  <c:v>-0.28477140000000001</c:v>
                </c:pt>
                <c:pt idx="32">
                  <c:v>0.28964469999999998</c:v>
                </c:pt>
                <c:pt idx="33">
                  <c:v>-0.47955759999999997</c:v>
                </c:pt>
                <c:pt idx="34">
                  <c:v>-0.22083530000000001</c:v>
                </c:pt>
                <c:pt idx="35">
                  <c:v>-0.54083539999999997</c:v>
                </c:pt>
                <c:pt idx="36">
                  <c:v>-9.7749600000000006E-2</c:v>
                </c:pt>
                <c:pt idx="37">
                  <c:v>-9.7219399999999997E-2</c:v>
                </c:pt>
                <c:pt idx="38">
                  <c:v>-0.61136789999999996</c:v>
                </c:pt>
                <c:pt idx="39">
                  <c:v>0.64661150000000001</c:v>
                </c:pt>
                <c:pt idx="40">
                  <c:v>1.16127E-2</c:v>
                </c:pt>
                <c:pt idx="41">
                  <c:v>-0.43179299999999998</c:v>
                </c:pt>
                <c:pt idx="42">
                  <c:v>-9.9079899999999999E-2</c:v>
                </c:pt>
                <c:pt idx="43">
                  <c:v>0.43310070000000001</c:v>
                </c:pt>
                <c:pt idx="44">
                  <c:v>0.3371441</c:v>
                </c:pt>
                <c:pt idx="45">
                  <c:v>0.112623</c:v>
                </c:pt>
                <c:pt idx="46">
                  <c:v>-0.11328100000000001</c:v>
                </c:pt>
                <c:pt idx="47">
                  <c:v>-2.4398699999999999E-2</c:v>
                </c:pt>
                <c:pt idx="48">
                  <c:v>0.53033490000000005</c:v>
                </c:pt>
                <c:pt idx="49">
                  <c:v>-0.75626159999999998</c:v>
                </c:pt>
                <c:pt idx="50">
                  <c:v>-0.16508900000000001</c:v>
                </c:pt>
                <c:pt idx="51">
                  <c:v>-0.21934500000000001</c:v>
                </c:pt>
                <c:pt idx="52">
                  <c:v>0.25033490000000003</c:v>
                </c:pt>
                <c:pt idx="53">
                  <c:v>0.5954412</c:v>
                </c:pt>
                <c:pt idx="54">
                  <c:v>-0.26110050000000001</c:v>
                </c:pt>
                <c:pt idx="55">
                  <c:v>-3.3758700000000003E-2</c:v>
                </c:pt>
                <c:pt idx="56">
                  <c:v>-0.27232329999999999</c:v>
                </c:pt>
                <c:pt idx="57">
                  <c:v>-0.39689930000000001</c:v>
                </c:pt>
                <c:pt idx="58">
                  <c:v>0.36022749999999998</c:v>
                </c:pt>
                <c:pt idx="59">
                  <c:v>-0.31641930000000001</c:v>
                </c:pt>
                <c:pt idx="60">
                  <c:v>-0.38796219999999998</c:v>
                </c:pt>
                <c:pt idx="61">
                  <c:v>-0.11966499999999999</c:v>
                </c:pt>
              </c:numCache>
            </c:numRef>
          </c:xVal>
          <c:yVal>
            <c:numRef>
              <c:f>'Figure 5.5'!$G$49:$G$110</c:f>
              <c:numCache>
                <c:formatCode>0.0</c:formatCode>
                <c:ptCount val="62"/>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12.891395525354101</c:v>
                </c:pt>
                <c:pt idx="10">
                  <c:v>17.45552428603315</c:v>
                </c:pt>
                <c:pt idx="11">
                  <c:v>3.902226982366225</c:v>
                </c:pt>
                <c:pt idx="12">
                  <c:v>9.2641767217079369</c:v>
                </c:pt>
                <c:pt idx="13">
                  <c:v>11.151811584520612</c:v>
                </c:pt>
                <c:pt idx="14">
                  <c:v>10.653084152301766</c:v>
                </c:pt>
                <c:pt idx="15">
                  <c:v>9.3671156737423935</c:v>
                </c:pt>
                <c:pt idx="16">
                  <c:v>9.9231588417953152</c:v>
                </c:pt>
                <c:pt idx="17">
                  <c:v>23.670609808348239</c:v>
                </c:pt>
                <c:pt idx="18">
                  <c:v>30.901403622263235</c:v>
                </c:pt>
                <c:pt idx="19">
                  <c:v>11.230688079056046</c:v>
                </c:pt>
                <c:pt idx="20">
                  <c:v>0.62755480917046047</c:v>
                </c:pt>
                <c:pt idx="21">
                  <c:v>19.250787755675525</c:v>
                </c:pt>
                <c:pt idx="22">
                  <c:v>15.000811266909171</c:v>
                </c:pt>
                <c:pt idx="23">
                  <c:v>9.3994873509870374</c:v>
                </c:pt>
                <c:pt idx="24">
                  <c:v>16.735596198914259</c:v>
                </c:pt>
                <c:pt idx="25">
                  <c:v>10.633824015842197</c:v>
                </c:pt>
                <c:pt idx="26">
                  <c:v>10.966643456468759</c:v>
                </c:pt>
                <c:pt idx="27">
                  <c:v>13.713468433685927</c:v>
                </c:pt>
                <c:pt idx="28">
                  <c:v>8.000538090006506</c:v>
                </c:pt>
                <c:pt idx="29">
                  <c:v>8.0109189523740554</c:v>
                </c:pt>
                <c:pt idx="30">
                  <c:v>21.368188865668927</c:v>
                </c:pt>
                <c:pt idx="31">
                  <c:v>5.8696840768856937</c:v>
                </c:pt>
                <c:pt idx="32">
                  <c:v>11.831160735732983</c:v>
                </c:pt>
                <c:pt idx="33">
                  <c:v>8.7717019602125994</c:v>
                </c:pt>
                <c:pt idx="34">
                  <c:v>0.27288383011552181</c:v>
                </c:pt>
                <c:pt idx="35">
                  <c:v>0.75311358263583217</c:v>
                </c:pt>
                <c:pt idx="36">
                  <c:v>4.0620941631135556</c:v>
                </c:pt>
                <c:pt idx="37">
                  <c:v>0.30150238865991891</c:v>
                </c:pt>
                <c:pt idx="38">
                  <c:v>0.56414863407168925</c:v>
                </c:pt>
                <c:pt idx="39">
                  <c:v>6.9843015364066607</c:v>
                </c:pt>
                <c:pt idx="40">
                  <c:v>33.705707964845232</c:v>
                </c:pt>
                <c:pt idx="41">
                  <c:v>0.27568117803170994</c:v>
                </c:pt>
                <c:pt idx="42">
                  <c:v>0.56258148730546753</c:v>
                </c:pt>
                <c:pt idx="43">
                  <c:v>0.9355868234994803</c:v>
                </c:pt>
                <c:pt idx="44">
                  <c:v>7.9874130713138314</c:v>
                </c:pt>
                <c:pt idx="45">
                  <c:v>8.0610968373240368</c:v>
                </c:pt>
                <c:pt idx="46">
                  <c:v>24.337251323583835</c:v>
                </c:pt>
                <c:pt idx="47">
                  <c:v>1.343437815887802</c:v>
                </c:pt>
                <c:pt idx="48">
                  <c:v>1.0417474969248317</c:v>
                </c:pt>
                <c:pt idx="49">
                  <c:v>0.57273846728770661</c:v>
                </c:pt>
                <c:pt idx="50">
                  <c:v>2.0197824947331671</c:v>
                </c:pt>
                <c:pt idx="51">
                  <c:v>3.1775056313675489</c:v>
                </c:pt>
                <c:pt idx="52">
                  <c:v>7.7902129629169963</c:v>
                </c:pt>
                <c:pt idx="53">
                  <c:v>4.5709012260503297</c:v>
                </c:pt>
                <c:pt idx="54">
                  <c:v>55.42335095235785</c:v>
                </c:pt>
                <c:pt idx="55">
                  <c:v>40.039308832137579</c:v>
                </c:pt>
                <c:pt idx="56">
                  <c:v>37.200503859965366</c:v>
                </c:pt>
                <c:pt idx="57">
                  <c:v>2.5684916936523838</c:v>
                </c:pt>
                <c:pt idx="58">
                  <c:v>0.78788945216779271</c:v>
                </c:pt>
                <c:pt idx="59">
                  <c:v>3.4750908821067963</c:v>
                </c:pt>
                <c:pt idx="60">
                  <c:v>1.3723744722757032</c:v>
                </c:pt>
                <c:pt idx="61">
                  <c:v>13.260477369397119</c:v>
                </c:pt>
              </c:numCache>
            </c:numRef>
          </c:yVal>
          <c:smooth val="0"/>
        </c:ser>
        <c:ser>
          <c:idx val="3"/>
          <c:order val="3"/>
          <c:tx>
            <c:v>Low performers in mathematics, after accounting for the index of educational resources</c:v>
          </c:tx>
          <c:spPr>
            <a:ln w="28575">
              <a:noFill/>
            </a:ln>
          </c:spPr>
          <c:marker>
            <c:symbol val="none"/>
          </c:marker>
          <c:trendline>
            <c:spPr>
              <a:ln w="76200">
                <a:solidFill>
                  <a:srgbClr val="0070C0"/>
                </a:solidFill>
                <a:prstDash val="solid"/>
              </a:ln>
            </c:spPr>
            <c:trendlineType val="linear"/>
            <c:dispRSqr val="1"/>
            <c:dispEq val="0"/>
            <c:trendlineLbl>
              <c:layout>
                <c:manualLayout>
                  <c:x val="-5.4060232623725571E-2"/>
                  <c:y val="-0.14568036417322835"/>
                </c:manualLayout>
              </c:layout>
              <c:numFmt formatCode="#,##0.00" sourceLinked="0"/>
              <c:spPr>
                <a:solidFill>
                  <a:sysClr val="window" lastClr="FFFFFF"/>
                </a:solidFill>
              </c:spPr>
              <c:txPr>
                <a:bodyPr/>
                <a:lstStyle/>
                <a:p>
                  <a:pPr>
                    <a:defRPr sz="1400"/>
                  </a:pPr>
                  <a:endParaRPr lang="en-US"/>
                </a:p>
              </c:txPr>
            </c:trendlineLbl>
          </c:trendline>
          <c:xVal>
            <c:numRef>
              <c:f>'Figure 5.5'!$H$49:$H$110</c:f>
              <c:numCache>
                <c:formatCode>0.00</c:formatCode>
                <c:ptCount val="62"/>
                <c:pt idx="0">
                  <c:v>-0.56370620000000005</c:v>
                </c:pt>
                <c:pt idx="1">
                  <c:v>0.25065500000000002</c:v>
                </c:pt>
                <c:pt idx="2">
                  <c:v>1.55487E-2</c:v>
                </c:pt>
                <c:pt idx="3">
                  <c:v>-0.1350365</c:v>
                </c:pt>
                <c:pt idx="4">
                  <c:v>-0.18104790000000001</c:v>
                </c:pt>
                <c:pt idx="5">
                  <c:v>0.2140058</c:v>
                </c:pt>
                <c:pt idx="6">
                  <c:v>0.21677150000000001</c:v>
                </c:pt>
                <c:pt idx="7">
                  <c:v>0.3230481</c:v>
                </c:pt>
                <c:pt idx="8">
                  <c:v>0.80246300000000004</c:v>
                </c:pt>
                <c:pt idx="9">
                  <c:v>4.4240000000000002E-4</c:v>
                </c:pt>
                <c:pt idx="10">
                  <c:v>0.38145269999999998</c:v>
                </c:pt>
                <c:pt idx="11">
                  <c:v>3.9537299999999997E-2</c:v>
                </c:pt>
                <c:pt idx="12">
                  <c:v>0.2263464</c:v>
                </c:pt>
                <c:pt idx="13">
                  <c:v>0.21639900000000001</c:v>
                </c:pt>
                <c:pt idx="14">
                  <c:v>-0.11482390000000001</c:v>
                </c:pt>
                <c:pt idx="15">
                  <c:v>-2.04627E-2</c:v>
                </c:pt>
                <c:pt idx="16">
                  <c:v>0.2140058</c:v>
                </c:pt>
                <c:pt idx="17">
                  <c:v>-0.13838729999999999</c:v>
                </c:pt>
                <c:pt idx="18">
                  <c:v>0.37086760000000002</c:v>
                </c:pt>
                <c:pt idx="19">
                  <c:v>5.7144100000000003E-2</c:v>
                </c:pt>
                <c:pt idx="20">
                  <c:v>-0.64041009999999998</c:v>
                </c:pt>
                <c:pt idx="21">
                  <c:v>0.20006979999999999</c:v>
                </c:pt>
                <c:pt idx="22">
                  <c:v>-0.4730685</c:v>
                </c:pt>
                <c:pt idx="23">
                  <c:v>0.53932469999999999</c:v>
                </c:pt>
                <c:pt idx="24">
                  <c:v>-0.16328100000000001</c:v>
                </c:pt>
                <c:pt idx="25">
                  <c:v>8.6346400000000004E-2</c:v>
                </c:pt>
                <c:pt idx="26">
                  <c:v>0.53916470000000005</c:v>
                </c:pt>
                <c:pt idx="27">
                  <c:v>0.154751</c:v>
                </c:pt>
                <c:pt idx="28">
                  <c:v>0.15342069999999999</c:v>
                </c:pt>
                <c:pt idx="29">
                  <c:v>-0.1559941</c:v>
                </c:pt>
                <c:pt idx="30">
                  <c:v>-5.2908400000000001E-2</c:v>
                </c:pt>
                <c:pt idx="31">
                  <c:v>-0.28477140000000001</c:v>
                </c:pt>
                <c:pt idx="32">
                  <c:v>0.28964469999999998</c:v>
                </c:pt>
                <c:pt idx="33">
                  <c:v>-0.47955759999999997</c:v>
                </c:pt>
                <c:pt idx="34">
                  <c:v>-0.22083530000000001</c:v>
                </c:pt>
                <c:pt idx="35">
                  <c:v>-0.54083539999999997</c:v>
                </c:pt>
                <c:pt idx="36">
                  <c:v>-9.7749600000000006E-2</c:v>
                </c:pt>
                <c:pt idx="37">
                  <c:v>-9.7219399999999997E-2</c:v>
                </c:pt>
                <c:pt idx="38">
                  <c:v>-0.61136789999999996</c:v>
                </c:pt>
                <c:pt idx="39">
                  <c:v>0.64661150000000001</c:v>
                </c:pt>
                <c:pt idx="40">
                  <c:v>1.16127E-2</c:v>
                </c:pt>
                <c:pt idx="41">
                  <c:v>-0.43179299999999998</c:v>
                </c:pt>
                <c:pt idx="42">
                  <c:v>-9.9079899999999999E-2</c:v>
                </c:pt>
                <c:pt idx="43">
                  <c:v>0.43310070000000001</c:v>
                </c:pt>
                <c:pt idx="44">
                  <c:v>0.3371441</c:v>
                </c:pt>
                <c:pt idx="45">
                  <c:v>0.112623</c:v>
                </c:pt>
                <c:pt idx="46">
                  <c:v>-0.11328100000000001</c:v>
                </c:pt>
                <c:pt idx="47">
                  <c:v>-2.4398699999999999E-2</c:v>
                </c:pt>
                <c:pt idx="48">
                  <c:v>0.53033490000000005</c:v>
                </c:pt>
                <c:pt idx="49">
                  <c:v>-0.75626159999999998</c:v>
                </c:pt>
                <c:pt idx="50">
                  <c:v>-0.16508900000000001</c:v>
                </c:pt>
                <c:pt idx="51">
                  <c:v>-0.21934500000000001</c:v>
                </c:pt>
                <c:pt idx="52">
                  <c:v>0.25033490000000003</c:v>
                </c:pt>
                <c:pt idx="53">
                  <c:v>0.5954412</c:v>
                </c:pt>
                <c:pt idx="54">
                  <c:v>-0.26110050000000001</c:v>
                </c:pt>
                <c:pt idx="55">
                  <c:v>-3.3758700000000003E-2</c:v>
                </c:pt>
                <c:pt idx="56">
                  <c:v>-0.27232329999999999</c:v>
                </c:pt>
                <c:pt idx="57">
                  <c:v>-0.39689930000000001</c:v>
                </c:pt>
                <c:pt idx="58">
                  <c:v>0.36022749999999998</c:v>
                </c:pt>
                <c:pt idx="59">
                  <c:v>-0.31641930000000001</c:v>
                </c:pt>
                <c:pt idx="60">
                  <c:v>-0.38796219999999998</c:v>
                </c:pt>
                <c:pt idx="61">
                  <c:v>-0.11966499999999999</c:v>
                </c:pt>
              </c:numCache>
            </c:numRef>
          </c:xVal>
          <c:yVal>
            <c:numRef>
              <c:f>'Figure 5.5'!$I$49:$I$110</c:f>
              <c:numCache>
                <c:formatCode>0.0</c:formatCode>
                <c:ptCount val="62"/>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66.48</c:v>
                </c:pt>
                <c:pt idx="35">
                  <c:v>67.09</c:v>
                </c:pt>
                <c:pt idx="36">
                  <c:v>43.76</c:v>
                </c:pt>
                <c:pt idx="37">
                  <c:v>73.819999999999993</c:v>
                </c:pt>
                <c:pt idx="38">
                  <c:v>59.87</c:v>
                </c:pt>
                <c:pt idx="39">
                  <c:v>29.87</c:v>
                </c:pt>
                <c:pt idx="40">
                  <c:v>8.52</c:v>
                </c:pt>
                <c:pt idx="41">
                  <c:v>75.69</c:v>
                </c:pt>
                <c:pt idx="42">
                  <c:v>68.56</c:v>
                </c:pt>
                <c:pt idx="43">
                  <c:v>45.24</c:v>
                </c:pt>
                <c:pt idx="44">
                  <c:v>19.940000000000001</c:v>
                </c:pt>
                <c:pt idx="45">
                  <c:v>26.02</c:v>
                </c:pt>
                <c:pt idx="46">
                  <c:v>10.78</c:v>
                </c:pt>
                <c:pt idx="47">
                  <c:v>51.75</c:v>
                </c:pt>
                <c:pt idx="48">
                  <c:v>56.65</c:v>
                </c:pt>
                <c:pt idx="49">
                  <c:v>74.58</c:v>
                </c:pt>
                <c:pt idx="50">
                  <c:v>69.56</c:v>
                </c:pt>
                <c:pt idx="51">
                  <c:v>40.82</c:v>
                </c:pt>
                <c:pt idx="52">
                  <c:v>23.95</c:v>
                </c:pt>
                <c:pt idx="53">
                  <c:v>38.909999999999997</c:v>
                </c:pt>
                <c:pt idx="54">
                  <c:v>3.79</c:v>
                </c:pt>
                <c:pt idx="55">
                  <c:v>8.25</c:v>
                </c:pt>
                <c:pt idx="56">
                  <c:v>12.84</c:v>
                </c:pt>
                <c:pt idx="57">
                  <c:v>49.74</c:v>
                </c:pt>
                <c:pt idx="58">
                  <c:v>67.75</c:v>
                </c:pt>
                <c:pt idx="59">
                  <c:v>46.28</c:v>
                </c:pt>
                <c:pt idx="60">
                  <c:v>55.78</c:v>
                </c:pt>
                <c:pt idx="61">
                  <c:v>14.25</c:v>
                </c:pt>
              </c:numCache>
            </c:numRef>
          </c:yVal>
          <c:smooth val="0"/>
        </c:ser>
        <c:dLbls>
          <c:showLegendKey val="0"/>
          <c:showVal val="0"/>
          <c:showCatName val="0"/>
          <c:showSerName val="0"/>
          <c:showPercent val="0"/>
          <c:showBubbleSize val="0"/>
        </c:dLbls>
        <c:axId val="99768576"/>
        <c:axId val="99778944"/>
      </c:scatterChart>
      <c:valAx>
        <c:axId val="99768576"/>
        <c:scaling>
          <c:orientation val="minMax"/>
        </c:scaling>
        <c:delete val="0"/>
        <c:axPos val="b"/>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Equity in resource allocation</a:t>
                </a:r>
              </a:p>
            </c:rich>
          </c:tx>
          <c:layout>
            <c:manualLayout>
              <c:xMode val="edge"/>
              <c:yMode val="edge"/>
              <c:x val="0.74501824108812209"/>
              <c:y val="0.94654055938320214"/>
            </c:manualLayout>
          </c:layout>
          <c:overlay val="0"/>
        </c:title>
        <c:numFmt formatCode="#,##0.0" sourceLinked="0"/>
        <c:majorTickMark val="none"/>
        <c:minorTickMark val="none"/>
        <c:tickLblPos val="low"/>
        <c:txPr>
          <a:bodyPr rot="0" vert="horz"/>
          <a:lstStyle/>
          <a:p>
            <a:pPr>
              <a:defRPr sz="1000" b="0" i="0" u="none" strike="noStrike" baseline="0">
                <a:solidFill>
                  <a:schemeClr val="bg2">
                    <a:lumMod val="10000"/>
                  </a:schemeClr>
                </a:solidFill>
                <a:latin typeface="Calibri"/>
                <a:ea typeface="Calibri"/>
                <a:cs typeface="Calibri"/>
              </a:defRPr>
            </a:pPr>
            <a:endParaRPr lang="en-US"/>
          </a:p>
        </c:txPr>
        <c:crossAx val="99778944"/>
        <c:crosses val="autoZero"/>
        <c:crossBetween val="midCat"/>
      </c:valAx>
      <c:valAx>
        <c:axId val="99778944"/>
        <c:scaling>
          <c:orientation val="minMax"/>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a:t>
                </a:r>
                <a:r>
                  <a:rPr lang="en-GB" sz="1300" b="0" i="0" u="none" strike="noStrike" kern="1200" baseline="0" dirty="0" smtClean="0">
                    <a:solidFill>
                      <a:schemeClr val="bg2">
                        <a:lumMod val="10000"/>
                      </a:schemeClr>
                    </a:solidFill>
                    <a:latin typeface="+mn-lt"/>
                    <a:ea typeface="+mn-ea"/>
                    <a:cs typeface="+mn-cs"/>
                  </a:rPr>
                  <a:t> </a:t>
                </a:r>
                <a:r>
                  <a:rPr lang="en-GB" sz="1300" b="1" i="0" u="none" strike="noStrike" kern="1200" baseline="0" dirty="0" smtClean="0">
                    <a:solidFill>
                      <a:schemeClr val="bg2">
                        <a:lumMod val="10000"/>
                      </a:schemeClr>
                    </a:solidFill>
                    <a:latin typeface="+mn-lt"/>
                    <a:ea typeface="+mn-ea"/>
                    <a:cs typeface="+mn-cs"/>
                  </a:rPr>
                  <a:t>low / top  </a:t>
                </a:r>
                <a:r>
                  <a:rPr lang="en-GB" sz="1300" b="1" i="0" u="none" strike="noStrike" kern="1200" baseline="0" dirty="0">
                    <a:solidFill>
                      <a:schemeClr val="bg2">
                        <a:lumMod val="10000"/>
                      </a:schemeClr>
                    </a:solidFill>
                    <a:latin typeface="+mn-lt"/>
                    <a:ea typeface="+mn-ea"/>
                    <a:cs typeface="+mn-cs"/>
                  </a:rPr>
                  <a:t>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6.3774965174809633E-3"/>
              <c:y val="2.2024688320209974E-2"/>
            </c:manualLayout>
          </c:layout>
          <c:overlay val="0"/>
        </c:title>
        <c:numFmt formatCode="0" sourceLinked="0"/>
        <c:majorTickMark val="none"/>
        <c:minorTickMark val="none"/>
        <c:tickLblPos val="low"/>
        <c:txPr>
          <a:bodyPr/>
          <a:lstStyle/>
          <a:p>
            <a:pPr>
              <a:defRPr>
                <a:solidFill>
                  <a:schemeClr val="bg2">
                    <a:lumMod val="10000"/>
                  </a:schemeClr>
                </a:solidFill>
              </a:defRPr>
            </a:pPr>
            <a:endParaRPr lang="en-US"/>
          </a:p>
        </c:txPr>
        <c:crossAx val="99768576"/>
        <c:crosses val="autoZero"/>
        <c:crossBetween val="midCat"/>
      </c:valAx>
      <c:spPr>
        <a:noFill/>
        <a:ln>
          <a:solidFill>
            <a:schemeClr val="bg1">
              <a:lumMod val="65000"/>
            </a:schemeClr>
          </a:solidFill>
        </a:ln>
      </c:spPr>
    </c:plotArea>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948968351928251E-2"/>
          <c:y val="3.8377109393429899E-2"/>
          <c:w val="0.89873670539285"/>
          <c:h val="0.84212191845398376"/>
        </c:manualLayout>
      </c:layout>
      <c:scatterChart>
        <c:scatterStyle val="lineMarker"/>
        <c:varyColors val="0"/>
        <c:ser>
          <c:idx val="0"/>
          <c:order val="0"/>
          <c:tx>
            <c:v>School autonomy over resource allocation and percentage of top performers</c:v>
          </c:tx>
          <c:spPr>
            <a:ln w="28575">
              <a:noFill/>
            </a:ln>
          </c:spPr>
          <c:marker>
            <c:symbol val="none"/>
          </c:marker>
          <c:trendline>
            <c:spPr>
              <a:ln w="25400">
                <a:solidFill>
                  <a:srgbClr val="C0504D">
                    <a:lumMod val="60000"/>
                    <a:lumOff val="40000"/>
                  </a:srgbClr>
                </a:solidFill>
              </a:ln>
            </c:spPr>
            <c:trendlineType val="linear"/>
            <c:dispRSqr val="1"/>
            <c:dispEq val="0"/>
            <c:trendlineLbl>
              <c:layout>
                <c:manualLayout>
                  <c:x val="1.3858134536775608E-2"/>
                  <c:y val="3.9930087133175682E-2"/>
                </c:manualLayout>
              </c:layout>
              <c:numFmt formatCode="#,##0.00" sourceLinked="0"/>
              <c:spPr>
                <a:solidFill>
                  <a:sysClr val="window" lastClr="FFFFFF"/>
                </a:solidFill>
              </c:spPr>
              <c:txPr>
                <a:bodyPr/>
                <a:lstStyle/>
                <a:p>
                  <a:pPr>
                    <a:defRPr sz="1400"/>
                  </a:pPr>
                  <a:endParaRPr lang="en-US"/>
                </a:p>
              </c:txPr>
            </c:trendlineLbl>
          </c:trendline>
          <c:xVal>
            <c:numRef>
              <c:f>'Figure 5.6'!$B$49:$B$110</c:f>
              <c:numCache>
                <c:formatCode>General</c:formatCode>
                <c:ptCount val="62"/>
                <c:pt idx="0">
                  <c:v>0.06</c:v>
                </c:pt>
                <c:pt idx="1">
                  <c:v>-0.56000000000000005</c:v>
                </c:pt>
                <c:pt idx="2">
                  <c:v>-0.28999999999999998</c:v>
                </c:pt>
                <c:pt idx="3">
                  <c:v>-0.35</c:v>
                </c:pt>
                <c:pt idx="4">
                  <c:v>0.56999999999999995</c:v>
                </c:pt>
                <c:pt idx="5">
                  <c:v>1.22</c:v>
                </c:pt>
                <c:pt idx="6">
                  <c:v>0.18</c:v>
                </c:pt>
                <c:pt idx="7">
                  <c:v>0.14000000000000001</c:v>
                </c:pt>
                <c:pt idx="8">
                  <c:v>-0.28000000000000003</c:v>
                </c:pt>
                <c:pt idx="9">
                  <c:v>-0.54</c:v>
                </c:pt>
                <c:pt idx="10">
                  <c:v>-0.57999999999999996</c:v>
                </c:pt>
                <c:pt idx="11">
                  <c:v>-0.7</c:v>
                </c:pt>
                <c:pt idx="12">
                  <c:v>0.46</c:v>
                </c:pt>
                <c:pt idx="13">
                  <c:v>-0.04</c:v>
                </c:pt>
                <c:pt idx="14">
                  <c:v>-0.43</c:v>
                </c:pt>
                <c:pt idx="15">
                  <c:v>-0.24</c:v>
                </c:pt>
                <c:pt idx="16">
                  <c:v>-0.59</c:v>
                </c:pt>
                <c:pt idx="17">
                  <c:v>-0.27</c:v>
                </c:pt>
                <c:pt idx="18">
                  <c:v>-0.44</c:v>
                </c:pt>
                <c:pt idx="19">
                  <c:v>-0.2</c:v>
                </c:pt>
                <c:pt idx="20">
                  <c:v>-0.31</c:v>
                </c:pt>
                <c:pt idx="21">
                  <c:v>1.26</c:v>
                </c:pt>
                <c:pt idx="22">
                  <c:v>0.11</c:v>
                </c:pt>
                <c:pt idx="23">
                  <c:v>-0.18</c:v>
                </c:pt>
                <c:pt idx="24">
                  <c:v>-0.34</c:v>
                </c:pt>
                <c:pt idx="25">
                  <c:v>-0.48</c:v>
                </c:pt>
                <c:pt idx="26">
                  <c:v>0.78</c:v>
                </c:pt>
                <c:pt idx="27">
                  <c:v>-0.11</c:v>
                </c:pt>
                <c:pt idx="28">
                  <c:v>-0.42</c:v>
                </c:pt>
                <c:pt idx="29">
                  <c:v>0.63</c:v>
                </c:pt>
                <c:pt idx="30">
                  <c:v>-0.13</c:v>
                </c:pt>
                <c:pt idx="31">
                  <c:v>-0.72</c:v>
                </c:pt>
                <c:pt idx="32">
                  <c:v>1.1000000000000001</c:v>
                </c:pt>
                <c:pt idx="33">
                  <c:v>0.08</c:v>
                </c:pt>
                <c:pt idx="34" formatCode="0.00">
                  <c:v>-0.59673496469250753</c:v>
                </c:pt>
                <c:pt idx="35">
                  <c:v>-0.32</c:v>
                </c:pt>
                <c:pt idx="36">
                  <c:v>0.86</c:v>
                </c:pt>
                <c:pt idx="37">
                  <c:v>-0.36</c:v>
                </c:pt>
                <c:pt idx="38">
                  <c:v>-0.36</c:v>
                </c:pt>
                <c:pt idx="39">
                  <c:v>-0.34</c:v>
                </c:pt>
                <c:pt idx="40">
                  <c:v>0.42</c:v>
                </c:pt>
                <c:pt idx="41">
                  <c:v>0.33</c:v>
                </c:pt>
                <c:pt idx="42">
                  <c:v>-0.51</c:v>
                </c:pt>
                <c:pt idx="43">
                  <c:v>-0.33</c:v>
                </c:pt>
                <c:pt idx="44">
                  <c:v>0.6</c:v>
                </c:pt>
                <c:pt idx="45">
                  <c:v>0.78</c:v>
                </c:pt>
                <c:pt idx="46">
                  <c:v>1.64</c:v>
                </c:pt>
                <c:pt idx="47">
                  <c:v>-0.49</c:v>
                </c:pt>
                <c:pt idx="48">
                  <c:v>-0.33</c:v>
                </c:pt>
                <c:pt idx="49">
                  <c:v>0.18</c:v>
                </c:pt>
                <c:pt idx="50">
                  <c:v>-0.37</c:v>
                </c:pt>
                <c:pt idx="51">
                  <c:v>-0.56999999999999995</c:v>
                </c:pt>
                <c:pt idx="52">
                  <c:v>0.03</c:v>
                </c:pt>
                <c:pt idx="53">
                  <c:v>-0.39</c:v>
                </c:pt>
                <c:pt idx="54">
                  <c:v>-0.28000000000000003</c:v>
                </c:pt>
                <c:pt idx="55">
                  <c:v>-0.36</c:v>
                </c:pt>
                <c:pt idx="56">
                  <c:v>7.0000000000000007E-2</c:v>
                </c:pt>
                <c:pt idx="57">
                  <c:v>0.7</c:v>
                </c:pt>
                <c:pt idx="58">
                  <c:v>-0.2</c:v>
                </c:pt>
                <c:pt idx="59">
                  <c:v>0.39</c:v>
                </c:pt>
                <c:pt idx="60">
                  <c:v>-0.46</c:v>
                </c:pt>
                <c:pt idx="61">
                  <c:v>-0.43</c:v>
                </c:pt>
              </c:numCache>
            </c:numRef>
          </c:xVal>
          <c:yVal>
            <c:numRef>
              <c:f>'Figure 5.6'!$C$49:$C$110</c:f>
              <c:numCache>
                <c:formatCode>0.0</c:formatCode>
                <c:ptCount val="62"/>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12.891395525354104</c:v>
                </c:pt>
                <c:pt idx="10">
                  <c:v>17.45552428603315</c:v>
                </c:pt>
                <c:pt idx="11">
                  <c:v>3.902226982366225</c:v>
                </c:pt>
                <c:pt idx="12">
                  <c:v>9.2641767217079369</c:v>
                </c:pt>
                <c:pt idx="13">
                  <c:v>11.151811584520612</c:v>
                </c:pt>
                <c:pt idx="14">
                  <c:v>10.653084152301766</c:v>
                </c:pt>
                <c:pt idx="15">
                  <c:v>9.3671156737423935</c:v>
                </c:pt>
                <c:pt idx="16">
                  <c:v>9.9231588417953152</c:v>
                </c:pt>
                <c:pt idx="17">
                  <c:v>23.670609808348239</c:v>
                </c:pt>
                <c:pt idx="18">
                  <c:v>30.901403622263235</c:v>
                </c:pt>
                <c:pt idx="19">
                  <c:v>11.230688079056046</c:v>
                </c:pt>
                <c:pt idx="20">
                  <c:v>0.62755480917046047</c:v>
                </c:pt>
                <c:pt idx="21">
                  <c:v>19.250787755675525</c:v>
                </c:pt>
                <c:pt idx="22">
                  <c:v>15.000811266909171</c:v>
                </c:pt>
                <c:pt idx="23">
                  <c:v>9.3994873509870374</c:v>
                </c:pt>
                <c:pt idx="24">
                  <c:v>16.735596198914259</c:v>
                </c:pt>
                <c:pt idx="25">
                  <c:v>10.633824015842197</c:v>
                </c:pt>
                <c:pt idx="26">
                  <c:v>10.966643456468759</c:v>
                </c:pt>
                <c:pt idx="27">
                  <c:v>13.713468433685927</c:v>
                </c:pt>
                <c:pt idx="28">
                  <c:v>8.000538090006506</c:v>
                </c:pt>
                <c:pt idx="29">
                  <c:v>8.0109189523740554</c:v>
                </c:pt>
                <c:pt idx="30">
                  <c:v>21.368188865668927</c:v>
                </c:pt>
                <c:pt idx="31">
                  <c:v>5.8696840768856937</c:v>
                </c:pt>
                <c:pt idx="32">
                  <c:v>11.831160735732983</c:v>
                </c:pt>
                <c:pt idx="33">
                  <c:v>8.7717019602125994</c:v>
                </c:pt>
                <c:pt idx="34">
                  <c:v>0.79717186401375306</c:v>
                </c:pt>
                <c:pt idx="35">
                  <c:v>0.75311358263583217</c:v>
                </c:pt>
                <c:pt idx="36">
                  <c:v>4.0620941631135556</c:v>
                </c:pt>
                <c:pt idx="37">
                  <c:v>0.30150238865991891</c:v>
                </c:pt>
                <c:pt idx="38">
                  <c:v>0.56414863407168925</c:v>
                </c:pt>
                <c:pt idx="39">
                  <c:v>6.9843015364066607</c:v>
                </c:pt>
                <c:pt idx="40">
                  <c:v>33.705707964845232</c:v>
                </c:pt>
                <c:pt idx="41">
                  <c:v>0.27568117803170994</c:v>
                </c:pt>
                <c:pt idx="42">
                  <c:v>0.56258148730546753</c:v>
                </c:pt>
                <c:pt idx="43">
                  <c:v>0.9355868234994803</c:v>
                </c:pt>
                <c:pt idx="44">
                  <c:v>7.9874130713138314</c:v>
                </c:pt>
                <c:pt idx="45">
                  <c:v>8.0610968373240368</c:v>
                </c:pt>
                <c:pt idx="46">
                  <c:v>24.337251323583835</c:v>
                </c:pt>
                <c:pt idx="47">
                  <c:v>1.343437815887802</c:v>
                </c:pt>
                <c:pt idx="48">
                  <c:v>1.0417474969248317</c:v>
                </c:pt>
                <c:pt idx="49">
                  <c:v>0.57273846728770661</c:v>
                </c:pt>
                <c:pt idx="50">
                  <c:v>2.0197824947331671</c:v>
                </c:pt>
                <c:pt idx="51">
                  <c:v>3.1775056313675489</c:v>
                </c:pt>
                <c:pt idx="52">
                  <c:v>7.7902129629169963</c:v>
                </c:pt>
                <c:pt idx="53">
                  <c:v>4.5709012260503297</c:v>
                </c:pt>
                <c:pt idx="54">
                  <c:v>55.42335095235785</c:v>
                </c:pt>
                <c:pt idx="55">
                  <c:v>40.039308832137579</c:v>
                </c:pt>
                <c:pt idx="56">
                  <c:v>37.200503859965366</c:v>
                </c:pt>
                <c:pt idx="57">
                  <c:v>2.5684916936523838</c:v>
                </c:pt>
                <c:pt idx="58">
                  <c:v>0.78788945216779271</c:v>
                </c:pt>
                <c:pt idx="59">
                  <c:v>3.4750908821067963</c:v>
                </c:pt>
                <c:pt idx="60">
                  <c:v>1.3723744722757032</c:v>
                </c:pt>
                <c:pt idx="61">
                  <c:v>13.260477369397119</c:v>
                </c:pt>
              </c:numCache>
            </c:numRef>
          </c:yVal>
          <c:smooth val="0"/>
        </c:ser>
        <c:ser>
          <c:idx val="1"/>
          <c:order val="1"/>
          <c:tx>
            <c:v>School autonomy over resource allocation and percentage of low performers in mathematics</c:v>
          </c:tx>
          <c:spPr>
            <a:ln w="28575">
              <a:noFill/>
            </a:ln>
          </c:spPr>
          <c:marker>
            <c:symbol val="none"/>
          </c:marker>
          <c:trendline>
            <c:spPr>
              <a:ln w="25400">
                <a:solidFill>
                  <a:srgbClr val="C0504D"/>
                </a:solidFill>
              </a:ln>
            </c:spPr>
            <c:trendlineType val="linear"/>
            <c:dispRSqr val="1"/>
            <c:dispEq val="0"/>
            <c:trendlineLbl>
              <c:layout>
                <c:manualLayout>
                  <c:x val="1.2337709603147543E-2"/>
                  <c:y val="-5.6345921881695682E-2"/>
                </c:manualLayout>
              </c:layout>
              <c:numFmt formatCode="#,##0.00" sourceLinked="0"/>
              <c:spPr>
                <a:solidFill>
                  <a:sysClr val="window" lastClr="FFFFFF"/>
                </a:solidFill>
              </c:spPr>
              <c:txPr>
                <a:bodyPr/>
                <a:lstStyle/>
                <a:p>
                  <a:pPr>
                    <a:defRPr sz="1400"/>
                  </a:pPr>
                  <a:endParaRPr lang="en-US"/>
                </a:p>
              </c:txPr>
            </c:trendlineLbl>
          </c:trendline>
          <c:xVal>
            <c:numRef>
              <c:f>'Figure 5.6'!$D$49:$D$110</c:f>
              <c:numCache>
                <c:formatCode>General</c:formatCode>
                <c:ptCount val="62"/>
                <c:pt idx="0">
                  <c:v>0.06</c:v>
                </c:pt>
                <c:pt idx="1">
                  <c:v>-0.56000000000000005</c:v>
                </c:pt>
                <c:pt idx="2">
                  <c:v>-0.28999999999999998</c:v>
                </c:pt>
                <c:pt idx="3">
                  <c:v>-0.35</c:v>
                </c:pt>
                <c:pt idx="4">
                  <c:v>0.56999999999999995</c:v>
                </c:pt>
                <c:pt idx="5">
                  <c:v>1.22</c:v>
                </c:pt>
                <c:pt idx="6">
                  <c:v>0.18</c:v>
                </c:pt>
                <c:pt idx="7">
                  <c:v>0.14000000000000001</c:v>
                </c:pt>
                <c:pt idx="8">
                  <c:v>-0.28000000000000003</c:v>
                </c:pt>
                <c:pt idx="9">
                  <c:v>-0.54</c:v>
                </c:pt>
                <c:pt idx="10">
                  <c:v>-0.57999999999999996</c:v>
                </c:pt>
                <c:pt idx="11">
                  <c:v>-0.7</c:v>
                </c:pt>
                <c:pt idx="12">
                  <c:v>0.46</c:v>
                </c:pt>
                <c:pt idx="13">
                  <c:v>-0.04</c:v>
                </c:pt>
                <c:pt idx="14">
                  <c:v>-0.43</c:v>
                </c:pt>
                <c:pt idx="15">
                  <c:v>-0.24</c:v>
                </c:pt>
                <c:pt idx="16">
                  <c:v>-0.59</c:v>
                </c:pt>
                <c:pt idx="17">
                  <c:v>-0.27</c:v>
                </c:pt>
                <c:pt idx="18">
                  <c:v>-0.44</c:v>
                </c:pt>
                <c:pt idx="19">
                  <c:v>-0.2</c:v>
                </c:pt>
                <c:pt idx="20">
                  <c:v>-0.31</c:v>
                </c:pt>
                <c:pt idx="21">
                  <c:v>1.26</c:v>
                </c:pt>
                <c:pt idx="22">
                  <c:v>0.11</c:v>
                </c:pt>
                <c:pt idx="23">
                  <c:v>-0.18</c:v>
                </c:pt>
                <c:pt idx="24">
                  <c:v>-0.34</c:v>
                </c:pt>
                <c:pt idx="25">
                  <c:v>-0.48</c:v>
                </c:pt>
                <c:pt idx="26">
                  <c:v>0.78</c:v>
                </c:pt>
                <c:pt idx="27">
                  <c:v>-0.11</c:v>
                </c:pt>
                <c:pt idx="28">
                  <c:v>-0.42</c:v>
                </c:pt>
                <c:pt idx="29">
                  <c:v>0.63</c:v>
                </c:pt>
                <c:pt idx="30">
                  <c:v>-0.13</c:v>
                </c:pt>
                <c:pt idx="31">
                  <c:v>-0.72</c:v>
                </c:pt>
                <c:pt idx="32">
                  <c:v>1.1000000000000001</c:v>
                </c:pt>
                <c:pt idx="33">
                  <c:v>0.08</c:v>
                </c:pt>
                <c:pt idx="34" formatCode="0.00">
                  <c:v>-0.59673496469250753</c:v>
                </c:pt>
                <c:pt idx="35">
                  <c:v>-0.32</c:v>
                </c:pt>
                <c:pt idx="36">
                  <c:v>0.86</c:v>
                </c:pt>
                <c:pt idx="37">
                  <c:v>-0.36</c:v>
                </c:pt>
                <c:pt idx="38">
                  <c:v>-0.36</c:v>
                </c:pt>
                <c:pt idx="39">
                  <c:v>-0.34</c:v>
                </c:pt>
                <c:pt idx="40">
                  <c:v>0.42</c:v>
                </c:pt>
                <c:pt idx="41">
                  <c:v>0.33</c:v>
                </c:pt>
                <c:pt idx="42">
                  <c:v>-0.51</c:v>
                </c:pt>
                <c:pt idx="43">
                  <c:v>-0.33</c:v>
                </c:pt>
                <c:pt idx="44">
                  <c:v>0.6</c:v>
                </c:pt>
                <c:pt idx="45">
                  <c:v>0.78</c:v>
                </c:pt>
                <c:pt idx="46">
                  <c:v>1.64</c:v>
                </c:pt>
                <c:pt idx="47">
                  <c:v>-0.49</c:v>
                </c:pt>
                <c:pt idx="48">
                  <c:v>-0.33</c:v>
                </c:pt>
                <c:pt idx="49">
                  <c:v>0.18</c:v>
                </c:pt>
                <c:pt idx="50">
                  <c:v>-0.37</c:v>
                </c:pt>
                <c:pt idx="51">
                  <c:v>-0.56999999999999995</c:v>
                </c:pt>
                <c:pt idx="52">
                  <c:v>0.03</c:v>
                </c:pt>
                <c:pt idx="53">
                  <c:v>-0.39</c:v>
                </c:pt>
                <c:pt idx="54">
                  <c:v>-0.28000000000000003</c:v>
                </c:pt>
                <c:pt idx="55">
                  <c:v>-0.36</c:v>
                </c:pt>
                <c:pt idx="56">
                  <c:v>7.0000000000000007E-2</c:v>
                </c:pt>
                <c:pt idx="57">
                  <c:v>0.7</c:v>
                </c:pt>
                <c:pt idx="58">
                  <c:v>-0.2</c:v>
                </c:pt>
                <c:pt idx="59">
                  <c:v>0.39</c:v>
                </c:pt>
                <c:pt idx="60">
                  <c:v>-0.46</c:v>
                </c:pt>
                <c:pt idx="61">
                  <c:v>-0.43</c:v>
                </c:pt>
              </c:numCache>
            </c:numRef>
          </c:xVal>
          <c:yVal>
            <c:numRef>
              <c:f>'Figure 5.6'!$E$49:$E$110</c:f>
              <c:numCache>
                <c:formatCode>0.0</c:formatCode>
                <c:ptCount val="62"/>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67.09</c:v>
                </c:pt>
                <c:pt idx="36">
                  <c:v>43.76</c:v>
                </c:pt>
                <c:pt idx="37">
                  <c:v>73.819999999999993</c:v>
                </c:pt>
                <c:pt idx="38">
                  <c:v>59.87</c:v>
                </c:pt>
                <c:pt idx="39">
                  <c:v>29.87</c:v>
                </c:pt>
                <c:pt idx="40">
                  <c:v>8.52</c:v>
                </c:pt>
                <c:pt idx="41">
                  <c:v>75.69</c:v>
                </c:pt>
                <c:pt idx="42">
                  <c:v>68.56</c:v>
                </c:pt>
                <c:pt idx="43">
                  <c:v>45.24</c:v>
                </c:pt>
                <c:pt idx="44">
                  <c:v>19.940000000000001</c:v>
                </c:pt>
                <c:pt idx="45">
                  <c:v>26.02</c:v>
                </c:pt>
                <c:pt idx="46">
                  <c:v>10.78</c:v>
                </c:pt>
                <c:pt idx="47">
                  <c:v>51.75</c:v>
                </c:pt>
                <c:pt idx="48">
                  <c:v>56.65</c:v>
                </c:pt>
                <c:pt idx="49">
                  <c:v>74.58</c:v>
                </c:pt>
                <c:pt idx="50">
                  <c:v>69.56</c:v>
                </c:pt>
                <c:pt idx="51">
                  <c:v>40.82</c:v>
                </c:pt>
                <c:pt idx="52">
                  <c:v>23.95</c:v>
                </c:pt>
                <c:pt idx="53">
                  <c:v>38.909999999999997</c:v>
                </c:pt>
                <c:pt idx="54">
                  <c:v>3.79</c:v>
                </c:pt>
                <c:pt idx="55">
                  <c:v>8.25</c:v>
                </c:pt>
                <c:pt idx="56">
                  <c:v>12.84</c:v>
                </c:pt>
                <c:pt idx="57">
                  <c:v>49.74</c:v>
                </c:pt>
                <c:pt idx="58">
                  <c:v>67.75</c:v>
                </c:pt>
                <c:pt idx="59">
                  <c:v>46.28</c:v>
                </c:pt>
                <c:pt idx="60">
                  <c:v>55.78</c:v>
                </c:pt>
                <c:pt idx="61">
                  <c:v>14.25</c:v>
                </c:pt>
              </c:numCache>
            </c:numRef>
          </c:yVal>
          <c:smooth val="0"/>
        </c:ser>
        <c:ser>
          <c:idx val="2"/>
          <c:order val="2"/>
          <c:tx>
            <c:v>School autonomy over curriculum and assessment and percentage of top performers in mathematics</c:v>
          </c:tx>
          <c:spPr>
            <a:ln w="28575">
              <a:noFill/>
            </a:ln>
          </c:spPr>
          <c:marker>
            <c:symbol val="none"/>
          </c:marker>
          <c:trendline>
            <c:spPr>
              <a:ln w="76200">
                <a:solidFill>
                  <a:srgbClr val="8064A2">
                    <a:lumMod val="60000"/>
                    <a:lumOff val="40000"/>
                  </a:srgbClr>
                </a:solidFill>
                <a:prstDash val="solid"/>
              </a:ln>
            </c:spPr>
            <c:trendlineType val="linear"/>
            <c:dispRSqr val="1"/>
            <c:dispEq val="0"/>
            <c:trendlineLbl>
              <c:layout>
                <c:manualLayout>
                  <c:x val="-0.52474437706155252"/>
                  <c:y val="9.461283393868658E-2"/>
                </c:manualLayout>
              </c:layout>
              <c:numFmt formatCode="#,##0.00" sourceLinked="0"/>
              <c:spPr>
                <a:solidFill>
                  <a:sysClr val="window" lastClr="FFFFFF"/>
                </a:solidFill>
              </c:spPr>
              <c:txPr>
                <a:bodyPr/>
                <a:lstStyle/>
                <a:p>
                  <a:pPr>
                    <a:defRPr sz="1400"/>
                  </a:pPr>
                  <a:endParaRPr lang="en-US"/>
                </a:p>
              </c:txPr>
            </c:trendlineLbl>
          </c:trendline>
          <c:xVal>
            <c:numRef>
              <c:f>'Figure 5.6'!$F$49:$F$110</c:f>
              <c:numCache>
                <c:formatCode>General</c:formatCode>
                <c:ptCount val="62"/>
                <c:pt idx="0">
                  <c:v>0.13</c:v>
                </c:pt>
                <c:pt idx="1">
                  <c:v>-0.3</c:v>
                </c:pt>
                <c:pt idx="2">
                  <c:v>-0.11</c:v>
                </c:pt>
                <c:pt idx="3">
                  <c:v>-0.49</c:v>
                </c:pt>
                <c:pt idx="4">
                  <c:v>0.12</c:v>
                </c:pt>
                <c:pt idx="5">
                  <c:v>0.75</c:v>
                </c:pt>
                <c:pt idx="6">
                  <c:v>-0.05</c:v>
                </c:pt>
                <c:pt idx="7">
                  <c:v>0.49</c:v>
                </c:pt>
                <c:pt idx="8">
                  <c:v>-0.05</c:v>
                </c:pt>
                <c:pt idx="9">
                  <c:v>-0.1</c:v>
                </c:pt>
                <c:pt idx="10">
                  <c:v>-0.19</c:v>
                </c:pt>
                <c:pt idx="11">
                  <c:v>-1.1499999999999999</c:v>
                </c:pt>
                <c:pt idx="12">
                  <c:v>0.02</c:v>
                </c:pt>
                <c:pt idx="13">
                  <c:v>0.15</c:v>
                </c:pt>
                <c:pt idx="14">
                  <c:v>0.1</c:v>
                </c:pt>
                <c:pt idx="15">
                  <c:v>0</c:v>
                </c:pt>
                <c:pt idx="16">
                  <c:v>0.36</c:v>
                </c:pt>
                <c:pt idx="17">
                  <c:v>1.1499999999999999</c:v>
                </c:pt>
                <c:pt idx="18">
                  <c:v>0.71</c:v>
                </c:pt>
                <c:pt idx="19">
                  <c:v>-0.84</c:v>
                </c:pt>
                <c:pt idx="20">
                  <c:v>-0.87</c:v>
                </c:pt>
                <c:pt idx="21">
                  <c:v>0.96</c:v>
                </c:pt>
                <c:pt idx="22">
                  <c:v>0.47</c:v>
                </c:pt>
                <c:pt idx="23">
                  <c:v>-0.55000000000000004</c:v>
                </c:pt>
                <c:pt idx="24">
                  <c:v>0.37</c:v>
                </c:pt>
                <c:pt idx="25">
                  <c:v>-0.68</c:v>
                </c:pt>
                <c:pt idx="26">
                  <c:v>0.48</c:v>
                </c:pt>
                <c:pt idx="27">
                  <c:v>-0.35</c:v>
                </c:pt>
                <c:pt idx="28">
                  <c:v>-0.47</c:v>
                </c:pt>
                <c:pt idx="29">
                  <c:v>-0.25</c:v>
                </c:pt>
                <c:pt idx="30">
                  <c:v>-0.6</c:v>
                </c:pt>
                <c:pt idx="31">
                  <c:v>-1.1200000000000001</c:v>
                </c:pt>
                <c:pt idx="32">
                  <c:v>0.93</c:v>
                </c:pt>
                <c:pt idx="33">
                  <c:v>-0.39</c:v>
                </c:pt>
                <c:pt idx="34" formatCode="0.00">
                  <c:v>-0.26696727497807288</c:v>
                </c:pt>
                <c:pt idx="35">
                  <c:v>-0.42</c:v>
                </c:pt>
                <c:pt idx="36">
                  <c:v>-0.84</c:v>
                </c:pt>
                <c:pt idx="37">
                  <c:v>-0.08</c:v>
                </c:pt>
                <c:pt idx="38">
                  <c:v>-0.65</c:v>
                </c:pt>
                <c:pt idx="39">
                  <c:v>-0.86</c:v>
                </c:pt>
                <c:pt idx="40">
                  <c:v>0.96</c:v>
                </c:pt>
                <c:pt idx="41">
                  <c:v>0.65</c:v>
                </c:pt>
                <c:pt idx="42">
                  <c:v>-1.04</c:v>
                </c:pt>
                <c:pt idx="43">
                  <c:v>-0.76</c:v>
                </c:pt>
                <c:pt idx="44">
                  <c:v>-0.19</c:v>
                </c:pt>
                <c:pt idx="45">
                  <c:v>0.66</c:v>
                </c:pt>
                <c:pt idx="46">
                  <c:v>0.78</c:v>
                </c:pt>
                <c:pt idx="47">
                  <c:v>-0.88</c:v>
                </c:pt>
                <c:pt idx="48">
                  <c:v>-0.83</c:v>
                </c:pt>
                <c:pt idx="49">
                  <c:v>-0.09</c:v>
                </c:pt>
                <c:pt idx="50">
                  <c:v>-0.9</c:v>
                </c:pt>
                <c:pt idx="51">
                  <c:v>-0.52</c:v>
                </c:pt>
                <c:pt idx="52">
                  <c:v>-0.22</c:v>
                </c:pt>
                <c:pt idx="53">
                  <c:v>-0.86</c:v>
                </c:pt>
                <c:pt idx="54">
                  <c:v>-0.56000000000000005</c:v>
                </c:pt>
                <c:pt idx="55">
                  <c:v>-0.25</c:v>
                </c:pt>
                <c:pt idx="56">
                  <c:v>0.21</c:v>
                </c:pt>
                <c:pt idx="57">
                  <c:v>0.98</c:v>
                </c:pt>
                <c:pt idx="58">
                  <c:v>-0.57999999999999996</c:v>
                </c:pt>
                <c:pt idx="59">
                  <c:v>-0.44</c:v>
                </c:pt>
                <c:pt idx="60">
                  <c:v>-0.83</c:v>
                </c:pt>
                <c:pt idx="61">
                  <c:v>-0.98</c:v>
                </c:pt>
              </c:numCache>
            </c:numRef>
          </c:xVal>
          <c:yVal>
            <c:numRef>
              <c:f>'Figure 5.6'!$G$49:$G$110</c:f>
              <c:numCache>
                <c:formatCode>0.0</c:formatCode>
                <c:ptCount val="62"/>
                <c:pt idx="0">
                  <c:v>14.809721892434421</c:v>
                </c:pt>
                <c:pt idx="1">
                  <c:v>14.288272463513866</c:v>
                </c:pt>
                <c:pt idx="2">
                  <c:v>19.544511154406241</c:v>
                </c:pt>
                <c:pt idx="3">
                  <c:v>16.395889881367797</c:v>
                </c:pt>
                <c:pt idx="4">
                  <c:v>1.5808539130734858</c:v>
                </c:pt>
                <c:pt idx="5">
                  <c:v>12.876922229900213</c:v>
                </c:pt>
                <c:pt idx="6">
                  <c:v>9.9730920830923679</c:v>
                </c:pt>
                <c:pt idx="7">
                  <c:v>14.598588982079423</c:v>
                </c:pt>
                <c:pt idx="8">
                  <c:v>15.252105922259078</c:v>
                </c:pt>
                <c:pt idx="9">
                  <c:v>12.891395525354104</c:v>
                </c:pt>
                <c:pt idx="10">
                  <c:v>17.45552428603315</c:v>
                </c:pt>
                <c:pt idx="11">
                  <c:v>3.902226982366225</c:v>
                </c:pt>
                <c:pt idx="12">
                  <c:v>9.2641767217079369</c:v>
                </c:pt>
                <c:pt idx="13">
                  <c:v>11.151811584520612</c:v>
                </c:pt>
                <c:pt idx="14">
                  <c:v>10.653084152301766</c:v>
                </c:pt>
                <c:pt idx="15">
                  <c:v>9.3671156737423935</c:v>
                </c:pt>
                <c:pt idx="16">
                  <c:v>9.9231588417953152</c:v>
                </c:pt>
                <c:pt idx="17">
                  <c:v>23.670609808348239</c:v>
                </c:pt>
                <c:pt idx="18">
                  <c:v>30.901403622263235</c:v>
                </c:pt>
                <c:pt idx="19">
                  <c:v>11.230688079056046</c:v>
                </c:pt>
                <c:pt idx="20">
                  <c:v>0.62755480917046047</c:v>
                </c:pt>
                <c:pt idx="21">
                  <c:v>19.250787755675525</c:v>
                </c:pt>
                <c:pt idx="22">
                  <c:v>15.000811266909171</c:v>
                </c:pt>
                <c:pt idx="23">
                  <c:v>9.3994873509870374</c:v>
                </c:pt>
                <c:pt idx="24">
                  <c:v>16.735596198914259</c:v>
                </c:pt>
                <c:pt idx="25">
                  <c:v>10.633824015842197</c:v>
                </c:pt>
                <c:pt idx="26">
                  <c:v>10.966643456468759</c:v>
                </c:pt>
                <c:pt idx="27">
                  <c:v>13.713468433685927</c:v>
                </c:pt>
                <c:pt idx="28">
                  <c:v>8.000538090006506</c:v>
                </c:pt>
                <c:pt idx="29">
                  <c:v>8.0109189523740554</c:v>
                </c:pt>
                <c:pt idx="30">
                  <c:v>21.368188865668927</c:v>
                </c:pt>
                <c:pt idx="31">
                  <c:v>5.8696840768856937</c:v>
                </c:pt>
                <c:pt idx="32">
                  <c:v>11.831160735732983</c:v>
                </c:pt>
                <c:pt idx="33">
                  <c:v>8.7717019602125994</c:v>
                </c:pt>
                <c:pt idx="34">
                  <c:v>0.79717186401375306</c:v>
                </c:pt>
                <c:pt idx="35">
                  <c:v>0.75311358263583217</c:v>
                </c:pt>
                <c:pt idx="36">
                  <c:v>4.0620941631135556</c:v>
                </c:pt>
                <c:pt idx="37">
                  <c:v>0.30150238865991891</c:v>
                </c:pt>
                <c:pt idx="38">
                  <c:v>0.56414863407168925</c:v>
                </c:pt>
                <c:pt idx="39">
                  <c:v>6.9843015364066607</c:v>
                </c:pt>
                <c:pt idx="40">
                  <c:v>33.705707964845232</c:v>
                </c:pt>
                <c:pt idx="41">
                  <c:v>0.27568117803170994</c:v>
                </c:pt>
                <c:pt idx="42">
                  <c:v>0.56258148730546753</c:v>
                </c:pt>
                <c:pt idx="43">
                  <c:v>0.9355868234994803</c:v>
                </c:pt>
                <c:pt idx="44">
                  <c:v>7.9874130713138314</c:v>
                </c:pt>
                <c:pt idx="45">
                  <c:v>8.0610968373240368</c:v>
                </c:pt>
                <c:pt idx="46">
                  <c:v>24.337251323583835</c:v>
                </c:pt>
                <c:pt idx="47">
                  <c:v>1.343437815887802</c:v>
                </c:pt>
                <c:pt idx="48">
                  <c:v>1.0417474969248317</c:v>
                </c:pt>
                <c:pt idx="49">
                  <c:v>0.57273846728770661</c:v>
                </c:pt>
                <c:pt idx="50">
                  <c:v>2.0197824947331671</c:v>
                </c:pt>
                <c:pt idx="51">
                  <c:v>3.1775056313675489</c:v>
                </c:pt>
                <c:pt idx="52">
                  <c:v>7.7902129629169963</c:v>
                </c:pt>
                <c:pt idx="53">
                  <c:v>4.5709012260503297</c:v>
                </c:pt>
                <c:pt idx="54">
                  <c:v>55.42335095235785</c:v>
                </c:pt>
                <c:pt idx="55">
                  <c:v>40.039308832137579</c:v>
                </c:pt>
                <c:pt idx="56">
                  <c:v>37.200503859965366</c:v>
                </c:pt>
                <c:pt idx="57">
                  <c:v>2.5684916936523838</c:v>
                </c:pt>
                <c:pt idx="58">
                  <c:v>0.78788945216779271</c:v>
                </c:pt>
                <c:pt idx="59">
                  <c:v>3.4750908821067963</c:v>
                </c:pt>
                <c:pt idx="60">
                  <c:v>1.3723744722757032</c:v>
                </c:pt>
                <c:pt idx="61">
                  <c:v>13.260477369397119</c:v>
                </c:pt>
              </c:numCache>
            </c:numRef>
          </c:yVal>
          <c:smooth val="0"/>
        </c:ser>
        <c:ser>
          <c:idx val="3"/>
          <c:order val="3"/>
          <c:tx>
            <c:v>School autonomy over curriculum and assessment and percentage of low performers in mathematics</c:v>
          </c:tx>
          <c:spPr>
            <a:ln w="28575">
              <a:noFill/>
            </a:ln>
          </c:spPr>
          <c:marker>
            <c:symbol val="none"/>
          </c:marker>
          <c:trendline>
            <c:spPr>
              <a:ln w="76200">
                <a:solidFill>
                  <a:srgbClr val="8064A2"/>
                </a:solidFill>
                <a:prstDash val="solid"/>
              </a:ln>
            </c:spPr>
            <c:trendlineType val="linear"/>
            <c:dispRSqr val="1"/>
            <c:dispEq val="0"/>
            <c:trendlineLbl>
              <c:layout>
                <c:manualLayout>
                  <c:x val="-0.49585630332261932"/>
                  <c:y val="-0.32405605726347864"/>
                </c:manualLayout>
              </c:layout>
              <c:numFmt formatCode="#,##0.00" sourceLinked="0"/>
              <c:txPr>
                <a:bodyPr/>
                <a:lstStyle/>
                <a:p>
                  <a:pPr>
                    <a:defRPr sz="1400"/>
                  </a:pPr>
                  <a:endParaRPr lang="en-US"/>
                </a:p>
              </c:txPr>
            </c:trendlineLbl>
          </c:trendline>
          <c:xVal>
            <c:numRef>
              <c:f>'Figure 5.6'!$H$49:$H$110</c:f>
              <c:numCache>
                <c:formatCode>General</c:formatCode>
                <c:ptCount val="62"/>
                <c:pt idx="0">
                  <c:v>0.13</c:v>
                </c:pt>
                <c:pt idx="1">
                  <c:v>-0.3</c:v>
                </c:pt>
                <c:pt idx="2">
                  <c:v>-0.11</c:v>
                </c:pt>
                <c:pt idx="3">
                  <c:v>-0.49</c:v>
                </c:pt>
                <c:pt idx="4">
                  <c:v>0.12</c:v>
                </c:pt>
                <c:pt idx="5">
                  <c:v>0.75</c:v>
                </c:pt>
                <c:pt idx="6">
                  <c:v>-0.05</c:v>
                </c:pt>
                <c:pt idx="7">
                  <c:v>0.49</c:v>
                </c:pt>
                <c:pt idx="8">
                  <c:v>-0.05</c:v>
                </c:pt>
                <c:pt idx="9">
                  <c:v>-0.1</c:v>
                </c:pt>
                <c:pt idx="10">
                  <c:v>-0.19</c:v>
                </c:pt>
                <c:pt idx="11">
                  <c:v>-1.1499999999999999</c:v>
                </c:pt>
                <c:pt idx="12">
                  <c:v>0.02</c:v>
                </c:pt>
                <c:pt idx="13">
                  <c:v>0.15</c:v>
                </c:pt>
                <c:pt idx="14">
                  <c:v>0.1</c:v>
                </c:pt>
                <c:pt idx="15">
                  <c:v>0</c:v>
                </c:pt>
                <c:pt idx="16">
                  <c:v>0.36</c:v>
                </c:pt>
                <c:pt idx="17">
                  <c:v>1.1499999999999999</c:v>
                </c:pt>
                <c:pt idx="18">
                  <c:v>0.71</c:v>
                </c:pt>
                <c:pt idx="19">
                  <c:v>-0.84</c:v>
                </c:pt>
                <c:pt idx="20">
                  <c:v>-0.87</c:v>
                </c:pt>
                <c:pt idx="21">
                  <c:v>0.96</c:v>
                </c:pt>
                <c:pt idx="22">
                  <c:v>0.47</c:v>
                </c:pt>
                <c:pt idx="23">
                  <c:v>-0.55000000000000004</c:v>
                </c:pt>
                <c:pt idx="24">
                  <c:v>0.37</c:v>
                </c:pt>
                <c:pt idx="25">
                  <c:v>-0.68</c:v>
                </c:pt>
                <c:pt idx="26">
                  <c:v>0.48</c:v>
                </c:pt>
                <c:pt idx="27">
                  <c:v>-0.35</c:v>
                </c:pt>
                <c:pt idx="28">
                  <c:v>-0.47</c:v>
                </c:pt>
                <c:pt idx="29">
                  <c:v>-0.25</c:v>
                </c:pt>
                <c:pt idx="30">
                  <c:v>-0.6</c:v>
                </c:pt>
                <c:pt idx="31">
                  <c:v>-1.1200000000000001</c:v>
                </c:pt>
                <c:pt idx="32">
                  <c:v>0.93</c:v>
                </c:pt>
                <c:pt idx="33">
                  <c:v>-0.39</c:v>
                </c:pt>
                <c:pt idx="34" formatCode="0.00">
                  <c:v>-0.26696727497807288</c:v>
                </c:pt>
                <c:pt idx="35">
                  <c:v>-0.42</c:v>
                </c:pt>
                <c:pt idx="36">
                  <c:v>-0.84</c:v>
                </c:pt>
                <c:pt idx="37">
                  <c:v>-0.08</c:v>
                </c:pt>
                <c:pt idx="38">
                  <c:v>-0.65</c:v>
                </c:pt>
                <c:pt idx="39">
                  <c:v>-0.86</c:v>
                </c:pt>
                <c:pt idx="40">
                  <c:v>0.96</c:v>
                </c:pt>
                <c:pt idx="41">
                  <c:v>0.65</c:v>
                </c:pt>
                <c:pt idx="42">
                  <c:v>-1.04</c:v>
                </c:pt>
                <c:pt idx="43">
                  <c:v>-0.76</c:v>
                </c:pt>
                <c:pt idx="44">
                  <c:v>-0.19</c:v>
                </c:pt>
                <c:pt idx="45">
                  <c:v>0.66</c:v>
                </c:pt>
                <c:pt idx="46">
                  <c:v>0.78</c:v>
                </c:pt>
                <c:pt idx="47">
                  <c:v>-0.88</c:v>
                </c:pt>
                <c:pt idx="48">
                  <c:v>-0.83</c:v>
                </c:pt>
                <c:pt idx="49">
                  <c:v>-0.09</c:v>
                </c:pt>
                <c:pt idx="50">
                  <c:v>-0.9</c:v>
                </c:pt>
                <c:pt idx="51">
                  <c:v>-0.52</c:v>
                </c:pt>
                <c:pt idx="52">
                  <c:v>-0.22</c:v>
                </c:pt>
                <c:pt idx="53">
                  <c:v>-0.86</c:v>
                </c:pt>
                <c:pt idx="54">
                  <c:v>-0.56000000000000005</c:v>
                </c:pt>
                <c:pt idx="55">
                  <c:v>-0.25</c:v>
                </c:pt>
                <c:pt idx="56">
                  <c:v>0.21</c:v>
                </c:pt>
                <c:pt idx="57">
                  <c:v>0.98</c:v>
                </c:pt>
                <c:pt idx="58">
                  <c:v>-0.57999999999999996</c:v>
                </c:pt>
                <c:pt idx="59">
                  <c:v>-0.44</c:v>
                </c:pt>
                <c:pt idx="60">
                  <c:v>-0.83</c:v>
                </c:pt>
                <c:pt idx="61">
                  <c:v>-0.98</c:v>
                </c:pt>
              </c:numCache>
            </c:numRef>
          </c:xVal>
          <c:yVal>
            <c:numRef>
              <c:f>'Figure 5.6'!$I$49:$I$110</c:f>
              <c:numCache>
                <c:formatCode>0.0</c:formatCode>
                <c:ptCount val="62"/>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67.09</c:v>
                </c:pt>
                <c:pt idx="36">
                  <c:v>43.76</c:v>
                </c:pt>
                <c:pt idx="37">
                  <c:v>73.819999999999993</c:v>
                </c:pt>
                <c:pt idx="38">
                  <c:v>59.87</c:v>
                </c:pt>
                <c:pt idx="39">
                  <c:v>29.87</c:v>
                </c:pt>
                <c:pt idx="40">
                  <c:v>8.52</c:v>
                </c:pt>
                <c:pt idx="41">
                  <c:v>75.69</c:v>
                </c:pt>
                <c:pt idx="42">
                  <c:v>68.56</c:v>
                </c:pt>
                <c:pt idx="43">
                  <c:v>45.24</c:v>
                </c:pt>
                <c:pt idx="44">
                  <c:v>19.940000000000001</c:v>
                </c:pt>
                <c:pt idx="45">
                  <c:v>26.02</c:v>
                </c:pt>
                <c:pt idx="46">
                  <c:v>10.78</c:v>
                </c:pt>
                <c:pt idx="47">
                  <c:v>51.75</c:v>
                </c:pt>
                <c:pt idx="48">
                  <c:v>56.65</c:v>
                </c:pt>
                <c:pt idx="49">
                  <c:v>74.58</c:v>
                </c:pt>
                <c:pt idx="50">
                  <c:v>69.56</c:v>
                </c:pt>
                <c:pt idx="51">
                  <c:v>40.82</c:v>
                </c:pt>
                <c:pt idx="52">
                  <c:v>23.95</c:v>
                </c:pt>
                <c:pt idx="53">
                  <c:v>38.909999999999997</c:v>
                </c:pt>
                <c:pt idx="54">
                  <c:v>3.79</c:v>
                </c:pt>
                <c:pt idx="55">
                  <c:v>8.25</c:v>
                </c:pt>
                <c:pt idx="56">
                  <c:v>12.84</c:v>
                </c:pt>
                <c:pt idx="57">
                  <c:v>49.74</c:v>
                </c:pt>
                <c:pt idx="58">
                  <c:v>67.75</c:v>
                </c:pt>
                <c:pt idx="59">
                  <c:v>46.28</c:v>
                </c:pt>
                <c:pt idx="60">
                  <c:v>55.78</c:v>
                </c:pt>
                <c:pt idx="61">
                  <c:v>14.25</c:v>
                </c:pt>
              </c:numCache>
            </c:numRef>
          </c:yVal>
          <c:smooth val="0"/>
        </c:ser>
        <c:dLbls>
          <c:showLegendKey val="0"/>
          <c:showVal val="0"/>
          <c:showCatName val="0"/>
          <c:showSerName val="0"/>
          <c:showPercent val="0"/>
          <c:showBubbleSize val="0"/>
        </c:dLbls>
        <c:axId val="100854016"/>
        <c:axId val="102322560"/>
      </c:scatterChart>
      <c:valAx>
        <c:axId val="100854016"/>
        <c:scaling>
          <c:orientation val="minMax"/>
        </c:scaling>
        <c:delete val="0"/>
        <c:axPos val="b"/>
        <c:title>
          <c:tx>
            <c:rich>
              <a:bodyPr/>
              <a:lstStyle/>
              <a:p>
                <a:pPr algn="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smtClean="0">
                    <a:solidFill>
                      <a:schemeClr val="bg2">
                        <a:lumMod val="10000"/>
                      </a:schemeClr>
                    </a:solidFill>
                    <a:latin typeface="+mn-lt"/>
                    <a:ea typeface="+mn-ea"/>
                    <a:cs typeface="+mn-cs"/>
                  </a:rPr>
                  <a:t>Mean of each index</a:t>
                </a:r>
                <a:endParaRPr lang="en-GB" sz="1300" b="0" i="0" u="none" strike="noStrike" kern="1200" baseline="0" dirty="0">
                  <a:solidFill>
                    <a:schemeClr val="bg2">
                      <a:lumMod val="10000"/>
                    </a:schemeClr>
                  </a:solidFill>
                  <a:latin typeface="+mn-lt"/>
                  <a:ea typeface="+mn-ea"/>
                  <a:cs typeface="+mn-cs"/>
                </a:endParaRPr>
              </a:p>
            </c:rich>
          </c:tx>
          <c:layout>
            <c:manualLayout>
              <c:xMode val="edge"/>
              <c:yMode val="edge"/>
              <c:x val="0.81032698952989901"/>
              <c:y val="0.939504105018927"/>
            </c:manualLayout>
          </c:layout>
          <c:overlay val="0"/>
        </c:title>
        <c:numFmt formatCode="#,##0.0" sourceLinked="0"/>
        <c:majorTickMark val="none"/>
        <c:minorTickMark val="none"/>
        <c:tickLblPos val="low"/>
        <c:txPr>
          <a:bodyPr rot="0" vert="horz"/>
          <a:lstStyle/>
          <a:p>
            <a:pPr>
              <a:defRPr sz="1100" b="0" i="0" u="none" strike="noStrike" baseline="0">
                <a:solidFill>
                  <a:schemeClr val="bg2">
                    <a:lumMod val="10000"/>
                  </a:schemeClr>
                </a:solidFill>
                <a:latin typeface="Calibri"/>
                <a:ea typeface="Calibri"/>
                <a:cs typeface="Calibri"/>
              </a:defRPr>
            </a:pPr>
            <a:endParaRPr lang="en-US"/>
          </a:p>
        </c:txPr>
        <c:crossAx val="102322560"/>
        <c:crosses val="autoZero"/>
        <c:crossBetween val="midCat"/>
      </c:valAx>
      <c:valAx>
        <c:axId val="102322560"/>
        <c:scaling>
          <c:orientation val="minMax"/>
          <c:max val="80"/>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a:t>
                </a:r>
                <a:r>
                  <a:rPr lang="en-GB" sz="1300" b="0" i="0" u="none" strike="noStrike" kern="1200" baseline="0" dirty="0" smtClean="0">
                    <a:solidFill>
                      <a:schemeClr val="bg2">
                        <a:lumMod val="10000"/>
                      </a:schemeClr>
                    </a:solidFill>
                    <a:latin typeface="+mn-lt"/>
                    <a:ea typeface="+mn-ea"/>
                    <a:cs typeface="+mn-cs"/>
                  </a:rPr>
                  <a:t> </a:t>
                </a:r>
                <a:r>
                  <a:rPr lang="en-GB" sz="1300" b="1" i="0" u="none" strike="noStrike" kern="1200" baseline="0" dirty="0" smtClean="0">
                    <a:solidFill>
                      <a:schemeClr val="bg2">
                        <a:lumMod val="10000"/>
                      </a:schemeClr>
                    </a:solidFill>
                    <a:latin typeface="+mn-lt"/>
                    <a:ea typeface="+mn-ea"/>
                    <a:cs typeface="+mn-cs"/>
                  </a:rPr>
                  <a:t>low / top  </a:t>
                </a:r>
                <a:r>
                  <a:rPr lang="en-GB" sz="1300" b="1" i="0" u="none" strike="noStrike" kern="1200" baseline="0" dirty="0">
                    <a:solidFill>
                      <a:schemeClr val="bg2">
                        <a:lumMod val="10000"/>
                      </a:schemeClr>
                    </a:solidFill>
                    <a:latin typeface="+mn-lt"/>
                    <a:ea typeface="+mn-ea"/>
                    <a:cs typeface="+mn-cs"/>
                  </a:rPr>
                  <a:t>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3.878280765738673E-3"/>
              <c:y val="3.5007618201152245E-2"/>
            </c:manualLayout>
          </c:layout>
          <c:overlay val="0"/>
        </c:title>
        <c:numFmt formatCode="0" sourceLinked="0"/>
        <c:majorTickMark val="none"/>
        <c:minorTickMark val="none"/>
        <c:tickLblPos val="low"/>
        <c:txPr>
          <a:bodyPr/>
          <a:lstStyle/>
          <a:p>
            <a:pPr>
              <a:defRPr sz="1100">
                <a:solidFill>
                  <a:schemeClr val="bg2">
                    <a:lumMod val="10000"/>
                  </a:schemeClr>
                </a:solidFill>
              </a:defRPr>
            </a:pPr>
            <a:endParaRPr lang="en-US"/>
          </a:p>
        </c:txPr>
        <c:crossAx val="100854016"/>
        <c:crosses val="autoZero"/>
        <c:crossBetween val="midCat"/>
      </c:valAx>
      <c:spPr>
        <a:noFill/>
        <a:ln>
          <a:solidFill>
            <a:schemeClr val="bg1">
              <a:lumMod val="65000"/>
            </a:schemeClr>
          </a:solidFill>
        </a:ln>
      </c:spPr>
    </c:plotArea>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169021524841463E-2"/>
          <c:y val="0.14402114356697471"/>
          <c:w val="0.81962611452757972"/>
          <c:h val="0.54971092115748943"/>
        </c:manualLayout>
      </c:layou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Sheet1!$A$2:$A$35</c:f>
              <c:strCache>
                <c:ptCount val="34"/>
                <c:pt idx="0">
                  <c:v>Qatar</c:v>
                </c:pt>
                <c:pt idx="1">
                  <c:v>Korea</c:v>
                </c:pt>
                <c:pt idx="2">
                  <c:v>Shanghai-China</c:v>
                </c:pt>
                <c:pt idx="3">
                  <c:v>Malaysia</c:v>
                </c:pt>
                <c:pt idx="4">
                  <c:v>United Kingdom</c:v>
                </c:pt>
                <c:pt idx="5">
                  <c:v>Canada</c:v>
                </c:pt>
                <c:pt idx="6">
                  <c:v>Jordan</c:v>
                </c:pt>
                <c:pt idx="7">
                  <c:v>Chile</c:v>
                </c:pt>
                <c:pt idx="8">
                  <c:v>Australia</c:v>
                </c:pt>
                <c:pt idx="9">
                  <c:v>United Arab Emirates</c:v>
                </c:pt>
                <c:pt idx="10">
                  <c:v>Colombia</c:v>
                </c:pt>
                <c:pt idx="11">
                  <c:v>Argentina</c:v>
                </c:pt>
                <c:pt idx="12">
                  <c:v>Macao-China</c:v>
                </c:pt>
                <c:pt idx="13">
                  <c:v>Spain</c:v>
                </c:pt>
                <c:pt idx="14">
                  <c:v>Brazil</c:v>
                </c:pt>
                <c:pt idx="15">
                  <c:v>Denmark</c:v>
                </c:pt>
                <c:pt idx="16">
                  <c:v>Portugal</c:v>
                </c:pt>
                <c:pt idx="17">
                  <c:v>Peru</c:v>
                </c:pt>
                <c:pt idx="18">
                  <c:v>Indonesia</c:v>
                </c:pt>
                <c:pt idx="19">
                  <c:v>United States</c:v>
                </c:pt>
                <c:pt idx="20">
                  <c:v>Kazakhstan</c:v>
                </c:pt>
                <c:pt idx="21">
                  <c:v>Costa Rica</c:v>
                </c:pt>
                <c:pt idx="22">
                  <c:v>New Zealand</c:v>
                </c:pt>
                <c:pt idx="23">
                  <c:v>OECD average</c:v>
                </c:pt>
                <c:pt idx="24">
                  <c:v>Chinese Taipei</c:v>
                </c:pt>
                <c:pt idx="25">
                  <c:v>Mexico</c:v>
                </c:pt>
                <c:pt idx="26">
                  <c:v>Italy</c:v>
                </c:pt>
                <c:pt idx="27">
                  <c:v>Uruguay</c:v>
                </c:pt>
                <c:pt idx="28">
                  <c:v>Poland</c:v>
                </c:pt>
                <c:pt idx="29">
                  <c:v>Viet Nam</c:v>
                </c:pt>
                <c:pt idx="30">
                  <c:v>Austria</c:v>
                </c:pt>
                <c:pt idx="31">
                  <c:v>Japan</c:v>
                </c:pt>
                <c:pt idx="32">
                  <c:v>Thailand</c:v>
                </c:pt>
                <c:pt idx="33">
                  <c:v>Switzerland</c:v>
                </c:pt>
              </c:strCache>
            </c:strRef>
          </c:cat>
          <c:val>
            <c:numRef>
              <c:f>Sheet1!$D$2:$D$35</c:f>
              <c:numCache>
                <c:formatCode>0.00</c:formatCode>
                <c:ptCount val="34"/>
                <c:pt idx="0">
                  <c:v>0.13894502970337017</c:v>
                </c:pt>
                <c:pt idx="1">
                  <c:v>0.23629207056130178</c:v>
                </c:pt>
                <c:pt idx="2">
                  <c:v>0.33180680633768217</c:v>
                </c:pt>
                <c:pt idx="5">
                  <c:v>0.44905800933966811</c:v>
                </c:pt>
                <c:pt idx="6">
                  <c:v>0.46446729315798196</c:v>
                </c:pt>
                <c:pt idx="7">
                  <c:v>0.48598567590551411</c:v>
                </c:pt>
                <c:pt idx="8">
                  <c:v>0.57362281962946116</c:v>
                </c:pt>
                <c:pt idx="9">
                  <c:v>0.59759876440272286</c:v>
                </c:pt>
                <c:pt idx="23">
                  <c:v>1.4575866424596025</c:v>
                </c:pt>
                <c:pt idx="24">
                  <c:v>1.6121210772951196</c:v>
                </c:pt>
                <c:pt idx="25">
                  <c:v>1.7200063554390586</c:v>
                </c:pt>
                <c:pt idx="27">
                  <c:v>2.0289399190180584</c:v>
                </c:pt>
                <c:pt idx="31">
                  <c:v>2.8067978641517457</c:v>
                </c:pt>
                <c:pt idx="32">
                  <c:v>4.0878704776314105</c:v>
                </c:pt>
                <c:pt idx="33">
                  <c:v>5.2621434159886276</c:v>
                </c:pt>
              </c:numCache>
            </c:numRef>
          </c:val>
        </c:ser>
        <c:dLbls>
          <c:showLegendKey val="0"/>
          <c:showVal val="0"/>
          <c:showCatName val="0"/>
          <c:showSerName val="0"/>
          <c:showPercent val="0"/>
          <c:showBubbleSize val="0"/>
        </c:dLbls>
        <c:gapWidth val="150"/>
        <c:axId val="101134336"/>
        <c:axId val="101136256"/>
      </c:barChar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Sheet1!$A$2:$A$35</c:f>
              <c:strCache>
                <c:ptCount val="34"/>
                <c:pt idx="0">
                  <c:v>Qatar</c:v>
                </c:pt>
                <c:pt idx="1">
                  <c:v>Korea</c:v>
                </c:pt>
                <c:pt idx="2">
                  <c:v>Shanghai-China</c:v>
                </c:pt>
                <c:pt idx="3">
                  <c:v>Malaysia</c:v>
                </c:pt>
                <c:pt idx="4">
                  <c:v>United Kingdom</c:v>
                </c:pt>
                <c:pt idx="5">
                  <c:v>Canada</c:v>
                </c:pt>
                <c:pt idx="6">
                  <c:v>Jordan</c:v>
                </c:pt>
                <c:pt idx="7">
                  <c:v>Chile</c:v>
                </c:pt>
                <c:pt idx="8">
                  <c:v>Australia</c:v>
                </c:pt>
                <c:pt idx="9">
                  <c:v>United Arab Emirates</c:v>
                </c:pt>
                <c:pt idx="10">
                  <c:v>Colombia</c:v>
                </c:pt>
                <c:pt idx="11">
                  <c:v>Argentina</c:v>
                </c:pt>
                <c:pt idx="12">
                  <c:v>Macao-China</c:v>
                </c:pt>
                <c:pt idx="13">
                  <c:v>Spain</c:v>
                </c:pt>
                <c:pt idx="14">
                  <c:v>Brazil</c:v>
                </c:pt>
                <c:pt idx="15">
                  <c:v>Denmark</c:v>
                </c:pt>
                <c:pt idx="16">
                  <c:v>Portugal</c:v>
                </c:pt>
                <c:pt idx="17">
                  <c:v>Peru</c:v>
                </c:pt>
                <c:pt idx="18">
                  <c:v>Indonesia</c:v>
                </c:pt>
                <c:pt idx="19">
                  <c:v>United States</c:v>
                </c:pt>
                <c:pt idx="20">
                  <c:v>Kazakhstan</c:v>
                </c:pt>
                <c:pt idx="21">
                  <c:v>Costa Rica</c:v>
                </c:pt>
                <c:pt idx="22">
                  <c:v>New Zealand</c:v>
                </c:pt>
                <c:pt idx="23">
                  <c:v>OECD average</c:v>
                </c:pt>
                <c:pt idx="24">
                  <c:v>Chinese Taipei</c:v>
                </c:pt>
                <c:pt idx="25">
                  <c:v>Mexico</c:v>
                </c:pt>
                <c:pt idx="26">
                  <c:v>Italy</c:v>
                </c:pt>
                <c:pt idx="27">
                  <c:v>Uruguay</c:v>
                </c:pt>
                <c:pt idx="28">
                  <c:v>Poland</c:v>
                </c:pt>
                <c:pt idx="29">
                  <c:v>Viet Nam</c:v>
                </c:pt>
                <c:pt idx="30">
                  <c:v>Austria</c:v>
                </c:pt>
                <c:pt idx="31">
                  <c:v>Japan</c:v>
                </c:pt>
                <c:pt idx="32">
                  <c:v>Thailand</c:v>
                </c:pt>
                <c:pt idx="33">
                  <c:v>Switzerland</c:v>
                </c:pt>
              </c:strCache>
            </c:strRef>
          </c:cat>
          <c:val>
            <c:numRef>
              <c:f>Sheet1!$E$2:$E$35</c:f>
              <c:numCache>
                <c:formatCode>General</c:formatCode>
                <c:ptCount val="34"/>
                <c:pt idx="3" formatCode="0.00">
                  <c:v>0.4402075798619598</c:v>
                </c:pt>
                <c:pt idx="4" formatCode="0.00">
                  <c:v>0.44639032482842611</c:v>
                </c:pt>
                <c:pt idx="10" formatCode="0.00">
                  <c:v>0.69663201468879832</c:v>
                </c:pt>
                <c:pt idx="11" formatCode="0.00">
                  <c:v>0.70441495428510192</c:v>
                </c:pt>
                <c:pt idx="12" formatCode="0.00">
                  <c:v>0.73002003439199392</c:v>
                </c:pt>
                <c:pt idx="13" formatCode="0.00">
                  <c:v>0.73292197311661811</c:v>
                </c:pt>
                <c:pt idx="14" formatCode="0.00">
                  <c:v>0.77840452029129426</c:v>
                </c:pt>
                <c:pt idx="15" formatCode="0.00">
                  <c:v>0.80079397024031762</c:v>
                </c:pt>
                <c:pt idx="16" formatCode="0.00">
                  <c:v>0.91282354130111709</c:v>
                </c:pt>
                <c:pt idx="17" formatCode="0.00">
                  <c:v>1.0239038023238847</c:v>
                </c:pt>
                <c:pt idx="18" formatCode="0.00">
                  <c:v>1.0407098185535195</c:v>
                </c:pt>
                <c:pt idx="19" formatCode="0.00">
                  <c:v>1.1766305911747414</c:v>
                </c:pt>
                <c:pt idx="20" formatCode="0.00">
                  <c:v>1.1803066331150847</c:v>
                </c:pt>
                <c:pt idx="21" formatCode="0.00">
                  <c:v>1.2476964086991669</c:v>
                </c:pt>
                <c:pt idx="22" formatCode="0.00">
                  <c:v>1.3250678014116684</c:v>
                </c:pt>
                <c:pt idx="26" formatCode="0.00">
                  <c:v>1.8606493422377346</c:v>
                </c:pt>
                <c:pt idx="28" formatCode="0.00">
                  <c:v>2.1713257742127738</c:v>
                </c:pt>
                <c:pt idx="29" formatCode="0.00">
                  <c:v>2.3433133421243646</c:v>
                </c:pt>
                <c:pt idx="30" formatCode="0.00">
                  <c:v>2.3608767498148637</c:v>
                </c:pt>
              </c:numCache>
            </c:numRef>
          </c:val>
        </c:ser>
        <c:dLbls>
          <c:showLegendKey val="0"/>
          <c:showVal val="0"/>
          <c:showCatName val="0"/>
          <c:showSerName val="0"/>
          <c:showPercent val="0"/>
          <c:showBubbleSize val="0"/>
        </c:dLbls>
        <c:gapWidth val="150"/>
        <c:axId val="101139584"/>
        <c:axId val="101137792"/>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Sheet1!$A$2:$A$35</c:f>
              <c:strCache>
                <c:ptCount val="34"/>
                <c:pt idx="0">
                  <c:v>Qatar</c:v>
                </c:pt>
                <c:pt idx="1">
                  <c:v>Korea</c:v>
                </c:pt>
                <c:pt idx="2">
                  <c:v>Shanghai-China</c:v>
                </c:pt>
                <c:pt idx="3">
                  <c:v>Malaysia</c:v>
                </c:pt>
                <c:pt idx="4">
                  <c:v>United Kingdom</c:v>
                </c:pt>
                <c:pt idx="5">
                  <c:v>Canada</c:v>
                </c:pt>
                <c:pt idx="6">
                  <c:v>Jordan</c:v>
                </c:pt>
                <c:pt idx="7">
                  <c:v>Chile</c:v>
                </c:pt>
                <c:pt idx="8">
                  <c:v>Australia</c:v>
                </c:pt>
                <c:pt idx="9">
                  <c:v>United Arab Emirates</c:v>
                </c:pt>
                <c:pt idx="10">
                  <c:v>Colombia</c:v>
                </c:pt>
                <c:pt idx="11">
                  <c:v>Argentina</c:v>
                </c:pt>
                <c:pt idx="12">
                  <c:v>Macao-China</c:v>
                </c:pt>
                <c:pt idx="13">
                  <c:v>Spain</c:v>
                </c:pt>
                <c:pt idx="14">
                  <c:v>Brazil</c:v>
                </c:pt>
                <c:pt idx="15">
                  <c:v>Denmark</c:v>
                </c:pt>
                <c:pt idx="16">
                  <c:v>Portugal</c:v>
                </c:pt>
                <c:pt idx="17">
                  <c:v>Peru</c:v>
                </c:pt>
                <c:pt idx="18">
                  <c:v>Indonesia</c:v>
                </c:pt>
                <c:pt idx="19">
                  <c:v>United States</c:v>
                </c:pt>
                <c:pt idx="20">
                  <c:v>Kazakhstan</c:v>
                </c:pt>
                <c:pt idx="21">
                  <c:v>Costa Rica</c:v>
                </c:pt>
                <c:pt idx="22">
                  <c:v>New Zealand</c:v>
                </c:pt>
                <c:pt idx="23">
                  <c:v>OECD average</c:v>
                </c:pt>
                <c:pt idx="24">
                  <c:v>Chinese Taipei</c:v>
                </c:pt>
                <c:pt idx="25">
                  <c:v>Mexico</c:v>
                </c:pt>
                <c:pt idx="26">
                  <c:v>Italy</c:v>
                </c:pt>
                <c:pt idx="27">
                  <c:v>Uruguay</c:v>
                </c:pt>
                <c:pt idx="28">
                  <c:v>Poland</c:v>
                </c:pt>
                <c:pt idx="29">
                  <c:v>Viet Nam</c:v>
                </c:pt>
                <c:pt idx="30">
                  <c:v>Austria</c:v>
                </c:pt>
                <c:pt idx="31">
                  <c:v>Japan</c:v>
                </c:pt>
                <c:pt idx="32">
                  <c:v>Thailand</c:v>
                </c:pt>
                <c:pt idx="33">
                  <c:v>Switzerland</c:v>
                </c:pt>
              </c:strCache>
            </c:strRef>
          </c:cat>
          <c:val>
            <c:numRef>
              <c:f>Sheet1!$B$2:$B$35</c:f>
              <c:numCache>
                <c:formatCode>0.00</c:formatCode>
                <c:ptCount val="34"/>
                <c:pt idx="0">
                  <c:v>0.11087865806133911</c:v>
                </c:pt>
                <c:pt idx="1">
                  <c:v>0.1306665637951577</c:v>
                </c:pt>
                <c:pt idx="2">
                  <c:v>0.21981233185819807</c:v>
                </c:pt>
                <c:pt idx="3">
                  <c:v>0.1634749318174038</c:v>
                </c:pt>
                <c:pt idx="4">
                  <c:v>8.6703973293641018E-2</c:v>
                </c:pt>
                <c:pt idx="5">
                  <c:v>0.17218755135368247</c:v>
                </c:pt>
                <c:pt idx="6">
                  <c:v>0.24305149517041738</c:v>
                </c:pt>
                <c:pt idx="7">
                  <c:v>7.1165967207281008E-2</c:v>
                </c:pt>
                <c:pt idx="8">
                  <c:v>0.16287836169491668</c:v>
                </c:pt>
                <c:pt idx="9">
                  <c:v>0.32467364724505593</c:v>
                </c:pt>
                <c:pt idx="10">
                  <c:v>0.18905896281624524</c:v>
                </c:pt>
                <c:pt idx="11">
                  <c:v>0.25935789729875086</c:v>
                </c:pt>
                <c:pt idx="12">
                  <c:v>0.24680354171803964</c:v>
                </c:pt>
                <c:pt idx="13">
                  <c:v>0.28652574488150762</c:v>
                </c:pt>
                <c:pt idx="14">
                  <c:v>0.15131956627764248</c:v>
                </c:pt>
                <c:pt idx="16">
                  <c:v>3.8251626276814582E-2</c:v>
                </c:pt>
                <c:pt idx="17">
                  <c:v>0.1962499416480307</c:v>
                </c:pt>
                <c:pt idx="21">
                  <c:v>0.15291499360994665</c:v>
                </c:pt>
                <c:pt idx="22">
                  <c:v>0.19352112142927655</c:v>
                </c:pt>
                <c:pt idx="23">
                  <c:v>0.34055963056937399</c:v>
                </c:pt>
                <c:pt idx="24">
                  <c:v>2.1087063448755443</c:v>
                </c:pt>
                <c:pt idx="25">
                  <c:v>0.40491475923094722</c:v>
                </c:pt>
                <c:pt idx="26">
                  <c:v>0.48482699879497793</c:v>
                </c:pt>
                <c:pt idx="27">
                  <c:v>0.12118697376436049</c:v>
                </c:pt>
                <c:pt idx="28">
                  <c:v>0.31143402812297599</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Sheet1!$A$2:$A$35</c:f>
              <c:strCache>
                <c:ptCount val="34"/>
                <c:pt idx="0">
                  <c:v>Qatar</c:v>
                </c:pt>
                <c:pt idx="1">
                  <c:v>Korea</c:v>
                </c:pt>
                <c:pt idx="2">
                  <c:v>Shanghai-China</c:v>
                </c:pt>
                <c:pt idx="3">
                  <c:v>Malaysia</c:v>
                </c:pt>
                <c:pt idx="4">
                  <c:v>United Kingdom</c:v>
                </c:pt>
                <c:pt idx="5">
                  <c:v>Canada</c:v>
                </c:pt>
                <c:pt idx="6">
                  <c:v>Jordan</c:v>
                </c:pt>
                <c:pt idx="7">
                  <c:v>Chile</c:v>
                </c:pt>
                <c:pt idx="8">
                  <c:v>Australia</c:v>
                </c:pt>
                <c:pt idx="9">
                  <c:v>United Arab Emirates</c:v>
                </c:pt>
                <c:pt idx="10">
                  <c:v>Colombia</c:v>
                </c:pt>
                <c:pt idx="11">
                  <c:v>Argentina</c:v>
                </c:pt>
                <c:pt idx="12">
                  <c:v>Macao-China</c:v>
                </c:pt>
                <c:pt idx="13">
                  <c:v>Spain</c:v>
                </c:pt>
                <c:pt idx="14">
                  <c:v>Brazil</c:v>
                </c:pt>
                <c:pt idx="15">
                  <c:v>Denmark</c:v>
                </c:pt>
                <c:pt idx="16">
                  <c:v>Portugal</c:v>
                </c:pt>
                <c:pt idx="17">
                  <c:v>Peru</c:v>
                </c:pt>
                <c:pt idx="18">
                  <c:v>Indonesia</c:v>
                </c:pt>
                <c:pt idx="19">
                  <c:v>United States</c:v>
                </c:pt>
                <c:pt idx="20">
                  <c:v>Kazakhstan</c:v>
                </c:pt>
                <c:pt idx="21">
                  <c:v>Costa Rica</c:v>
                </c:pt>
                <c:pt idx="22">
                  <c:v>New Zealand</c:v>
                </c:pt>
                <c:pt idx="23">
                  <c:v>OECD average</c:v>
                </c:pt>
                <c:pt idx="24">
                  <c:v>Chinese Taipei</c:v>
                </c:pt>
                <c:pt idx="25">
                  <c:v>Mexico</c:v>
                </c:pt>
                <c:pt idx="26">
                  <c:v>Italy</c:v>
                </c:pt>
                <c:pt idx="27">
                  <c:v>Uruguay</c:v>
                </c:pt>
                <c:pt idx="28">
                  <c:v>Poland</c:v>
                </c:pt>
                <c:pt idx="29">
                  <c:v>Viet Nam</c:v>
                </c:pt>
                <c:pt idx="30">
                  <c:v>Austria</c:v>
                </c:pt>
                <c:pt idx="31">
                  <c:v>Japan</c:v>
                </c:pt>
                <c:pt idx="32">
                  <c:v>Thailand</c:v>
                </c:pt>
                <c:pt idx="33">
                  <c:v>Switzerland</c:v>
                </c:pt>
              </c:strCache>
            </c:strRef>
          </c:cat>
          <c:val>
            <c:numRef>
              <c:f>Sheet1!$C$2:$C$35</c:f>
              <c:numCache>
                <c:formatCode>General</c:formatCode>
                <c:ptCount val="34"/>
                <c:pt idx="15" formatCode="0.00">
                  <c:v>0.39850280935217353</c:v>
                </c:pt>
                <c:pt idx="18" formatCode="0.00">
                  <c:v>0.8096014862526616</c:v>
                </c:pt>
                <c:pt idx="19" formatCode="0.00">
                  <c:v>0.48104985713142662</c:v>
                </c:pt>
                <c:pt idx="20" formatCode="0.00">
                  <c:v>0.83832167291282689</c:v>
                </c:pt>
                <c:pt idx="29" formatCode="0.00">
                  <c:v>0.73840327035316866</c:v>
                </c:pt>
                <c:pt idx="30" formatCode="0.00">
                  <c:v>0.10560056410830115</c:v>
                </c:pt>
                <c:pt idx="31" formatCode="0.00">
                  <c:v>0.98994712303714361</c:v>
                </c:pt>
                <c:pt idx="32" formatCode="0.00">
                  <c:v>2.4267064197142689</c:v>
                </c:pt>
                <c:pt idx="33" formatCode="0.00">
                  <c:v>1.1307770393997636</c:v>
                </c:pt>
              </c:numCache>
            </c:numRef>
          </c:val>
          <c:smooth val="0"/>
        </c:ser>
        <c:dLbls>
          <c:showLegendKey val="0"/>
          <c:showVal val="0"/>
          <c:showCatName val="0"/>
          <c:showSerName val="0"/>
          <c:showPercent val="0"/>
          <c:showBubbleSize val="0"/>
        </c:dLbls>
        <c:marker val="1"/>
        <c:smooth val="0"/>
        <c:axId val="101134336"/>
        <c:axId val="101136256"/>
      </c:lineChart>
      <c:catAx>
        <c:axId val="101134336"/>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101136256"/>
        <c:crossesAt val="1"/>
        <c:auto val="1"/>
        <c:lblAlgn val="ctr"/>
        <c:lblOffset val="100"/>
        <c:tickLblSkip val="1"/>
        <c:noMultiLvlLbl val="0"/>
      </c:catAx>
      <c:valAx>
        <c:axId val="101136256"/>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101134336"/>
        <c:crosses val="autoZero"/>
        <c:crossBetween val="between"/>
      </c:valAx>
      <c:valAx>
        <c:axId val="101137792"/>
        <c:scaling>
          <c:orientation val="minMax"/>
        </c:scaling>
        <c:delete val="1"/>
        <c:axPos val="r"/>
        <c:numFmt formatCode="General" sourceLinked="1"/>
        <c:majorTickMark val="out"/>
        <c:minorTickMark val="none"/>
        <c:tickLblPos val="nextTo"/>
        <c:crossAx val="101139584"/>
        <c:crosses val="max"/>
        <c:crossBetween val="between"/>
      </c:valAx>
      <c:catAx>
        <c:axId val="101139584"/>
        <c:scaling>
          <c:orientation val="minMax"/>
        </c:scaling>
        <c:delete val="1"/>
        <c:axPos val="b"/>
        <c:numFmt formatCode="General" sourceLinked="1"/>
        <c:majorTickMark val="out"/>
        <c:minorTickMark val="none"/>
        <c:tickLblPos val="nextTo"/>
        <c:crossAx val="101137792"/>
        <c:crosses val="autoZero"/>
        <c:auto val="1"/>
        <c:lblAlgn val="ctr"/>
        <c:lblOffset val="100"/>
        <c:noMultiLvlLbl val="0"/>
      </c:catAx>
      <c:spPr>
        <a:ln>
          <a:solidFill>
            <a:schemeClr val="bg1">
              <a:lumMod val="65000"/>
            </a:schemeClr>
          </a:solidFill>
        </a:ln>
      </c:spPr>
    </c:plotArea>
    <c:legend>
      <c:legendPos val="t"/>
      <c:legendEntry>
        <c:idx val="1"/>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169021524841463E-2"/>
          <c:y val="0.14402114356697471"/>
          <c:w val="0.81962611452757972"/>
          <c:h val="0.54971092115748943"/>
        </c:manualLayout>
      </c:layout>
      <c:barChart>
        <c:barDir val="col"/>
        <c:grouping val="clustered"/>
        <c:varyColors val="0"/>
        <c:ser>
          <c:idx val="2"/>
          <c:order val="2"/>
          <c:tx>
            <c:strRef>
              <c:f>Sheet1!$D$1</c:f>
              <c:strCache>
                <c:ptCount val="1"/>
                <c:pt idx="0">
                  <c:v>After accounting for socio-economic status of students and schools</c:v>
                </c:pt>
              </c:strCache>
            </c:strRef>
          </c:tx>
          <c:spPr>
            <a:solidFill>
              <a:srgbClr val="509DFA"/>
            </a:solidFill>
            <a:ln>
              <a:noFill/>
            </a:ln>
          </c:spPr>
          <c:invertIfNegative val="0"/>
          <c:cat>
            <c:strRef>
              <c:f>Sheet1!$A$2:$A$35</c:f>
              <c:strCache>
                <c:ptCount val="34"/>
                <c:pt idx="0">
                  <c:v>Slovenia</c:v>
                </c:pt>
                <c:pt idx="1">
                  <c:v>Switzerland</c:v>
                </c:pt>
                <c:pt idx="2">
                  <c:v>Brazil</c:v>
                </c:pt>
                <c:pt idx="3">
                  <c:v>Canada</c:v>
                </c:pt>
                <c:pt idx="4">
                  <c:v>Argentina</c:v>
                </c:pt>
                <c:pt idx="5">
                  <c:v>Portugal</c:v>
                </c:pt>
                <c:pt idx="6">
                  <c:v>Macao-China</c:v>
                </c:pt>
                <c:pt idx="7">
                  <c:v>Spain</c:v>
                </c:pt>
                <c:pt idx="8">
                  <c:v>Chile</c:v>
                </c:pt>
                <c:pt idx="9">
                  <c:v>Ireland</c:v>
                </c:pt>
                <c:pt idx="10">
                  <c:v>Costa Rica</c:v>
                </c:pt>
                <c:pt idx="11">
                  <c:v>Korea</c:v>
                </c:pt>
                <c:pt idx="12">
                  <c:v>Australia</c:v>
                </c:pt>
                <c:pt idx="13">
                  <c:v>Netherlands</c:v>
                </c:pt>
                <c:pt idx="14">
                  <c:v>Hungary</c:v>
                </c:pt>
                <c:pt idx="15">
                  <c:v>Italy</c:v>
                </c:pt>
                <c:pt idx="16">
                  <c:v>United Kingdom</c:v>
                </c:pt>
                <c:pt idx="17">
                  <c:v>Sweden</c:v>
                </c:pt>
                <c:pt idx="18">
                  <c:v>Denmark</c:v>
                </c:pt>
                <c:pt idx="19">
                  <c:v>Slovak Republic</c:v>
                </c:pt>
                <c:pt idx="20">
                  <c:v>OECD average</c:v>
                </c:pt>
                <c:pt idx="21">
                  <c:v>Finland</c:v>
                </c:pt>
                <c:pt idx="22">
                  <c:v>Luxembourg</c:v>
                </c:pt>
                <c:pt idx="23">
                  <c:v>Austria</c:v>
                </c:pt>
                <c:pt idx="24">
                  <c:v>Chinese Taipei</c:v>
                </c:pt>
                <c:pt idx="25">
                  <c:v>Germany</c:v>
                </c:pt>
                <c:pt idx="26">
                  <c:v>Czech Republic</c:v>
                </c:pt>
                <c:pt idx="27">
                  <c:v>Colombia</c:v>
                </c:pt>
                <c:pt idx="28">
                  <c:v>Poland</c:v>
                </c:pt>
                <c:pt idx="29">
                  <c:v>France</c:v>
                </c:pt>
                <c:pt idx="30">
                  <c:v>Thailand</c:v>
                </c:pt>
                <c:pt idx="31">
                  <c:v>Indonesia</c:v>
                </c:pt>
                <c:pt idx="32">
                  <c:v>Hong Kong-China</c:v>
                </c:pt>
                <c:pt idx="33">
                  <c:v>Estonia</c:v>
                </c:pt>
              </c:strCache>
            </c:strRef>
          </c:cat>
          <c:val>
            <c:numRef>
              <c:f>Sheet1!$D$2:$D$35</c:f>
              <c:numCache>
                <c:formatCode>General</c:formatCode>
                <c:ptCount val="34"/>
                <c:pt idx="2" formatCode="0.00">
                  <c:v>0.33517500838774006</c:v>
                </c:pt>
                <c:pt idx="3" formatCode="0.00">
                  <c:v>0.41135103075509322</c:v>
                </c:pt>
                <c:pt idx="4" formatCode="0.00">
                  <c:v>0.48293329020164943</c:v>
                </c:pt>
                <c:pt idx="5" formatCode="0.00">
                  <c:v>0.51741253243434004</c:v>
                </c:pt>
                <c:pt idx="6" formatCode="0.00">
                  <c:v>0.5444110327393038</c:v>
                </c:pt>
                <c:pt idx="7" formatCode="0.00">
                  <c:v>0.66690266222765748</c:v>
                </c:pt>
                <c:pt idx="22" formatCode="0.00">
                  <c:v>1.3616497088306407</c:v>
                </c:pt>
                <c:pt idx="29" formatCode="0.00">
                  <c:v>2.2283520850003997</c:v>
                </c:pt>
                <c:pt idx="30" formatCode="0.00">
                  <c:v>2.4529642338479229</c:v>
                </c:pt>
                <c:pt idx="31" formatCode="0.00">
                  <c:v>2.5408037422291954</c:v>
                </c:pt>
                <c:pt idx="33" formatCode="0.00">
                  <c:v>3.7472836423084868</c:v>
                </c:pt>
              </c:numCache>
            </c:numRef>
          </c:val>
        </c:ser>
        <c:dLbls>
          <c:showLegendKey val="0"/>
          <c:showVal val="0"/>
          <c:showCatName val="0"/>
          <c:showSerName val="0"/>
          <c:showPercent val="0"/>
          <c:showBubbleSize val="0"/>
        </c:dLbls>
        <c:gapWidth val="150"/>
        <c:axId val="2048768"/>
        <c:axId val="2050688"/>
      </c:barChart>
      <c:barChart>
        <c:barDir val="col"/>
        <c:grouping val="clustered"/>
        <c:varyColors val="0"/>
        <c:ser>
          <c:idx val="3"/>
          <c:order val="3"/>
          <c:tx>
            <c:strRef>
              <c:f>Sheet1!$E$1</c:f>
              <c:strCache>
                <c:ptCount val="1"/>
                <c:pt idx="0">
                  <c:v>After accounting for socio-economic status of students and schools NS</c:v>
                </c:pt>
              </c:strCache>
            </c:strRef>
          </c:tx>
          <c:spPr>
            <a:solidFill>
              <a:schemeClr val="accent5">
                <a:lumMod val="60000"/>
                <a:lumOff val="40000"/>
              </a:schemeClr>
            </a:solidFill>
            <a:ln>
              <a:noFill/>
            </a:ln>
          </c:spPr>
          <c:invertIfNegative val="0"/>
          <c:cat>
            <c:strRef>
              <c:f>Sheet1!$A$2:$A$35</c:f>
              <c:strCache>
                <c:ptCount val="34"/>
                <c:pt idx="0">
                  <c:v>Slovenia</c:v>
                </c:pt>
                <c:pt idx="1">
                  <c:v>Switzerland</c:v>
                </c:pt>
                <c:pt idx="2">
                  <c:v>Brazil</c:v>
                </c:pt>
                <c:pt idx="3">
                  <c:v>Canada</c:v>
                </c:pt>
                <c:pt idx="4">
                  <c:v>Argentina</c:v>
                </c:pt>
                <c:pt idx="5">
                  <c:v>Portugal</c:v>
                </c:pt>
                <c:pt idx="6">
                  <c:v>Macao-China</c:v>
                </c:pt>
                <c:pt idx="7">
                  <c:v>Spain</c:v>
                </c:pt>
                <c:pt idx="8">
                  <c:v>Chile</c:v>
                </c:pt>
                <c:pt idx="9">
                  <c:v>Ireland</c:v>
                </c:pt>
                <c:pt idx="10">
                  <c:v>Costa Rica</c:v>
                </c:pt>
                <c:pt idx="11">
                  <c:v>Korea</c:v>
                </c:pt>
                <c:pt idx="12">
                  <c:v>Australia</c:v>
                </c:pt>
                <c:pt idx="13">
                  <c:v>Netherlands</c:v>
                </c:pt>
                <c:pt idx="14">
                  <c:v>Hungary</c:v>
                </c:pt>
                <c:pt idx="15">
                  <c:v>Italy</c:v>
                </c:pt>
                <c:pt idx="16">
                  <c:v>United Kingdom</c:v>
                </c:pt>
                <c:pt idx="17">
                  <c:v>Sweden</c:v>
                </c:pt>
                <c:pt idx="18">
                  <c:v>Denmark</c:v>
                </c:pt>
                <c:pt idx="19">
                  <c:v>Slovak Republic</c:v>
                </c:pt>
                <c:pt idx="20">
                  <c:v>OECD average</c:v>
                </c:pt>
                <c:pt idx="21">
                  <c:v>Finland</c:v>
                </c:pt>
                <c:pt idx="22">
                  <c:v>Luxembourg</c:v>
                </c:pt>
                <c:pt idx="23">
                  <c:v>Austria</c:v>
                </c:pt>
                <c:pt idx="24">
                  <c:v>Chinese Taipei</c:v>
                </c:pt>
                <c:pt idx="25">
                  <c:v>Germany</c:v>
                </c:pt>
                <c:pt idx="26">
                  <c:v>Czech Republic</c:v>
                </c:pt>
                <c:pt idx="27">
                  <c:v>Colombia</c:v>
                </c:pt>
                <c:pt idx="28">
                  <c:v>Poland</c:v>
                </c:pt>
                <c:pt idx="29">
                  <c:v>France</c:v>
                </c:pt>
                <c:pt idx="30">
                  <c:v>Thailand</c:v>
                </c:pt>
                <c:pt idx="31">
                  <c:v>Indonesia</c:v>
                </c:pt>
                <c:pt idx="32">
                  <c:v>Hong Kong-China</c:v>
                </c:pt>
                <c:pt idx="33">
                  <c:v>Estonia</c:v>
                </c:pt>
              </c:strCache>
            </c:strRef>
          </c:cat>
          <c:val>
            <c:numRef>
              <c:f>Sheet1!$E$2:$E$35</c:f>
              <c:numCache>
                <c:formatCode>0.00</c:formatCode>
                <c:ptCount val="34"/>
                <c:pt idx="0">
                  <c:v>0.23477690811400828</c:v>
                </c:pt>
                <c:pt idx="1">
                  <c:v>0.29974464753600011</c:v>
                </c:pt>
                <c:pt idx="8">
                  <c:v>0.79802066660667204</c:v>
                </c:pt>
                <c:pt idx="9">
                  <c:v>0.80304593750113917</c:v>
                </c:pt>
                <c:pt idx="10">
                  <c:v>0.84043607360989514</c:v>
                </c:pt>
                <c:pt idx="11">
                  <c:v>0.86671104464606596</c:v>
                </c:pt>
                <c:pt idx="12">
                  <c:v>0.92078297638763973</c:v>
                </c:pt>
                <c:pt idx="13">
                  <c:v>0.92363469935495857</c:v>
                </c:pt>
                <c:pt idx="14">
                  <c:v>0.93248099541312957</c:v>
                </c:pt>
                <c:pt idx="15">
                  <c:v>0.99370435370880716</c:v>
                </c:pt>
                <c:pt idx="16">
                  <c:v>1.0701743517762023</c:v>
                </c:pt>
                <c:pt idx="17">
                  <c:v>1.0709384471251322</c:v>
                </c:pt>
                <c:pt idx="18">
                  <c:v>1.0897451091626509</c:v>
                </c:pt>
                <c:pt idx="19">
                  <c:v>1.1006575963840475</c:v>
                </c:pt>
                <c:pt idx="20">
                  <c:v>1.1432803030296348</c:v>
                </c:pt>
                <c:pt idx="21">
                  <c:v>1.1901547350335018</c:v>
                </c:pt>
                <c:pt idx="23">
                  <c:v>1.4843182430890416</c:v>
                </c:pt>
                <c:pt idx="24">
                  <c:v>1.4877429637836483</c:v>
                </c:pt>
                <c:pt idx="25">
                  <c:v>1.5509673666273356</c:v>
                </c:pt>
                <c:pt idx="26">
                  <c:v>1.6675562949373326</c:v>
                </c:pt>
                <c:pt idx="27">
                  <c:v>1.6850014559035722</c:v>
                </c:pt>
                <c:pt idx="28">
                  <c:v>2.0859522110340509</c:v>
                </c:pt>
                <c:pt idx="32">
                  <c:v>2.6133070987055742</c:v>
                </c:pt>
              </c:numCache>
            </c:numRef>
          </c:val>
        </c:ser>
        <c:dLbls>
          <c:showLegendKey val="0"/>
          <c:showVal val="0"/>
          <c:showCatName val="0"/>
          <c:showSerName val="0"/>
          <c:showPercent val="0"/>
          <c:showBubbleSize val="0"/>
        </c:dLbls>
        <c:gapWidth val="150"/>
        <c:axId val="2062208"/>
        <c:axId val="2060672"/>
      </c:barChart>
      <c:lineChart>
        <c:grouping val="standard"/>
        <c:varyColors val="0"/>
        <c:ser>
          <c:idx val="0"/>
          <c:order val="0"/>
          <c:tx>
            <c:strRef>
              <c:f>Sheet1!$B$1</c:f>
              <c:strCache>
                <c:ptCount val="1"/>
                <c:pt idx="0">
                  <c:v>Before accounting for socio-economic status of students and schools</c:v>
                </c:pt>
              </c:strCache>
            </c:strRef>
          </c:tx>
          <c:spPr>
            <a:ln>
              <a:noFill/>
            </a:ln>
          </c:spPr>
          <c:marker>
            <c:spPr>
              <a:solidFill>
                <a:schemeClr val="tx2">
                  <a:lumMod val="50000"/>
                </a:schemeClr>
              </a:solidFill>
              <a:ln>
                <a:noFill/>
              </a:ln>
            </c:spPr>
          </c:marker>
          <c:cat>
            <c:strRef>
              <c:f>Sheet1!$A$2:$A$35</c:f>
              <c:strCache>
                <c:ptCount val="34"/>
                <c:pt idx="0">
                  <c:v>Slovenia</c:v>
                </c:pt>
                <c:pt idx="1">
                  <c:v>Switzerland</c:v>
                </c:pt>
                <c:pt idx="2">
                  <c:v>Brazil</c:v>
                </c:pt>
                <c:pt idx="3">
                  <c:v>Canada</c:v>
                </c:pt>
                <c:pt idx="4">
                  <c:v>Argentina</c:v>
                </c:pt>
                <c:pt idx="5">
                  <c:v>Portugal</c:v>
                </c:pt>
                <c:pt idx="6">
                  <c:v>Macao-China</c:v>
                </c:pt>
                <c:pt idx="7">
                  <c:v>Spain</c:v>
                </c:pt>
                <c:pt idx="8">
                  <c:v>Chile</c:v>
                </c:pt>
                <c:pt idx="9">
                  <c:v>Ireland</c:v>
                </c:pt>
                <c:pt idx="10">
                  <c:v>Costa Rica</c:v>
                </c:pt>
                <c:pt idx="11">
                  <c:v>Korea</c:v>
                </c:pt>
                <c:pt idx="12">
                  <c:v>Australia</c:v>
                </c:pt>
                <c:pt idx="13">
                  <c:v>Netherlands</c:v>
                </c:pt>
                <c:pt idx="14">
                  <c:v>Hungary</c:v>
                </c:pt>
                <c:pt idx="15">
                  <c:v>Italy</c:v>
                </c:pt>
                <c:pt idx="16">
                  <c:v>United Kingdom</c:v>
                </c:pt>
                <c:pt idx="17">
                  <c:v>Sweden</c:v>
                </c:pt>
                <c:pt idx="18">
                  <c:v>Denmark</c:v>
                </c:pt>
                <c:pt idx="19">
                  <c:v>Slovak Republic</c:v>
                </c:pt>
                <c:pt idx="20">
                  <c:v>OECD average</c:v>
                </c:pt>
                <c:pt idx="21">
                  <c:v>Finland</c:v>
                </c:pt>
                <c:pt idx="22">
                  <c:v>Luxembourg</c:v>
                </c:pt>
                <c:pt idx="23">
                  <c:v>Austria</c:v>
                </c:pt>
                <c:pt idx="24">
                  <c:v>Chinese Taipei</c:v>
                </c:pt>
                <c:pt idx="25">
                  <c:v>Germany</c:v>
                </c:pt>
                <c:pt idx="26">
                  <c:v>Czech Republic</c:v>
                </c:pt>
                <c:pt idx="27">
                  <c:v>Colombia</c:v>
                </c:pt>
                <c:pt idx="28">
                  <c:v>Poland</c:v>
                </c:pt>
                <c:pt idx="29">
                  <c:v>France</c:v>
                </c:pt>
                <c:pt idx="30">
                  <c:v>Thailand</c:v>
                </c:pt>
                <c:pt idx="31">
                  <c:v>Indonesia</c:v>
                </c:pt>
                <c:pt idx="32">
                  <c:v>Hong Kong-China</c:v>
                </c:pt>
                <c:pt idx="33">
                  <c:v>Estonia</c:v>
                </c:pt>
              </c:strCache>
            </c:strRef>
          </c:cat>
          <c:val>
            <c:numRef>
              <c:f>Sheet1!$B$2:$B$35</c:f>
              <c:numCache>
                <c:formatCode>General</c:formatCode>
                <c:ptCount val="34"/>
                <c:pt idx="0" formatCode="0.00">
                  <c:v>2.3456464660383061E-2</c:v>
                </c:pt>
                <c:pt idx="2" formatCode="0.00">
                  <c:v>0.20129608445993022</c:v>
                </c:pt>
                <c:pt idx="3" formatCode="0.00">
                  <c:v>0.26313730522784168</c:v>
                </c:pt>
                <c:pt idx="4" formatCode="0.00">
                  <c:v>0.24570489739754964</c:v>
                </c:pt>
                <c:pt idx="5" formatCode="0.00">
                  <c:v>0.32729991200316372</c:v>
                </c:pt>
                <c:pt idx="6" formatCode="0.00">
                  <c:v>0.42406247802303371</c:v>
                </c:pt>
                <c:pt idx="7" formatCode="0.00">
                  <c:v>0.43031292585529513</c:v>
                </c:pt>
                <c:pt idx="8" formatCode="0.00">
                  <c:v>0.43733857236925888</c:v>
                </c:pt>
                <c:pt idx="9" formatCode="0.00">
                  <c:v>0.70568816885753294</c:v>
                </c:pt>
                <c:pt idx="10" formatCode="0.00">
                  <c:v>0.17191643643326199</c:v>
                </c:pt>
                <c:pt idx="12" formatCode="0.00">
                  <c:v>0.51448755583597749</c:v>
                </c:pt>
                <c:pt idx="15" formatCode="0.00">
                  <c:v>2.3680046566327455</c:v>
                </c:pt>
                <c:pt idx="18" formatCode="0.00">
                  <c:v>0.56924596479867684</c:v>
                </c:pt>
                <c:pt idx="20" formatCode="0.00">
                  <c:v>0.77328225317455401</c:v>
                </c:pt>
                <c:pt idx="22" formatCode="0.00">
                  <c:v>1.4876616440056498</c:v>
                </c:pt>
                <c:pt idx="23" formatCode="0.00">
                  <c:v>0.34469466741635024</c:v>
                </c:pt>
                <c:pt idx="24" formatCode="0.00">
                  <c:v>3.8525663014758638</c:v>
                </c:pt>
                <c:pt idx="29" formatCode="0.00">
                  <c:v>0.52151999570371077</c:v>
                </c:pt>
                <c:pt idx="30" formatCode="0.00">
                  <c:v>2.2726754930277298</c:v>
                </c:pt>
                <c:pt idx="31" formatCode="0.00">
                  <c:v>4.0425674309257138</c:v>
                </c:pt>
              </c:numCache>
            </c:numRef>
          </c:val>
          <c:smooth val="0"/>
        </c:ser>
        <c:ser>
          <c:idx val="1"/>
          <c:order val="1"/>
          <c:tx>
            <c:strRef>
              <c:f>Sheet1!$C$1</c:f>
              <c:strCache>
                <c:ptCount val="1"/>
                <c:pt idx="0">
                  <c:v>Before accounting for socio-economic status of students and schools NS</c:v>
                </c:pt>
              </c:strCache>
            </c:strRef>
          </c:tx>
          <c:spPr>
            <a:ln>
              <a:noFill/>
            </a:ln>
          </c:spPr>
          <c:marker>
            <c:symbol val="diamond"/>
            <c:size val="7"/>
            <c:spPr>
              <a:solidFill>
                <a:schemeClr val="accent1">
                  <a:lumMod val="60000"/>
                  <a:lumOff val="40000"/>
                </a:schemeClr>
              </a:solidFill>
              <a:ln>
                <a:noFill/>
              </a:ln>
            </c:spPr>
          </c:marker>
          <c:cat>
            <c:strRef>
              <c:f>Sheet1!$A$2:$A$35</c:f>
              <c:strCache>
                <c:ptCount val="34"/>
                <c:pt idx="0">
                  <c:v>Slovenia</c:v>
                </c:pt>
                <c:pt idx="1">
                  <c:v>Switzerland</c:v>
                </c:pt>
                <c:pt idx="2">
                  <c:v>Brazil</c:v>
                </c:pt>
                <c:pt idx="3">
                  <c:v>Canada</c:v>
                </c:pt>
                <c:pt idx="4">
                  <c:v>Argentina</c:v>
                </c:pt>
                <c:pt idx="5">
                  <c:v>Portugal</c:v>
                </c:pt>
                <c:pt idx="6">
                  <c:v>Macao-China</c:v>
                </c:pt>
                <c:pt idx="7">
                  <c:v>Spain</c:v>
                </c:pt>
                <c:pt idx="8">
                  <c:v>Chile</c:v>
                </c:pt>
                <c:pt idx="9">
                  <c:v>Ireland</c:v>
                </c:pt>
                <c:pt idx="10">
                  <c:v>Costa Rica</c:v>
                </c:pt>
                <c:pt idx="11">
                  <c:v>Korea</c:v>
                </c:pt>
                <c:pt idx="12">
                  <c:v>Australia</c:v>
                </c:pt>
                <c:pt idx="13">
                  <c:v>Netherlands</c:v>
                </c:pt>
                <c:pt idx="14">
                  <c:v>Hungary</c:v>
                </c:pt>
                <c:pt idx="15">
                  <c:v>Italy</c:v>
                </c:pt>
                <c:pt idx="16">
                  <c:v>United Kingdom</c:v>
                </c:pt>
                <c:pt idx="17">
                  <c:v>Sweden</c:v>
                </c:pt>
                <c:pt idx="18">
                  <c:v>Denmark</c:v>
                </c:pt>
                <c:pt idx="19">
                  <c:v>Slovak Republic</c:v>
                </c:pt>
                <c:pt idx="20">
                  <c:v>OECD average</c:v>
                </c:pt>
                <c:pt idx="21">
                  <c:v>Finland</c:v>
                </c:pt>
                <c:pt idx="22">
                  <c:v>Luxembourg</c:v>
                </c:pt>
                <c:pt idx="23">
                  <c:v>Austria</c:v>
                </c:pt>
                <c:pt idx="24">
                  <c:v>Chinese Taipei</c:v>
                </c:pt>
                <c:pt idx="25">
                  <c:v>Germany</c:v>
                </c:pt>
                <c:pt idx="26">
                  <c:v>Czech Republic</c:v>
                </c:pt>
                <c:pt idx="27">
                  <c:v>Colombia</c:v>
                </c:pt>
                <c:pt idx="28">
                  <c:v>Poland</c:v>
                </c:pt>
                <c:pt idx="29">
                  <c:v>France</c:v>
                </c:pt>
                <c:pt idx="30">
                  <c:v>Thailand</c:v>
                </c:pt>
                <c:pt idx="31">
                  <c:v>Indonesia</c:v>
                </c:pt>
                <c:pt idx="32">
                  <c:v>Hong Kong-China</c:v>
                </c:pt>
                <c:pt idx="33">
                  <c:v>Estonia</c:v>
                </c:pt>
              </c:strCache>
            </c:strRef>
          </c:cat>
          <c:val>
            <c:numRef>
              <c:f>Sheet1!$C$2:$C$35</c:f>
              <c:numCache>
                <c:formatCode>0.00</c:formatCode>
                <c:ptCount val="34"/>
                <c:pt idx="1">
                  <c:v>0.39146594263327389</c:v>
                </c:pt>
                <c:pt idx="11">
                  <c:v>1.0412042115367175</c:v>
                </c:pt>
                <c:pt idx="13">
                  <c:v>0.92583118673554132</c:v>
                </c:pt>
                <c:pt idx="14">
                  <c:v>0.75523492083627608</c:v>
                </c:pt>
                <c:pt idx="16">
                  <c:v>0.91168348423197976</c:v>
                </c:pt>
                <c:pt idx="17">
                  <c:v>0.81799047542945846</c:v>
                </c:pt>
                <c:pt idx="19">
                  <c:v>0.46667858966802633</c:v>
                </c:pt>
                <c:pt idx="21">
                  <c:v>0.7666630522501745</c:v>
                </c:pt>
                <c:pt idx="25">
                  <c:v>0.44264200400512438</c:v>
                </c:pt>
                <c:pt idx="26">
                  <c:v>1.1663297412641132</c:v>
                </c:pt>
                <c:pt idx="27">
                  <c:v>1.4814939088787118</c:v>
                </c:pt>
                <c:pt idx="28">
                  <c:v>0.75501872714217066</c:v>
                </c:pt>
                <c:pt idx="32">
                  <c:v>2.3626419539456558</c:v>
                </c:pt>
                <c:pt idx="33">
                  <c:v>2.5048171543111755</c:v>
                </c:pt>
              </c:numCache>
            </c:numRef>
          </c:val>
          <c:smooth val="0"/>
        </c:ser>
        <c:dLbls>
          <c:showLegendKey val="0"/>
          <c:showVal val="0"/>
          <c:showCatName val="0"/>
          <c:showSerName val="0"/>
          <c:showPercent val="0"/>
          <c:showBubbleSize val="0"/>
        </c:dLbls>
        <c:marker val="1"/>
        <c:smooth val="0"/>
        <c:axId val="2048768"/>
        <c:axId val="2050688"/>
      </c:lineChart>
      <c:catAx>
        <c:axId val="2048768"/>
        <c:scaling>
          <c:orientation val="minMax"/>
        </c:scaling>
        <c:delete val="0"/>
        <c:axPos val="b"/>
        <c:numFmt formatCode="General" sourceLinked="0"/>
        <c:majorTickMark val="none"/>
        <c:minorTickMark val="none"/>
        <c:tickLblPos val="low"/>
        <c:spPr>
          <a:ln>
            <a:solidFill>
              <a:srgbClr val="000000"/>
            </a:solidFill>
          </a:ln>
        </c:spPr>
        <c:txPr>
          <a:bodyPr/>
          <a:lstStyle/>
          <a:p>
            <a:pPr>
              <a:defRPr sz="1200">
                <a:solidFill>
                  <a:schemeClr val="bg2">
                    <a:lumMod val="10000"/>
                  </a:schemeClr>
                </a:solidFill>
              </a:defRPr>
            </a:pPr>
            <a:endParaRPr lang="en-US"/>
          </a:p>
        </c:txPr>
        <c:crossAx val="2050688"/>
        <c:crossesAt val="1"/>
        <c:auto val="1"/>
        <c:lblAlgn val="ctr"/>
        <c:lblOffset val="100"/>
        <c:tickLblSkip val="1"/>
        <c:noMultiLvlLbl val="0"/>
      </c:catAx>
      <c:valAx>
        <c:axId val="2050688"/>
        <c:scaling>
          <c:orientation val="minMax"/>
        </c:scaling>
        <c:delete val="0"/>
        <c:axPos val="l"/>
        <c:majorGridlines>
          <c:spPr>
            <a:ln>
              <a:solidFill>
                <a:schemeClr val="bg1">
                  <a:lumMod val="65000"/>
                </a:schemeClr>
              </a:solidFill>
            </a:ln>
          </c:spPr>
        </c:majorGridlines>
        <c:numFmt formatCode="0.0" sourceLinked="0"/>
        <c:majorTickMark val="out"/>
        <c:minorTickMark val="none"/>
        <c:tickLblPos val="nextTo"/>
        <c:txPr>
          <a:bodyPr/>
          <a:lstStyle/>
          <a:p>
            <a:pPr>
              <a:defRPr sz="1200">
                <a:solidFill>
                  <a:schemeClr val="bg2">
                    <a:lumMod val="10000"/>
                  </a:schemeClr>
                </a:solidFill>
              </a:defRPr>
            </a:pPr>
            <a:endParaRPr lang="en-US"/>
          </a:p>
        </c:txPr>
        <c:crossAx val="2048768"/>
        <c:crosses val="autoZero"/>
        <c:crossBetween val="between"/>
        <c:majorUnit val="1"/>
      </c:valAx>
      <c:valAx>
        <c:axId val="2060672"/>
        <c:scaling>
          <c:orientation val="minMax"/>
        </c:scaling>
        <c:delete val="1"/>
        <c:axPos val="r"/>
        <c:numFmt formatCode="0.00" sourceLinked="1"/>
        <c:majorTickMark val="out"/>
        <c:minorTickMark val="none"/>
        <c:tickLblPos val="nextTo"/>
        <c:crossAx val="2062208"/>
        <c:crosses val="max"/>
        <c:crossBetween val="between"/>
      </c:valAx>
      <c:catAx>
        <c:axId val="2062208"/>
        <c:scaling>
          <c:orientation val="minMax"/>
        </c:scaling>
        <c:delete val="1"/>
        <c:axPos val="b"/>
        <c:numFmt formatCode="General" sourceLinked="1"/>
        <c:majorTickMark val="out"/>
        <c:minorTickMark val="none"/>
        <c:tickLblPos val="nextTo"/>
        <c:crossAx val="2060672"/>
        <c:crosses val="autoZero"/>
        <c:auto val="1"/>
        <c:lblAlgn val="ctr"/>
        <c:lblOffset val="100"/>
        <c:noMultiLvlLbl val="0"/>
      </c:catAx>
      <c:spPr>
        <a:ln>
          <a:solidFill>
            <a:schemeClr val="bg1">
              <a:lumMod val="65000"/>
            </a:schemeClr>
          </a:solidFill>
        </a:ln>
      </c:spPr>
    </c:plotArea>
    <c:legend>
      <c:legendPos val="t"/>
      <c:legendEntry>
        <c:idx val="1"/>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820658127058431E-2"/>
          <c:y val="7.4783181514075453E-2"/>
          <c:w val="0.89007282019169598"/>
          <c:h val="0.79855900365395505"/>
        </c:manualLayout>
      </c:layout>
      <c:scatterChart>
        <c:scatterStyle val="lineMarker"/>
        <c:varyColors val="0"/>
        <c:ser>
          <c:idx val="0"/>
          <c:order val="0"/>
          <c:tx>
            <c:v>Private independent schools (%)</c:v>
          </c:tx>
          <c:spPr>
            <a:ln w="28575">
              <a:noFill/>
            </a:ln>
          </c:spPr>
          <c:marker>
            <c:symbol val="none"/>
          </c:marker>
          <c:trendline>
            <c:spPr>
              <a:ln w="76200">
                <a:solidFill>
                  <a:srgbClr val="FFC000"/>
                </a:solidFill>
              </a:ln>
            </c:spPr>
            <c:trendlineType val="linear"/>
            <c:dispRSqr val="1"/>
            <c:dispEq val="0"/>
            <c:trendlineLbl>
              <c:layout>
                <c:manualLayout>
                  <c:x val="5.4258778409377838E-2"/>
                  <c:y val="5.5935772734290568E-2"/>
                </c:manualLayout>
              </c:layout>
              <c:numFmt formatCode="#,##0.00" sourceLinked="0"/>
              <c:spPr>
                <a:solidFill>
                  <a:sysClr val="window" lastClr="FFFFFF"/>
                </a:solidFill>
              </c:spPr>
              <c:txPr>
                <a:bodyPr/>
                <a:lstStyle/>
                <a:p>
                  <a:pPr>
                    <a:defRPr sz="1400"/>
                  </a:pPr>
                  <a:endParaRPr lang="en-US"/>
                </a:p>
              </c:txPr>
            </c:trendlineLbl>
          </c:trendline>
          <c:xVal>
            <c:numRef>
              <c:f>'[PISA2012TR_LP_FIG_Ch5.07.xls]Figure 5.7'!$C$49:$C$112</c:f>
              <c:numCache>
                <c:formatCode>General</c:formatCode>
                <c:ptCount val="64"/>
                <c:pt idx="0">
                  <c:v>12.53</c:v>
                </c:pt>
                <c:pt idx="1">
                  <c:v>1.0900000000000001</c:v>
                </c:pt>
                <c:pt idx="2">
                  <c:v>1.3</c:v>
                </c:pt>
                <c:pt idx="3">
                  <c:v>3.49</c:v>
                </c:pt>
                <c:pt idx="4">
                  <c:v>14.45</c:v>
                </c:pt>
                <c:pt idx="5">
                  <c:v>1.32</c:v>
                </c:pt>
                <c:pt idx="6">
                  <c:v>4.17</c:v>
                </c:pt>
                <c:pt idx="7">
                  <c:v>0.55000000000000004</c:v>
                </c:pt>
                <c:pt idx="8">
                  <c:v>0</c:v>
                </c:pt>
                <c:pt idx="9">
                  <c:v>0</c:v>
                </c:pt>
                <c:pt idx="10">
                  <c:v>0.45</c:v>
                </c:pt>
                <c:pt idx="11">
                  <c:v>2.34</c:v>
                </c:pt>
                <c:pt idx="12">
                  <c:v>0</c:v>
                </c:pt>
                <c:pt idx="13">
                  <c:v>0</c:v>
                </c:pt>
                <c:pt idx="14">
                  <c:v>2.21</c:v>
                </c:pt>
                <c:pt idx="15">
                  <c:v>0</c:v>
                </c:pt>
                <c:pt idx="16">
                  <c:v>2.85</c:v>
                </c:pt>
                <c:pt idx="17">
                  <c:v>29.86</c:v>
                </c:pt>
                <c:pt idx="18">
                  <c:v>15.92</c:v>
                </c:pt>
                <c:pt idx="19">
                  <c:v>1.77</c:v>
                </c:pt>
                <c:pt idx="20">
                  <c:v>9.16</c:v>
                </c:pt>
                <c:pt idx="21">
                  <c:v>0</c:v>
                </c:pt>
                <c:pt idx="22">
                  <c:v>5.34</c:v>
                </c:pt>
                <c:pt idx="23">
                  <c:v>0.38</c:v>
                </c:pt>
                <c:pt idx="24">
                  <c:v>1.04</c:v>
                </c:pt>
                <c:pt idx="25">
                  <c:v>4.25</c:v>
                </c:pt>
                <c:pt idx="26">
                  <c:v>0.47</c:v>
                </c:pt>
                <c:pt idx="27">
                  <c:v>0</c:v>
                </c:pt>
                <c:pt idx="28">
                  <c:v>7.39</c:v>
                </c:pt>
                <c:pt idx="29">
                  <c:v>0</c:v>
                </c:pt>
                <c:pt idx="30">
                  <c:v>4.82</c:v>
                </c:pt>
                <c:pt idx="31">
                  <c:v>0</c:v>
                </c:pt>
                <c:pt idx="32">
                  <c:v>7.76</c:v>
                </c:pt>
                <c:pt idx="33">
                  <c:v>5.0599999999999996</c:v>
                </c:pt>
                <c:pt idx="34" formatCode="0.00">
                  <c:v>8.2677493901632122</c:v>
                </c:pt>
                <c:pt idx="35">
                  <c:v>6.69</c:v>
                </c:pt>
                <c:pt idx="36">
                  <c:v>12.84</c:v>
                </c:pt>
                <c:pt idx="37">
                  <c:v>3.49</c:v>
                </c:pt>
                <c:pt idx="38">
                  <c:v>10.11</c:v>
                </c:pt>
                <c:pt idx="39">
                  <c:v>9.5399999999999991</c:v>
                </c:pt>
                <c:pt idx="40">
                  <c:v>0.93</c:v>
                </c:pt>
                <c:pt idx="41">
                  <c:v>1.17</c:v>
                </c:pt>
                <c:pt idx="42">
                  <c:v>23.66</c:v>
                </c:pt>
                <c:pt idx="43">
                  <c:v>15.79</c:v>
                </c:pt>
                <c:pt idx="44">
                  <c:v>2.1</c:v>
                </c:pt>
                <c:pt idx="45">
                  <c:v>1.92</c:v>
                </c:pt>
                <c:pt idx="46">
                  <c:v>6.37</c:v>
                </c:pt>
                <c:pt idx="47">
                  <c:v>0.36</c:v>
                </c:pt>
                <c:pt idx="48">
                  <c:v>14.5</c:v>
                </c:pt>
                <c:pt idx="49">
                  <c:v>3.37</c:v>
                </c:pt>
                <c:pt idx="50">
                  <c:v>0.38</c:v>
                </c:pt>
                <c:pt idx="51">
                  <c:v>14.75</c:v>
                </c:pt>
                <c:pt idx="52">
                  <c:v>37.19</c:v>
                </c:pt>
                <c:pt idx="53">
                  <c:v>0.64</c:v>
                </c:pt>
                <c:pt idx="54">
                  <c:v>0.64</c:v>
                </c:pt>
                <c:pt idx="55">
                  <c:v>0.44</c:v>
                </c:pt>
                <c:pt idx="56">
                  <c:v>9.3000000000000007</c:v>
                </c:pt>
                <c:pt idx="57">
                  <c:v>2.39</c:v>
                </c:pt>
                <c:pt idx="58">
                  <c:v>27.85</c:v>
                </c:pt>
                <c:pt idx="59">
                  <c:v>4.9000000000000004</c:v>
                </c:pt>
                <c:pt idx="60">
                  <c:v>0.63</c:v>
                </c:pt>
                <c:pt idx="61">
                  <c:v>44.85</c:v>
                </c:pt>
                <c:pt idx="62">
                  <c:v>16.71</c:v>
                </c:pt>
                <c:pt idx="63">
                  <c:v>7.45</c:v>
                </c:pt>
              </c:numCache>
            </c:numRef>
          </c:xVal>
          <c:yVal>
            <c:numRef>
              <c:f>'[PISA2012TR_LP_FIG_Ch5.07.xls]Figure 5.7'!$B$49:$B$112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1"/>
          <c:order val="1"/>
          <c:tx>
            <c:v>Private dependent schools (%)</c:v>
          </c:tx>
          <c:spPr>
            <a:ln w="28575">
              <a:noFill/>
            </a:ln>
          </c:spPr>
          <c:marker>
            <c:symbol val="none"/>
          </c:marker>
          <c:trendline>
            <c:spPr>
              <a:ln w="76200">
                <a:solidFill>
                  <a:srgbClr val="00B050"/>
                </a:solidFill>
                <a:prstDash val="solid"/>
              </a:ln>
            </c:spPr>
            <c:trendlineType val="linear"/>
            <c:dispRSqr val="1"/>
            <c:dispEq val="0"/>
            <c:trendlineLbl>
              <c:layout>
                <c:manualLayout>
                  <c:x val="-4.0755916927503924E-2"/>
                  <c:y val="1.748196181359683E-2"/>
                </c:manualLayout>
              </c:layout>
              <c:numFmt formatCode="#,##0.00" sourceLinked="0"/>
              <c:spPr>
                <a:solidFill>
                  <a:sysClr val="window" lastClr="FFFFFF"/>
                </a:solidFill>
              </c:spPr>
              <c:txPr>
                <a:bodyPr/>
                <a:lstStyle/>
                <a:p>
                  <a:pPr>
                    <a:defRPr sz="1400"/>
                  </a:pPr>
                  <a:endParaRPr lang="en-US"/>
                </a:p>
              </c:txPr>
            </c:trendlineLbl>
          </c:trendline>
          <c:xVal>
            <c:numRef>
              <c:f>'[PISA2012TR_LP_FIG_Ch5.07.xls]Figure 5.7'!$D$49:$D$112</c:f>
              <c:numCache>
                <c:formatCode>0.0</c:formatCode>
                <c:ptCount val="64"/>
                <c:pt idx="0">
                  <c:v>26.5</c:v>
                </c:pt>
                <c:pt idx="1">
                  <c:v>7.5</c:v>
                </c:pt>
                <c:pt idx="2">
                  <c:v>63.43</c:v>
                </c:pt>
                <c:pt idx="3">
                  <c:v>4.34</c:v>
                </c:pt>
                <c:pt idx="4">
                  <c:v>48.09</c:v>
                </c:pt>
                <c:pt idx="5">
                  <c:v>6.93</c:v>
                </c:pt>
                <c:pt idx="6">
                  <c:v>18.87</c:v>
                </c:pt>
                <c:pt idx="7">
                  <c:v>1.94</c:v>
                </c:pt>
                <c:pt idx="8">
                  <c:v>3.04</c:v>
                </c:pt>
                <c:pt idx="9">
                  <c:v>17.22</c:v>
                </c:pt>
                <c:pt idx="10">
                  <c:v>5.01</c:v>
                </c:pt>
                <c:pt idx="11">
                  <c:v>0</c:v>
                </c:pt>
                <c:pt idx="12">
                  <c:v>15.99</c:v>
                </c:pt>
                <c:pt idx="13">
                  <c:v>0.54</c:v>
                </c:pt>
                <c:pt idx="14">
                  <c:v>54.01</c:v>
                </c:pt>
                <c:pt idx="15">
                  <c:v>0</c:v>
                </c:pt>
                <c:pt idx="16">
                  <c:v>1.82</c:v>
                </c:pt>
                <c:pt idx="17">
                  <c:v>0</c:v>
                </c:pt>
                <c:pt idx="18">
                  <c:v>31.38</c:v>
                </c:pt>
                <c:pt idx="19">
                  <c:v>13.36</c:v>
                </c:pt>
                <c:pt idx="20">
                  <c:v>0.12</c:v>
                </c:pt>
                <c:pt idx="21">
                  <c:v>66.45</c:v>
                </c:pt>
                <c:pt idx="22">
                  <c:v>0</c:v>
                </c:pt>
                <c:pt idx="23">
                  <c:v>0</c:v>
                </c:pt>
                <c:pt idx="24" formatCode="General">
                  <c:v>1.88</c:v>
                </c:pt>
                <c:pt idx="25" formatCode="General">
                  <c:v>5.84</c:v>
                </c:pt>
                <c:pt idx="26">
                  <c:v>8.57</c:v>
                </c:pt>
                <c:pt idx="27" formatCode="General">
                  <c:v>2.4300000000000002</c:v>
                </c:pt>
                <c:pt idx="28" formatCode="General">
                  <c:v>24.44</c:v>
                </c:pt>
                <c:pt idx="29" formatCode="General">
                  <c:v>13.96</c:v>
                </c:pt>
                <c:pt idx="30">
                  <c:v>1.48</c:v>
                </c:pt>
                <c:pt idx="31" formatCode="General">
                  <c:v>0</c:v>
                </c:pt>
                <c:pt idx="32">
                  <c:v>36</c:v>
                </c:pt>
                <c:pt idx="33">
                  <c:v>0</c:v>
                </c:pt>
                <c:pt idx="34" formatCode="0.00">
                  <c:v>0</c:v>
                </c:pt>
                <c:pt idx="35" formatCode="General">
                  <c:v>25.64</c:v>
                </c:pt>
                <c:pt idx="36" formatCode="General">
                  <c:v>0.64</c:v>
                </c:pt>
                <c:pt idx="37" formatCode="General">
                  <c:v>4.34</c:v>
                </c:pt>
                <c:pt idx="38" formatCode="General">
                  <c:v>4</c:v>
                </c:pt>
                <c:pt idx="39" formatCode="General">
                  <c:v>3.56</c:v>
                </c:pt>
                <c:pt idx="40" formatCode="General">
                  <c:v>0.83</c:v>
                </c:pt>
                <c:pt idx="41" formatCode="General">
                  <c:v>91.88</c:v>
                </c:pt>
                <c:pt idx="42" formatCode="General">
                  <c:v>17.48</c:v>
                </c:pt>
                <c:pt idx="43" formatCode="General">
                  <c:v>0.88</c:v>
                </c:pt>
                <c:pt idx="44" formatCode="General">
                  <c:v>0.66</c:v>
                </c:pt>
                <c:pt idx="45">
                  <c:v>0.38</c:v>
                </c:pt>
                <c:pt idx="46">
                  <c:v>0</c:v>
                </c:pt>
                <c:pt idx="47">
                  <c:v>1.07</c:v>
                </c:pt>
                <c:pt idx="48" formatCode="General">
                  <c:v>81.31</c:v>
                </c:pt>
                <c:pt idx="49">
                  <c:v>0</c:v>
                </c:pt>
                <c:pt idx="50" formatCode="General">
                  <c:v>0</c:v>
                </c:pt>
                <c:pt idx="51" formatCode="General">
                  <c:v>0</c:v>
                </c:pt>
                <c:pt idx="52">
                  <c:v>0.87</c:v>
                </c:pt>
                <c:pt idx="53">
                  <c:v>0</c:v>
                </c:pt>
                <c:pt idx="54" formatCode="General">
                  <c:v>0</c:v>
                </c:pt>
                <c:pt idx="55" formatCode="General">
                  <c:v>0</c:v>
                </c:pt>
                <c:pt idx="56">
                  <c:v>0</c:v>
                </c:pt>
                <c:pt idx="57">
                  <c:v>0</c:v>
                </c:pt>
                <c:pt idx="58">
                  <c:v>4.58</c:v>
                </c:pt>
                <c:pt idx="59">
                  <c:v>11.64</c:v>
                </c:pt>
                <c:pt idx="60">
                  <c:v>0</c:v>
                </c:pt>
                <c:pt idx="61">
                  <c:v>0.62</c:v>
                </c:pt>
                <c:pt idx="62">
                  <c:v>0</c:v>
                </c:pt>
                <c:pt idx="63" formatCode="General">
                  <c:v>0</c:v>
                </c:pt>
              </c:numCache>
            </c:numRef>
          </c:xVal>
          <c:yVal>
            <c:numRef>
              <c:f>'[PISA2012TR_LP_FIG_Ch5.07.xls]Figure 5.7'!$B$49:$B$112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2"/>
          <c:order val="2"/>
          <c:tx>
            <c:v>Public schools (%)</c:v>
          </c:tx>
          <c:spPr>
            <a:ln w="28575">
              <a:noFill/>
            </a:ln>
          </c:spPr>
          <c:marker>
            <c:symbol val="none"/>
          </c:marker>
          <c:trendline>
            <c:spPr>
              <a:ln w="25400">
                <a:solidFill>
                  <a:srgbClr val="4F81BD">
                    <a:lumMod val="75000"/>
                  </a:srgbClr>
                </a:solidFill>
              </a:ln>
            </c:spPr>
            <c:trendlineType val="linear"/>
            <c:dispRSqr val="1"/>
            <c:dispEq val="0"/>
            <c:trendlineLbl>
              <c:layout>
                <c:manualLayout>
                  <c:x val="-0.14655453801735527"/>
                  <c:y val="-7.8470485306983678E-3"/>
                </c:manualLayout>
              </c:layout>
              <c:numFmt formatCode="#,##0.00" sourceLinked="0"/>
              <c:spPr>
                <a:solidFill>
                  <a:sysClr val="window" lastClr="FFFFFF"/>
                </a:solidFill>
              </c:spPr>
              <c:txPr>
                <a:bodyPr/>
                <a:lstStyle/>
                <a:p>
                  <a:pPr>
                    <a:defRPr sz="1400"/>
                  </a:pPr>
                  <a:endParaRPr lang="en-US"/>
                </a:p>
              </c:txPr>
            </c:trendlineLbl>
          </c:trendline>
          <c:xVal>
            <c:numRef>
              <c:f>'[PISA2012TR_LP_FIG_Ch5.07.xls]Figure 5.7'!$E$49:$E$112</c:f>
              <c:numCache>
                <c:formatCode>0.0</c:formatCode>
                <c:ptCount val="64"/>
                <c:pt idx="0" formatCode="General">
                  <c:v>60.97</c:v>
                </c:pt>
                <c:pt idx="1">
                  <c:v>91.41</c:v>
                </c:pt>
                <c:pt idx="2">
                  <c:v>35.28</c:v>
                </c:pt>
                <c:pt idx="3" formatCode="General">
                  <c:v>92.17</c:v>
                </c:pt>
                <c:pt idx="4">
                  <c:v>37.450000000000003</c:v>
                </c:pt>
                <c:pt idx="5">
                  <c:v>91.76</c:v>
                </c:pt>
                <c:pt idx="6">
                  <c:v>76.959999999999994</c:v>
                </c:pt>
                <c:pt idx="7">
                  <c:v>97.51</c:v>
                </c:pt>
                <c:pt idx="8">
                  <c:v>96.96</c:v>
                </c:pt>
                <c:pt idx="9">
                  <c:v>82.78</c:v>
                </c:pt>
                <c:pt idx="10">
                  <c:v>94.54</c:v>
                </c:pt>
                <c:pt idx="11">
                  <c:v>97.66</c:v>
                </c:pt>
                <c:pt idx="12">
                  <c:v>84.01</c:v>
                </c:pt>
                <c:pt idx="13">
                  <c:v>99.46</c:v>
                </c:pt>
                <c:pt idx="14">
                  <c:v>43.78</c:v>
                </c:pt>
                <c:pt idx="15">
                  <c:v>100</c:v>
                </c:pt>
                <c:pt idx="16">
                  <c:v>95.32</c:v>
                </c:pt>
                <c:pt idx="17">
                  <c:v>70.14</c:v>
                </c:pt>
                <c:pt idx="18">
                  <c:v>52.71</c:v>
                </c:pt>
                <c:pt idx="19">
                  <c:v>84.86</c:v>
                </c:pt>
                <c:pt idx="20">
                  <c:v>90.71</c:v>
                </c:pt>
                <c:pt idx="21">
                  <c:v>33.549999999999997</c:v>
                </c:pt>
                <c:pt idx="22">
                  <c:v>94.66</c:v>
                </c:pt>
                <c:pt idx="23">
                  <c:v>99.62</c:v>
                </c:pt>
                <c:pt idx="24">
                  <c:v>97.07</c:v>
                </c:pt>
                <c:pt idx="25">
                  <c:v>89.91</c:v>
                </c:pt>
                <c:pt idx="26">
                  <c:v>90.95</c:v>
                </c:pt>
                <c:pt idx="27">
                  <c:v>97.57</c:v>
                </c:pt>
                <c:pt idx="28">
                  <c:v>68.180000000000007</c:v>
                </c:pt>
                <c:pt idx="29">
                  <c:v>86.04</c:v>
                </c:pt>
                <c:pt idx="30">
                  <c:v>93.7</c:v>
                </c:pt>
                <c:pt idx="31">
                  <c:v>100</c:v>
                </c:pt>
                <c:pt idx="32">
                  <c:v>56.25</c:v>
                </c:pt>
                <c:pt idx="33">
                  <c:v>94.94</c:v>
                </c:pt>
                <c:pt idx="34" formatCode="0.00">
                  <c:v>91.732250609836797</c:v>
                </c:pt>
                <c:pt idx="35">
                  <c:v>67.67</c:v>
                </c:pt>
                <c:pt idx="36">
                  <c:v>86.53</c:v>
                </c:pt>
                <c:pt idx="37">
                  <c:v>92.17</c:v>
                </c:pt>
                <c:pt idx="38">
                  <c:v>85.89</c:v>
                </c:pt>
                <c:pt idx="39">
                  <c:v>86.9</c:v>
                </c:pt>
                <c:pt idx="40">
                  <c:v>98.24</c:v>
                </c:pt>
                <c:pt idx="41">
                  <c:v>6.95</c:v>
                </c:pt>
                <c:pt idx="42">
                  <c:v>58.86</c:v>
                </c:pt>
                <c:pt idx="43">
                  <c:v>83.34</c:v>
                </c:pt>
                <c:pt idx="44">
                  <c:v>97.24</c:v>
                </c:pt>
                <c:pt idx="45">
                  <c:v>97.71</c:v>
                </c:pt>
                <c:pt idx="46">
                  <c:v>93.63</c:v>
                </c:pt>
                <c:pt idx="47">
                  <c:v>98.57</c:v>
                </c:pt>
                <c:pt idx="48">
                  <c:v>4.1900000000000004</c:v>
                </c:pt>
                <c:pt idx="49">
                  <c:v>96.63</c:v>
                </c:pt>
                <c:pt idx="50">
                  <c:v>99.62</c:v>
                </c:pt>
                <c:pt idx="51">
                  <c:v>85.25</c:v>
                </c:pt>
                <c:pt idx="52">
                  <c:v>61.94</c:v>
                </c:pt>
                <c:pt idx="53">
                  <c:v>99.36</c:v>
                </c:pt>
                <c:pt idx="54">
                  <c:v>99.36</c:v>
                </c:pt>
                <c:pt idx="55">
                  <c:v>99.56</c:v>
                </c:pt>
                <c:pt idx="56">
                  <c:v>90.7</c:v>
                </c:pt>
                <c:pt idx="57">
                  <c:v>97.61</c:v>
                </c:pt>
                <c:pt idx="58">
                  <c:v>67.56</c:v>
                </c:pt>
                <c:pt idx="59">
                  <c:v>83.46</c:v>
                </c:pt>
                <c:pt idx="60">
                  <c:v>99.37</c:v>
                </c:pt>
                <c:pt idx="61">
                  <c:v>54.53</c:v>
                </c:pt>
                <c:pt idx="62">
                  <c:v>83.29</c:v>
                </c:pt>
                <c:pt idx="63" formatCode="General">
                  <c:v>92.55</c:v>
                </c:pt>
              </c:numCache>
            </c:numRef>
          </c:xVal>
          <c:yVal>
            <c:numRef>
              <c:f>'[PISA2012TR_LP_FIG_Ch5.07.xls]Figure 5.7'!$B$49:$B$112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60.664973777762135</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dLbls>
          <c:showLegendKey val="0"/>
          <c:showVal val="0"/>
          <c:showCatName val="0"/>
          <c:showSerName val="0"/>
          <c:showPercent val="0"/>
          <c:showBubbleSize val="0"/>
        </c:dLbls>
        <c:axId val="103151488"/>
        <c:axId val="2109440"/>
      </c:scatterChart>
      <c:valAx>
        <c:axId val="103151488"/>
        <c:scaling>
          <c:orientation val="minMax"/>
          <c:max val="100"/>
        </c:scaling>
        <c:delete val="0"/>
        <c:axPos val="b"/>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students in private-independent/private-dependent/public schools</a:t>
                </a:r>
              </a:p>
            </c:rich>
          </c:tx>
          <c:layout>
            <c:manualLayout>
              <c:xMode val="edge"/>
              <c:yMode val="edge"/>
              <c:x val="0.34126798124359004"/>
              <c:y val="0.9336079460655653"/>
            </c:manualLayout>
          </c:layout>
          <c:overlay val="0"/>
        </c:title>
        <c:numFmt formatCode="General" sourceLinked="1"/>
        <c:majorTickMark val="none"/>
        <c:minorTickMark val="none"/>
        <c:tickLblPos val="nextTo"/>
        <c:txPr>
          <a:bodyPr rot="0" vert="horz"/>
          <a:lstStyle/>
          <a:p>
            <a:pPr>
              <a:defRPr sz="1200" b="0" i="0" u="none" strike="noStrike" baseline="0">
                <a:solidFill>
                  <a:schemeClr val="tx1"/>
                </a:solidFill>
                <a:latin typeface="Calibri"/>
                <a:ea typeface="Calibri"/>
                <a:cs typeface="Calibri"/>
              </a:defRPr>
            </a:pPr>
            <a:endParaRPr lang="en-US"/>
          </a:p>
        </c:txPr>
        <c:crossAx val="2109440"/>
        <c:crosses val="autoZero"/>
        <c:crossBetween val="midCat"/>
      </c:valAx>
      <c:valAx>
        <c:axId val="2109440"/>
        <c:scaling>
          <c:orientation val="minMax"/>
          <c:max val="60"/>
          <c:min val="0"/>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a:t>
                </a:r>
                <a:r>
                  <a:rPr lang="en-GB" sz="1300" b="1" i="0" u="none" strike="noStrike" kern="1200" baseline="0" dirty="0">
                    <a:solidFill>
                      <a:schemeClr val="bg2">
                        <a:lumMod val="10000"/>
                      </a:schemeClr>
                    </a:solidFill>
                    <a:latin typeface="+mn-lt"/>
                    <a:ea typeface="+mn-ea"/>
                    <a:cs typeface="+mn-cs"/>
                  </a:rPr>
                  <a:t>low 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1.0117333152147466E-2"/>
              <c:y val="2.7242859348463794E-2"/>
            </c:manualLayout>
          </c:layout>
          <c:overlay val="0"/>
        </c:title>
        <c:numFmt formatCode="0" sourceLinked="0"/>
        <c:majorTickMark val="none"/>
        <c:minorTickMark val="none"/>
        <c:tickLblPos val="nextTo"/>
        <c:txPr>
          <a:bodyPr/>
          <a:lstStyle/>
          <a:p>
            <a:pPr>
              <a:defRPr sz="1200">
                <a:solidFill>
                  <a:schemeClr val="bg2">
                    <a:lumMod val="10000"/>
                  </a:schemeClr>
                </a:solidFill>
              </a:defRPr>
            </a:pPr>
            <a:endParaRPr lang="en-US"/>
          </a:p>
        </c:txPr>
        <c:crossAx val="103151488"/>
        <c:crosses val="autoZero"/>
        <c:crossBetween val="midCat"/>
      </c:valAx>
      <c:spPr>
        <a:noFill/>
        <a:ln w="12700">
          <a:solidFill>
            <a:schemeClr val="bg1">
              <a:lumMod val="65000"/>
            </a:schemeClr>
          </a:solidFill>
        </a:ln>
      </c:spPr>
    </c:plotArea>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447863072685412E-2"/>
          <c:y val="4.8639354863250779E-2"/>
          <c:w val="0.89544564492834122"/>
          <c:h val="0.83823796292188757"/>
        </c:manualLayout>
      </c:layout>
      <c:scatterChart>
        <c:scatterStyle val="lineMarker"/>
        <c:varyColors val="0"/>
        <c:ser>
          <c:idx val="0"/>
          <c:order val="0"/>
          <c:tx>
            <c:v>Vertical stratification</c:v>
          </c:tx>
          <c:spPr>
            <a:ln w="28575">
              <a:noFill/>
            </a:ln>
          </c:spPr>
          <c:marker>
            <c:symbol val="none"/>
          </c:marker>
          <c:trendline>
            <c:spPr>
              <a:ln w="76200">
                <a:solidFill>
                  <a:srgbClr val="8064A2"/>
                </a:solidFill>
              </a:ln>
            </c:spPr>
            <c:trendlineType val="linear"/>
            <c:dispRSqr val="1"/>
            <c:dispEq val="0"/>
            <c:trendlineLbl>
              <c:layout>
                <c:manualLayout>
                  <c:x val="-0.1045927847097449"/>
                  <c:y val="5.1867818989123377E-2"/>
                </c:manualLayout>
              </c:layout>
              <c:numFmt formatCode="#,##0.00" sourceLinked="0"/>
              <c:spPr>
                <a:solidFill>
                  <a:sysClr val="window" lastClr="FFFFFF"/>
                </a:solidFill>
              </c:spPr>
              <c:txPr>
                <a:bodyPr/>
                <a:lstStyle/>
                <a:p>
                  <a:pPr>
                    <a:defRPr sz="1400"/>
                  </a:pPr>
                  <a:endParaRPr lang="en-US"/>
                </a:p>
              </c:txPr>
            </c:trendlineLbl>
          </c:trendline>
          <c:xVal>
            <c:numRef>
              <c:f>'Figure 5.11'!$C$49:$C$112</c:f>
              <c:numCache>
                <c:formatCode>0.0</c:formatCode>
                <c:ptCount val="64"/>
                <c:pt idx="0">
                  <c:v>8.8514761674872378E-2</c:v>
                </c:pt>
                <c:pt idx="1">
                  <c:v>6.8235169766557802E-2</c:v>
                </c:pt>
                <c:pt idx="2">
                  <c:v>1.0049538205489934</c:v>
                </c:pt>
                <c:pt idx="3">
                  <c:v>0.37622541016638228</c:v>
                </c:pt>
                <c:pt idx="4">
                  <c:v>0.78144770550417653</c:v>
                </c:pt>
                <c:pt idx="5">
                  <c:v>-0.12662129306719594</c:v>
                </c:pt>
                <c:pt idx="6">
                  <c:v>-0.21736691565758282</c:v>
                </c:pt>
                <c:pt idx="7">
                  <c:v>-0.53742884436782945</c:v>
                </c:pt>
                <c:pt idx="8">
                  <c:v>-0.58958249863793932</c:v>
                </c:pt>
                <c:pt idx="9">
                  <c:v>0.928995216084188</c:v>
                </c:pt>
                <c:pt idx="10">
                  <c:v>0.43054323093402375</c:v>
                </c:pt>
                <c:pt idx="11">
                  <c:v>-0.18796549505427543</c:v>
                </c:pt>
                <c:pt idx="12">
                  <c:v>0.17304225106589541</c:v>
                </c:pt>
                <c:pt idx="13">
                  <c:v>-1.232484438543368</c:v>
                </c:pt>
                <c:pt idx="14">
                  <c:v>0.27829352698219267</c:v>
                </c:pt>
                <c:pt idx="15">
                  <c:v>-0.5287425614051261</c:v>
                </c:pt>
                <c:pt idx="16">
                  <c:v>-6.4992268252601293E-2</c:v>
                </c:pt>
                <c:pt idx="17">
                  <c:v>-2.0783958272590435</c:v>
                </c:pt>
                <c:pt idx="18">
                  <c:v>-0.61468070368861427</c:v>
                </c:pt>
                <c:pt idx="19">
                  <c:v>0.95155319729076726</c:v>
                </c:pt>
                <c:pt idx="20">
                  <c:v>0.6104658891562057</c:v>
                </c:pt>
                <c:pt idx="21">
                  <c:v>0.54190835752751332</c:v>
                </c:pt>
                <c:pt idx="22">
                  <c:v>-0.47784616627771559</c:v>
                </c:pt>
                <c:pt idx="23">
                  <c:v>-0.88473833645753697</c:v>
                </c:pt>
                <c:pt idx="24">
                  <c:v>-1.4423912979707521</c:v>
                </c:pt>
                <c:pt idx="25">
                  <c:v>1.4346240547572091</c:v>
                </c:pt>
                <c:pt idx="26">
                  <c:v>5.3609970413963794E-2</c:v>
                </c:pt>
                <c:pt idx="27">
                  <c:v>-0.51882019788348777</c:v>
                </c:pt>
                <c:pt idx="28">
                  <c:v>0.75089930557655604</c:v>
                </c:pt>
                <c:pt idx="29">
                  <c:v>-0.48826968490243233</c:v>
                </c:pt>
                <c:pt idx="30">
                  <c:v>1.1506640759430777</c:v>
                </c:pt>
                <c:pt idx="31">
                  <c:v>0.16790662673470647</c:v>
                </c:pt>
                <c:pt idx="32">
                  <c:v>-0.64437512115648443</c:v>
                </c:pt>
                <c:pt idx="33">
                  <c:v>0.84281908045470555</c:v>
                </c:pt>
                <c:pt idx="34">
                  <c:v>7.1918840934358741E-2</c:v>
                </c:pt>
                <c:pt idx="35">
                  <c:v>1.1387384278367318</c:v>
                </c:pt>
                <c:pt idx="36">
                  <c:v>4.1061403197495805</c:v>
                </c:pt>
                <c:pt idx="37">
                  <c:v>-0.49800345209515057</c:v>
                </c:pt>
                <c:pt idx="38">
                  <c:v>2.1473378910688119</c:v>
                </c:pt>
                <c:pt idx="39">
                  <c:v>1.2922929317154921</c:v>
                </c:pt>
                <c:pt idx="40">
                  <c:v>-0.56451098923596643</c:v>
                </c:pt>
                <c:pt idx="41">
                  <c:v>0.43745871848927181</c:v>
                </c:pt>
                <c:pt idx="42">
                  <c:v>0.66867532346853231</c:v>
                </c:pt>
                <c:pt idx="43">
                  <c:v>-0.32589046478038697</c:v>
                </c:pt>
                <c:pt idx="44">
                  <c:v>-0.217849153305678</c:v>
                </c:pt>
                <c:pt idx="45">
                  <c:v>-0.17562465165876393</c:v>
                </c:pt>
                <c:pt idx="46">
                  <c:v>1.4059027063775404</c:v>
                </c:pt>
                <c:pt idx="47">
                  <c:v>-0.41319451370747018</c:v>
                </c:pt>
                <c:pt idx="48">
                  <c:v>1.6500158724502114</c:v>
                </c:pt>
                <c:pt idx="49">
                  <c:v>-0.18895829593888655</c:v>
                </c:pt>
                <c:pt idx="50">
                  <c:v>-0.60309201178266147</c:v>
                </c:pt>
                <c:pt idx="51">
                  <c:v>2.3116090246856738</c:v>
                </c:pt>
                <c:pt idx="52">
                  <c:v>0.82202770412320081</c:v>
                </c:pt>
                <c:pt idx="53">
                  <c:v>-0.72703249151857541</c:v>
                </c:pt>
                <c:pt idx="54">
                  <c:v>-0.2901235894187047</c:v>
                </c:pt>
                <c:pt idx="55">
                  <c:v>-1.1556178666918739</c:v>
                </c:pt>
                <c:pt idx="56">
                  <c:v>0.51871820317136974</c:v>
                </c:pt>
                <c:pt idx="57">
                  <c:v>-0.30403156950595495</c:v>
                </c:pt>
                <c:pt idx="58">
                  <c:v>-0.22073511641974594</c:v>
                </c:pt>
                <c:pt idx="59">
                  <c:v>-0.49258927500814975</c:v>
                </c:pt>
                <c:pt idx="60">
                  <c:v>1.3160912261922004</c:v>
                </c:pt>
                <c:pt idx="61">
                  <c:v>1.1822012378282662</c:v>
                </c:pt>
                <c:pt idx="62">
                  <c:v>1.396045360240713</c:v>
                </c:pt>
                <c:pt idx="63">
                  <c:v>-0.45012898232942838</c:v>
                </c:pt>
              </c:numCache>
            </c:numRef>
          </c:xVal>
          <c:yVal>
            <c:numRef>
              <c:f>'Figure 5.11'!$B$49:$B$112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60.664969999999997</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1"/>
          <c:order val="1"/>
          <c:tx>
            <c:v>Horizontal between stratification</c:v>
          </c:tx>
          <c:spPr>
            <a:ln w="28575">
              <a:noFill/>
            </a:ln>
          </c:spPr>
          <c:marker>
            <c:symbol val="none"/>
          </c:marker>
          <c:trendline>
            <c:spPr>
              <a:ln w="25400">
                <a:solidFill>
                  <a:srgbClr val="4F81BD"/>
                </a:solidFill>
                <a:prstDash val="solid"/>
              </a:ln>
            </c:spPr>
            <c:trendlineType val="linear"/>
            <c:dispRSqr val="1"/>
            <c:dispEq val="0"/>
            <c:trendlineLbl>
              <c:layout>
                <c:manualLayout>
                  <c:x val="5.991144662087354E-2"/>
                  <c:y val="0.12998189245976213"/>
                </c:manualLayout>
              </c:layout>
              <c:numFmt formatCode="#,##0.00" sourceLinked="0"/>
              <c:txPr>
                <a:bodyPr/>
                <a:lstStyle/>
                <a:p>
                  <a:pPr>
                    <a:defRPr sz="1400"/>
                  </a:pPr>
                  <a:endParaRPr lang="en-US"/>
                </a:p>
              </c:txPr>
            </c:trendlineLbl>
          </c:trendline>
          <c:xVal>
            <c:numRef>
              <c:f>'Figure 5.11'!$D$49:$D$112</c:f>
              <c:numCache>
                <c:formatCode>0.0</c:formatCode>
                <c:ptCount val="64"/>
                <c:pt idx="0">
                  <c:v>-0.50778196067782777</c:v>
                </c:pt>
                <c:pt idx="1">
                  <c:v>2.234436684479653</c:v>
                </c:pt>
                <c:pt idx="2">
                  <c:v>0.8203599277112209</c:v>
                </c:pt>
                <c:pt idx="3">
                  <c:v>-0.64130654256186581</c:v>
                </c:pt>
                <c:pt idx="4">
                  <c:v>-0.33057793318170664</c:v>
                </c:pt>
                <c:pt idx="5">
                  <c:v>1.0000943623619036</c:v>
                </c:pt>
                <c:pt idx="6">
                  <c:v>-0.86744234440476653</c:v>
                </c:pt>
                <c:pt idx="7">
                  <c:v>-0.65684400294198064</c:v>
                </c:pt>
                <c:pt idx="8">
                  <c:v>-0.98338932361765397</c:v>
                </c:pt>
                <c:pt idx="9">
                  <c:v>-3.076516218264036E-2</c:v>
                </c:pt>
                <c:pt idx="10">
                  <c:v>0.52157764587977995</c:v>
                </c:pt>
                <c:pt idx="11">
                  <c:v>-0.29887793286362319</c:v>
                </c:pt>
                <c:pt idx="12">
                  <c:v>0.73404634643882272</c:v>
                </c:pt>
                <c:pt idx="13">
                  <c:v>-0.84130254474841148</c:v>
                </c:pt>
                <c:pt idx="14">
                  <c:v>-0.39834924921008541</c:v>
                </c:pt>
                <c:pt idx="15">
                  <c:v>-0.11017766384386687</c:v>
                </c:pt>
                <c:pt idx="16">
                  <c:v>0.78022267699399461</c:v>
                </c:pt>
                <c:pt idx="17">
                  <c:v>0.19067916611114308</c:v>
                </c:pt>
                <c:pt idx="18">
                  <c:v>0.48572953597945984</c:v>
                </c:pt>
                <c:pt idx="19">
                  <c:v>0.59605181375487726</c:v>
                </c:pt>
                <c:pt idx="20">
                  <c:v>0.20417398635750345</c:v>
                </c:pt>
                <c:pt idx="21">
                  <c:v>1.2159600557729338</c:v>
                </c:pt>
                <c:pt idx="22">
                  <c:v>-0.49948994829019044</c:v>
                </c:pt>
                <c:pt idx="23">
                  <c:v>-0.95337977285145503</c:v>
                </c:pt>
                <c:pt idx="24">
                  <c:v>-0.8141981283649784</c:v>
                </c:pt>
                <c:pt idx="25">
                  <c:v>-0.24661801045885939</c:v>
                </c:pt>
                <c:pt idx="26">
                  <c:v>0.80422030139717915</c:v>
                </c:pt>
                <c:pt idx="27">
                  <c:v>0.4918273847884464</c:v>
                </c:pt>
                <c:pt idx="28">
                  <c:v>-0.93038548188473735</c:v>
                </c:pt>
                <c:pt idx="29">
                  <c:v>-0.87916983441563357</c:v>
                </c:pt>
                <c:pt idx="30">
                  <c:v>0.53281775517749352</c:v>
                </c:pt>
                <c:pt idx="31">
                  <c:v>0.8530982932251735</c:v>
                </c:pt>
                <c:pt idx="32">
                  <c:v>-0.73167534583596094</c:v>
                </c:pt>
                <c:pt idx="33">
                  <c:v>-0.67525211905376548</c:v>
                </c:pt>
                <c:pt idx="34">
                  <c:v>-5.3298285737234316E-2</c:v>
                </c:pt>
                <c:pt idx="35">
                  <c:v>-0.32080764916495802</c:v>
                </c:pt>
                <c:pt idx="36">
                  <c:v>-0.50517031965298687</c:v>
                </c:pt>
                <c:pt idx="37">
                  <c:v>1.0075321990100299</c:v>
                </c:pt>
                <c:pt idx="38">
                  <c:v>-5.4084438361757116E-2</c:v>
                </c:pt>
                <c:pt idx="39">
                  <c:v>0.2577923523618677</c:v>
                </c:pt>
                <c:pt idx="40">
                  <c:v>1.3605202958373206</c:v>
                </c:pt>
                <c:pt idx="41">
                  <c:v>-1.8082600769916447E-2</c:v>
                </c:pt>
                <c:pt idx="42">
                  <c:v>0.26365113360360592</c:v>
                </c:pt>
                <c:pt idx="43">
                  <c:v>-8.2475329070356998E-2</c:v>
                </c:pt>
                <c:pt idx="44">
                  <c:v>-0.18860631981655337</c:v>
                </c:pt>
                <c:pt idx="45">
                  <c:v>-0.11837622917284589</c:v>
                </c:pt>
                <c:pt idx="46">
                  <c:v>0.54354151198752887</c:v>
                </c:pt>
                <c:pt idx="47">
                  <c:v>-0.31682034477931359</c:v>
                </c:pt>
                <c:pt idx="48">
                  <c:v>0.28206435562341381</c:v>
                </c:pt>
                <c:pt idx="49">
                  <c:v>0.44132753327607765</c:v>
                </c:pt>
                <c:pt idx="50">
                  <c:v>0.93007851716696233</c:v>
                </c:pt>
                <c:pt idx="51">
                  <c:v>-0.23766290340256821</c:v>
                </c:pt>
                <c:pt idx="52">
                  <c:v>-8.2670963306657311E-2</c:v>
                </c:pt>
                <c:pt idx="53">
                  <c:v>-0.16479232163457419</c:v>
                </c:pt>
                <c:pt idx="54">
                  <c:v>-0.47613865739264083</c:v>
                </c:pt>
                <c:pt idx="55">
                  <c:v>1.843475572982151</c:v>
                </c:pt>
                <c:pt idx="56">
                  <c:v>0.2252061278132346</c:v>
                </c:pt>
                <c:pt idx="57">
                  <c:v>0.352926606041989</c:v>
                </c:pt>
                <c:pt idx="58">
                  <c:v>0.4281563099878623</c:v>
                </c:pt>
                <c:pt idx="59">
                  <c:v>0.22572446632456464</c:v>
                </c:pt>
                <c:pt idx="60">
                  <c:v>0.12368055022469326</c:v>
                </c:pt>
                <c:pt idx="61">
                  <c:v>0.29336821316523909</c:v>
                </c:pt>
                <c:pt idx="62">
                  <c:v>0.3376865692790017</c:v>
                </c:pt>
                <c:pt idx="63">
                  <c:v>0.33082623060060223</c:v>
                </c:pt>
              </c:numCache>
            </c:numRef>
          </c:xVal>
          <c:yVal>
            <c:numRef>
              <c:f>'Figure 5.11'!$B$49:$B$112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60.664969999999997</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ser>
          <c:idx val="2"/>
          <c:order val="2"/>
          <c:tx>
            <c:v>Horizontal within stratification</c:v>
          </c:tx>
          <c:spPr>
            <a:ln w="28575">
              <a:noFill/>
            </a:ln>
          </c:spPr>
          <c:marker>
            <c:symbol val="none"/>
          </c:marker>
          <c:trendline>
            <c:spPr>
              <a:ln w="76200">
                <a:solidFill>
                  <a:srgbClr val="F79646"/>
                </a:solidFill>
              </a:ln>
            </c:spPr>
            <c:trendlineType val="linear"/>
            <c:dispRSqr val="1"/>
            <c:dispEq val="0"/>
            <c:trendlineLbl>
              <c:layout>
                <c:manualLayout>
                  <c:x val="0.15400886970413249"/>
                  <c:y val="3.492658178841198E-2"/>
                </c:manualLayout>
              </c:layout>
              <c:numFmt formatCode="#,##0.00" sourceLinked="0"/>
              <c:spPr>
                <a:solidFill>
                  <a:sysClr val="window" lastClr="FFFFFF"/>
                </a:solidFill>
              </c:spPr>
              <c:txPr>
                <a:bodyPr/>
                <a:lstStyle/>
                <a:p>
                  <a:pPr>
                    <a:defRPr sz="1400"/>
                  </a:pPr>
                  <a:endParaRPr lang="en-US"/>
                </a:p>
              </c:txPr>
            </c:trendlineLbl>
          </c:trendline>
          <c:xVal>
            <c:numRef>
              <c:f>'Figure 5.11'!$E$49:$E$112</c:f>
              <c:numCache>
                <c:formatCode>0.0</c:formatCode>
                <c:ptCount val="64"/>
                <c:pt idx="0">
                  <c:v>1.0086241850115036</c:v>
                </c:pt>
                <c:pt idx="1">
                  <c:v>-1.3681238090747712</c:v>
                </c:pt>
                <c:pt idx="2">
                  <c:v>-0.77983101100994978</c:v>
                </c:pt>
                <c:pt idx="3">
                  <c:v>0.61545112212195852</c:v>
                </c:pt>
                <c:pt idx="4">
                  <c:v>0.35973976246298711</c:v>
                </c:pt>
                <c:pt idx="5">
                  <c:v>-1.546730108825084</c:v>
                </c:pt>
                <c:pt idx="6">
                  <c:v>-1.0706399320376538</c:v>
                </c:pt>
                <c:pt idx="7">
                  <c:v>-0.41561482373114267</c:v>
                </c:pt>
                <c:pt idx="8">
                  <c:v>-1.0629724461853651</c:v>
                </c:pt>
                <c:pt idx="9">
                  <c:v>-0.62037829208494122</c:v>
                </c:pt>
                <c:pt idx="10">
                  <c:v>5.9838847518140829E-2</c:v>
                </c:pt>
                <c:pt idx="11">
                  <c:v>-1.7676205603158719</c:v>
                </c:pt>
                <c:pt idx="12">
                  <c:v>0.72853827423774997</c:v>
                </c:pt>
                <c:pt idx="13">
                  <c:v>0.78419243508355607</c:v>
                </c:pt>
                <c:pt idx="14">
                  <c:v>1.606870695741055</c:v>
                </c:pt>
                <c:pt idx="15">
                  <c:v>1.4724092803945106</c:v>
                </c:pt>
                <c:pt idx="16">
                  <c:v>-0.45983917943927571</c:v>
                </c:pt>
                <c:pt idx="17">
                  <c:v>-1.0294402002792131</c:v>
                </c:pt>
                <c:pt idx="18">
                  <c:v>0.46810934898615053</c:v>
                </c:pt>
                <c:pt idx="19">
                  <c:v>-0.50997914997302551</c:v>
                </c:pt>
                <c:pt idx="20">
                  <c:v>0.46880858780050905</c:v>
                </c:pt>
                <c:pt idx="21">
                  <c:v>1.3225960897914042</c:v>
                </c:pt>
                <c:pt idx="22">
                  <c:v>0.25291655196889051</c:v>
                </c:pt>
                <c:pt idx="23">
                  <c:v>-0.76779382029782606</c:v>
                </c:pt>
                <c:pt idx="24">
                  <c:v>0.25920095566152362</c:v>
                </c:pt>
                <c:pt idx="25">
                  <c:v>-0.70183893324214675</c:v>
                </c:pt>
                <c:pt idx="26">
                  <c:v>-0.12060466126859497</c:v>
                </c:pt>
                <c:pt idx="27">
                  <c:v>-1.7559795148074597</c:v>
                </c:pt>
                <c:pt idx="28">
                  <c:v>0.93179889517470205</c:v>
                </c:pt>
                <c:pt idx="29">
                  <c:v>1.4483275838385661</c:v>
                </c:pt>
                <c:pt idx="30">
                  <c:v>0.6336541076182407</c:v>
                </c:pt>
                <c:pt idx="31">
                  <c:v>-4.1373966321607558E-2</c:v>
                </c:pt>
                <c:pt idx="32">
                  <c:v>1.8158211588489486</c:v>
                </c:pt>
                <c:pt idx="33">
                  <c:v>-0.21813747336648251</c:v>
                </c:pt>
                <c:pt idx="34">
                  <c:v>0.9041437123715812</c:v>
                </c:pt>
                <c:pt idx="35">
                  <c:v>0.24216993499602443</c:v>
                </c:pt>
                <c:pt idx="36">
                  <c:v>1.251590067894814</c:v>
                </c:pt>
                <c:pt idx="37">
                  <c:v>-0.25103583097261917</c:v>
                </c:pt>
                <c:pt idx="38">
                  <c:v>0.43668013419085611</c:v>
                </c:pt>
                <c:pt idx="39">
                  <c:v>-0.57176154062130036</c:v>
                </c:pt>
                <c:pt idx="40">
                  <c:v>1.2967786881060905</c:v>
                </c:pt>
                <c:pt idx="41">
                  <c:v>-0.2184988979620785</c:v>
                </c:pt>
                <c:pt idx="42">
                  <c:v>0.86864435366589121</c:v>
                </c:pt>
                <c:pt idx="43">
                  <c:v>1.2209415104850638</c:v>
                </c:pt>
                <c:pt idx="44">
                  <c:v>1.6519289465747167</c:v>
                </c:pt>
                <c:pt idx="45">
                  <c:v>0.1174079220318018</c:v>
                </c:pt>
                <c:pt idx="46">
                  <c:v>0.80853599475384874</c:v>
                </c:pt>
                <c:pt idx="47">
                  <c:v>1.6345402328148342</c:v>
                </c:pt>
                <c:pt idx="48">
                  <c:v>-1.3757320713853736</c:v>
                </c:pt>
                <c:pt idx="49">
                  <c:v>0.36371748708861551</c:v>
                </c:pt>
                <c:pt idx="50">
                  <c:v>-0.50043439967400483</c:v>
                </c:pt>
                <c:pt idx="51">
                  <c:v>0.46812651979184822</c:v>
                </c:pt>
                <c:pt idx="52">
                  <c:v>1.775673691950739</c:v>
                </c:pt>
                <c:pt idx="53">
                  <c:v>0.75757178497735622</c:v>
                </c:pt>
                <c:pt idx="54">
                  <c:v>1.4679112778437038</c:v>
                </c:pt>
                <c:pt idx="55">
                  <c:v>0.81986021191794345</c:v>
                </c:pt>
                <c:pt idx="56">
                  <c:v>0.32178445151069385</c:v>
                </c:pt>
                <c:pt idx="57">
                  <c:v>-0.24775298698038178</c:v>
                </c:pt>
                <c:pt idx="58">
                  <c:v>-0.72346556102023707</c:v>
                </c:pt>
                <c:pt idx="59">
                  <c:v>-1.8901616629423603</c:v>
                </c:pt>
                <c:pt idx="60">
                  <c:v>1.0325571914301754</c:v>
                </c:pt>
                <c:pt idx="61">
                  <c:v>1.9506902196879368</c:v>
                </c:pt>
                <c:pt idx="62">
                  <c:v>-0.11920227021234089</c:v>
                </c:pt>
                <c:pt idx="63">
                  <c:v>0.46705539334181945</c:v>
                </c:pt>
              </c:numCache>
            </c:numRef>
          </c:xVal>
          <c:yVal>
            <c:numRef>
              <c:f>'Figure 5.11'!$B$49:$B$112</c:f>
              <c:numCache>
                <c:formatCode>0.0</c:formatCode>
                <c:ptCount val="64"/>
                <c:pt idx="0">
                  <c:v>19.670000000000002</c:v>
                </c:pt>
                <c:pt idx="1">
                  <c:v>18.649999999999999</c:v>
                </c:pt>
                <c:pt idx="2">
                  <c:v>18.96</c:v>
                </c:pt>
                <c:pt idx="3">
                  <c:v>13.83</c:v>
                </c:pt>
                <c:pt idx="4">
                  <c:v>51.54</c:v>
                </c:pt>
                <c:pt idx="5">
                  <c:v>20.96</c:v>
                </c:pt>
                <c:pt idx="6">
                  <c:v>16.84</c:v>
                </c:pt>
                <c:pt idx="7">
                  <c:v>10.54</c:v>
                </c:pt>
                <c:pt idx="8">
                  <c:v>12.27</c:v>
                </c:pt>
                <c:pt idx="9">
                  <c:v>22.35</c:v>
                </c:pt>
                <c:pt idx="10">
                  <c:v>17.739999999999998</c:v>
                </c:pt>
                <c:pt idx="11">
                  <c:v>35.69</c:v>
                </c:pt>
                <c:pt idx="12">
                  <c:v>28.06</c:v>
                </c:pt>
                <c:pt idx="13">
                  <c:v>21.48</c:v>
                </c:pt>
                <c:pt idx="14">
                  <c:v>16.899999999999999</c:v>
                </c:pt>
                <c:pt idx="15">
                  <c:v>33.5</c:v>
                </c:pt>
                <c:pt idx="16">
                  <c:v>24.67</c:v>
                </c:pt>
                <c:pt idx="17">
                  <c:v>11.06</c:v>
                </c:pt>
                <c:pt idx="18">
                  <c:v>9.1300000000000008</c:v>
                </c:pt>
                <c:pt idx="19">
                  <c:v>24.33</c:v>
                </c:pt>
                <c:pt idx="20">
                  <c:v>54.71</c:v>
                </c:pt>
                <c:pt idx="21">
                  <c:v>14.79</c:v>
                </c:pt>
                <c:pt idx="22">
                  <c:v>22.64</c:v>
                </c:pt>
                <c:pt idx="23">
                  <c:v>22.31</c:v>
                </c:pt>
                <c:pt idx="24">
                  <c:v>14.39</c:v>
                </c:pt>
                <c:pt idx="25">
                  <c:v>24.91</c:v>
                </c:pt>
                <c:pt idx="26">
                  <c:v>27.46</c:v>
                </c:pt>
                <c:pt idx="27">
                  <c:v>20.09</c:v>
                </c:pt>
                <c:pt idx="28">
                  <c:v>23.61</c:v>
                </c:pt>
                <c:pt idx="29">
                  <c:v>27.07</c:v>
                </c:pt>
                <c:pt idx="30">
                  <c:v>12.44</c:v>
                </c:pt>
                <c:pt idx="31">
                  <c:v>41.98</c:v>
                </c:pt>
                <c:pt idx="32">
                  <c:v>21.81</c:v>
                </c:pt>
                <c:pt idx="33">
                  <c:v>25.85</c:v>
                </c:pt>
                <c:pt idx="34">
                  <c:v>60.664969999999997</c:v>
                </c:pt>
                <c:pt idx="35">
                  <c:v>66.48</c:v>
                </c:pt>
                <c:pt idx="36">
                  <c:v>67.09</c:v>
                </c:pt>
                <c:pt idx="37">
                  <c:v>43.76</c:v>
                </c:pt>
                <c:pt idx="38">
                  <c:v>73.819999999999993</c:v>
                </c:pt>
                <c:pt idx="39">
                  <c:v>59.87</c:v>
                </c:pt>
                <c:pt idx="40">
                  <c:v>29.87</c:v>
                </c:pt>
                <c:pt idx="41">
                  <c:v>8.52</c:v>
                </c:pt>
                <c:pt idx="42">
                  <c:v>75.69</c:v>
                </c:pt>
                <c:pt idx="43">
                  <c:v>68.56</c:v>
                </c:pt>
                <c:pt idx="44">
                  <c:v>45.24</c:v>
                </c:pt>
                <c:pt idx="45">
                  <c:v>19.940000000000001</c:v>
                </c:pt>
                <c:pt idx="46">
                  <c:v>14.08</c:v>
                </c:pt>
                <c:pt idx="47">
                  <c:v>26.02</c:v>
                </c:pt>
                <c:pt idx="48">
                  <c:v>10.78</c:v>
                </c:pt>
                <c:pt idx="49">
                  <c:v>51.75</c:v>
                </c:pt>
                <c:pt idx="50">
                  <c:v>56.65</c:v>
                </c:pt>
                <c:pt idx="51">
                  <c:v>74.58</c:v>
                </c:pt>
                <c:pt idx="52">
                  <c:v>69.56</c:v>
                </c:pt>
                <c:pt idx="53">
                  <c:v>40.82</c:v>
                </c:pt>
                <c:pt idx="54">
                  <c:v>23.95</c:v>
                </c:pt>
                <c:pt idx="55">
                  <c:v>38.909999999999997</c:v>
                </c:pt>
                <c:pt idx="56">
                  <c:v>3.79</c:v>
                </c:pt>
                <c:pt idx="57">
                  <c:v>8.25</c:v>
                </c:pt>
                <c:pt idx="58">
                  <c:v>12.84</c:v>
                </c:pt>
                <c:pt idx="59">
                  <c:v>49.74</c:v>
                </c:pt>
                <c:pt idx="60">
                  <c:v>67.75</c:v>
                </c:pt>
                <c:pt idx="61">
                  <c:v>46.28</c:v>
                </c:pt>
                <c:pt idx="62">
                  <c:v>55.78</c:v>
                </c:pt>
                <c:pt idx="63">
                  <c:v>14.25</c:v>
                </c:pt>
              </c:numCache>
            </c:numRef>
          </c:yVal>
          <c:smooth val="0"/>
        </c:ser>
        <c:dLbls>
          <c:showLegendKey val="0"/>
          <c:showVal val="0"/>
          <c:showCatName val="0"/>
          <c:showSerName val="0"/>
          <c:showPercent val="0"/>
          <c:showBubbleSize val="0"/>
        </c:dLbls>
        <c:axId val="102616448"/>
        <c:axId val="102893056"/>
      </c:scatterChart>
      <c:valAx>
        <c:axId val="102616448"/>
        <c:scaling>
          <c:orientation val="minMax"/>
        </c:scaling>
        <c:delete val="0"/>
        <c:axPos val="b"/>
        <c:title>
          <c:tx>
            <c:rich>
              <a:bodyPr/>
              <a:lstStyle/>
              <a:p>
                <a:pPr algn="ctr" rtl="0">
                  <a:defRPr lang="en-US" sz="1300" b="0" i="0" u="none" strike="noStrike" kern="1200" baseline="0" dirty="0">
                    <a:solidFill>
                      <a:schemeClr val="bg2">
                        <a:lumMod val="10000"/>
                      </a:schemeClr>
                    </a:solidFill>
                    <a:latin typeface="+mn-lt"/>
                    <a:ea typeface="+mn-ea"/>
                    <a:cs typeface="+mn-cs"/>
                  </a:defRPr>
                </a:pPr>
                <a:r>
                  <a:rPr lang="en-US" sz="1300" b="0" i="0" u="none" strike="noStrike" kern="1200" baseline="0" dirty="0" smtClean="0">
                    <a:solidFill>
                      <a:schemeClr val="bg2">
                        <a:lumMod val="10000"/>
                      </a:schemeClr>
                    </a:solidFill>
                    <a:latin typeface="+mn-lt"/>
                    <a:ea typeface="+mn-ea"/>
                    <a:cs typeface="+mn-cs"/>
                  </a:rPr>
                  <a:t>Mean of each index</a:t>
                </a:r>
                <a:endParaRPr lang="en-US" sz="1300" b="0" i="0" u="none" strike="noStrike" kern="1200" baseline="0" dirty="0">
                  <a:solidFill>
                    <a:schemeClr val="bg2">
                      <a:lumMod val="10000"/>
                    </a:schemeClr>
                  </a:solidFill>
                  <a:latin typeface="+mn-lt"/>
                  <a:ea typeface="+mn-ea"/>
                  <a:cs typeface="+mn-cs"/>
                </a:endParaRPr>
              </a:p>
            </c:rich>
          </c:tx>
          <c:layout>
            <c:manualLayout>
              <c:xMode val="edge"/>
              <c:yMode val="edge"/>
              <c:x val="0.80619143371043078"/>
              <c:y val="0.95167645979440485"/>
            </c:manualLayout>
          </c:layout>
          <c:overlay val="0"/>
        </c:title>
        <c:numFmt formatCode="0.0" sourceLinked="1"/>
        <c:majorTickMark val="none"/>
        <c:minorTickMark val="none"/>
        <c:tickLblPos val="nextTo"/>
        <c:txPr>
          <a:bodyPr rot="0" vert="horz"/>
          <a:lstStyle/>
          <a:p>
            <a:pPr>
              <a:defRPr sz="1200" b="0" i="0" u="none" strike="noStrike" baseline="0">
                <a:solidFill>
                  <a:schemeClr val="bg2">
                    <a:lumMod val="10000"/>
                  </a:schemeClr>
                </a:solidFill>
                <a:latin typeface="Calibri"/>
                <a:ea typeface="Calibri"/>
                <a:cs typeface="Calibri"/>
              </a:defRPr>
            </a:pPr>
            <a:endParaRPr lang="en-US"/>
          </a:p>
        </c:txPr>
        <c:crossAx val="102893056"/>
        <c:crosses val="autoZero"/>
        <c:crossBetween val="midCat"/>
      </c:valAx>
      <c:valAx>
        <c:axId val="102893056"/>
        <c:scaling>
          <c:orientation val="minMax"/>
          <c:max val="70"/>
          <c:min val="0"/>
        </c:scaling>
        <c:delete val="0"/>
        <c:axPos val="l"/>
        <c:majorGridlines/>
        <c:title>
          <c:tx>
            <c:rich>
              <a:bodyPr/>
              <a:lstStyle/>
              <a:p>
                <a:pPr algn="ctr" rtl="0">
                  <a:defRPr lang="en-GB" sz="1300" b="0" i="0" u="none" strike="noStrike" kern="1200" baseline="0" dirty="0">
                    <a:solidFill>
                      <a:schemeClr val="bg2">
                        <a:lumMod val="10000"/>
                      </a:schemeClr>
                    </a:solidFill>
                    <a:latin typeface="+mn-lt"/>
                    <a:ea typeface="+mn-ea"/>
                    <a:cs typeface="+mn-cs"/>
                  </a:defRPr>
                </a:pPr>
                <a:r>
                  <a:rPr lang="en-GB" sz="1300" b="0" i="0" u="none" strike="noStrike" kern="1200" baseline="0" dirty="0">
                    <a:solidFill>
                      <a:schemeClr val="bg2">
                        <a:lumMod val="10000"/>
                      </a:schemeClr>
                    </a:solidFill>
                    <a:latin typeface="+mn-lt"/>
                    <a:ea typeface="+mn-ea"/>
                    <a:cs typeface="+mn-cs"/>
                  </a:rPr>
                  <a:t>Percentage of </a:t>
                </a:r>
                <a:r>
                  <a:rPr lang="en-GB" sz="1300" b="1" i="0" u="none" strike="noStrike" kern="1200" baseline="0" dirty="0">
                    <a:solidFill>
                      <a:schemeClr val="bg2">
                        <a:lumMod val="10000"/>
                      </a:schemeClr>
                    </a:solidFill>
                    <a:latin typeface="+mn-lt"/>
                    <a:ea typeface="+mn-ea"/>
                    <a:cs typeface="+mn-cs"/>
                  </a:rPr>
                  <a:t>low performers </a:t>
                </a:r>
                <a:r>
                  <a:rPr lang="en-GB" sz="1300" b="0" i="0" u="none" strike="noStrike" kern="1200" baseline="0" dirty="0">
                    <a:solidFill>
                      <a:schemeClr val="bg2">
                        <a:lumMod val="10000"/>
                      </a:schemeClr>
                    </a:solidFill>
                    <a:latin typeface="+mn-lt"/>
                    <a:ea typeface="+mn-ea"/>
                    <a:cs typeface="+mn-cs"/>
                  </a:rPr>
                  <a:t>in mathematics</a:t>
                </a:r>
              </a:p>
            </c:rich>
          </c:tx>
          <c:layout>
            <c:manualLayout>
              <c:xMode val="edge"/>
              <c:yMode val="edge"/>
              <c:x val="1.9678129633105891E-3"/>
              <c:y val="1.9891274101378028E-2"/>
            </c:manualLayout>
          </c:layout>
          <c:overlay val="0"/>
        </c:title>
        <c:numFmt formatCode="0" sourceLinked="0"/>
        <c:majorTickMark val="none"/>
        <c:minorTickMark val="none"/>
        <c:tickLblPos val="low"/>
        <c:txPr>
          <a:bodyPr/>
          <a:lstStyle/>
          <a:p>
            <a:pPr>
              <a:defRPr sz="1200">
                <a:solidFill>
                  <a:schemeClr val="bg2">
                    <a:lumMod val="10000"/>
                  </a:schemeClr>
                </a:solidFill>
              </a:defRPr>
            </a:pPr>
            <a:endParaRPr lang="en-US"/>
          </a:p>
        </c:txPr>
        <c:crossAx val="102616448"/>
        <c:crosses val="autoZero"/>
        <c:crossBetween val="midCat"/>
      </c:valAx>
      <c:spPr>
        <a:noFill/>
        <a:ln>
          <a:solidFill>
            <a:schemeClr val="bg1">
              <a:lumMod val="65000"/>
            </a:schemeClr>
          </a:solidFill>
        </a:ln>
      </c:spPr>
    </c:plotArea>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39486916912613E-2"/>
          <c:y val="0.2207599673198708"/>
          <c:w val="0.9319904068630056"/>
          <c:h val="0.6584072327498538"/>
        </c:manualLayout>
      </c:layout>
      <c:barChart>
        <c:barDir val="col"/>
        <c:grouping val="clustered"/>
        <c:varyColors val="0"/>
        <c:ser>
          <c:idx val="0"/>
          <c:order val="0"/>
          <c:tx>
            <c:strRef>
              <c:f>Sheet1!$B$1</c:f>
              <c:strCache>
                <c:ptCount val="1"/>
                <c:pt idx="0">
                  <c:v>Regression coefficient</c:v>
                </c:pt>
              </c:strCache>
            </c:strRef>
          </c:tx>
          <c:spPr>
            <a:solidFill>
              <a:schemeClr val="accent1">
                <a:lumMod val="75000"/>
              </a:schemeClr>
            </a:solidFill>
          </c:spPr>
          <c:invertIfNegative val="0"/>
          <c:dPt>
            <c:idx val="0"/>
            <c:invertIfNegative val="0"/>
            <c:bubble3D val="0"/>
            <c:spPr>
              <a:solidFill>
                <a:schemeClr val="accent1">
                  <a:lumMod val="75000"/>
                </a:schemeClr>
              </a:solidFill>
              <a:ln>
                <a:noFill/>
              </a:ln>
            </c:spPr>
          </c:dPt>
          <c:dPt>
            <c:idx val="1"/>
            <c:invertIfNegative val="0"/>
            <c:bubble3D val="0"/>
          </c:dPt>
          <c:dPt>
            <c:idx val="2"/>
            <c:invertIfNegative val="0"/>
            <c:bubble3D val="0"/>
            <c:spPr>
              <a:solidFill>
                <a:schemeClr val="accent1">
                  <a:lumMod val="60000"/>
                  <a:lumOff val="40000"/>
                </a:schemeClr>
              </a:solidFill>
              <a:ln>
                <a:solidFill>
                  <a:schemeClr val="bg1">
                    <a:lumMod val="65000"/>
                  </a:schemeClr>
                </a:solidFill>
              </a:ln>
            </c:spPr>
          </c:dPt>
          <c:cat>
            <c:strRef>
              <c:f>Sheet1!$A$2:$A$4</c:f>
              <c:strCache>
                <c:ptCount val="3"/>
                <c:pt idx="0">
                  <c:v>Vertical stratification</c:v>
                </c:pt>
                <c:pt idx="1">
                  <c:v>Ability grouping within-schools</c:v>
                </c:pt>
                <c:pt idx="2">
                  <c:v>Between-school horizontal stratification</c:v>
                </c:pt>
              </c:strCache>
            </c:strRef>
          </c:cat>
          <c:val>
            <c:numRef>
              <c:f>Sheet1!$B$2:$B$4</c:f>
              <c:numCache>
                <c:formatCode>General</c:formatCode>
                <c:ptCount val="3"/>
                <c:pt idx="0">
                  <c:v>8.4166640000000008</c:v>
                </c:pt>
                <c:pt idx="1">
                  <c:v>5.0069869999999996</c:v>
                </c:pt>
                <c:pt idx="2">
                  <c:v>0.5549461</c:v>
                </c:pt>
              </c:numCache>
            </c:numRef>
          </c:val>
        </c:ser>
        <c:ser>
          <c:idx val="1"/>
          <c:order val="1"/>
          <c:tx>
            <c:strRef>
              <c:f>Sheet1!$C$1</c:f>
              <c:strCache>
                <c:ptCount val="1"/>
                <c:pt idx="0">
                  <c:v>Regression coefficient, after accounting for the share of students with a disadvantaged socio-economic background</c:v>
                </c:pt>
              </c:strCache>
            </c:strRef>
          </c:tx>
          <c:spPr>
            <a:solidFill>
              <a:srgbClr val="3590A9"/>
            </a:solidFill>
          </c:spPr>
          <c:invertIfNegative val="0"/>
          <c:dPt>
            <c:idx val="0"/>
            <c:invertIfNegative val="0"/>
            <c:bubble3D val="0"/>
            <c:spPr>
              <a:solidFill>
                <a:schemeClr val="accent5">
                  <a:lumMod val="60000"/>
                  <a:lumOff val="40000"/>
                </a:schemeClr>
              </a:solidFill>
            </c:spPr>
          </c:dPt>
          <c:dPt>
            <c:idx val="1"/>
            <c:invertIfNegative val="0"/>
            <c:bubble3D val="0"/>
          </c:dPt>
          <c:dPt>
            <c:idx val="2"/>
            <c:invertIfNegative val="0"/>
            <c:bubble3D val="0"/>
            <c:spPr>
              <a:solidFill>
                <a:schemeClr val="accent5">
                  <a:lumMod val="60000"/>
                  <a:lumOff val="40000"/>
                </a:schemeClr>
              </a:solidFill>
            </c:spPr>
          </c:dPt>
          <c:cat>
            <c:strRef>
              <c:f>Sheet1!$A$2:$A$4</c:f>
              <c:strCache>
                <c:ptCount val="3"/>
                <c:pt idx="0">
                  <c:v>Vertical stratification</c:v>
                </c:pt>
                <c:pt idx="1">
                  <c:v>Ability grouping within-schools</c:v>
                </c:pt>
                <c:pt idx="2">
                  <c:v>Between-school horizontal stratification</c:v>
                </c:pt>
              </c:strCache>
            </c:strRef>
          </c:cat>
          <c:val>
            <c:numRef>
              <c:f>Sheet1!$C$2:$C$4</c:f>
              <c:numCache>
                <c:formatCode>General</c:formatCode>
                <c:ptCount val="3"/>
                <c:pt idx="0">
                  <c:v>4.3342489999999998</c:v>
                </c:pt>
                <c:pt idx="1">
                  <c:v>5.5748530000000001</c:v>
                </c:pt>
                <c:pt idx="2">
                  <c:v>-1.3153729999999999</c:v>
                </c:pt>
              </c:numCache>
            </c:numRef>
          </c:val>
        </c:ser>
        <c:ser>
          <c:idx val="2"/>
          <c:order val="2"/>
          <c:tx>
            <c:strRef>
              <c:f>Sheet1!$D$1</c:f>
              <c:strCache>
                <c:ptCount val="1"/>
                <c:pt idx="0">
                  <c:v>Regression coefficient, after accounting for the average performance in mathematics</c:v>
                </c:pt>
              </c:strCache>
            </c:strRef>
          </c:tx>
          <c:spPr>
            <a:solidFill>
              <a:schemeClr val="accent6"/>
            </a:solidFill>
            <a:ln>
              <a:solidFill>
                <a:schemeClr val="bg1">
                  <a:lumMod val="75000"/>
                </a:schemeClr>
              </a:solidFill>
            </a:ln>
          </c:spPr>
          <c:invertIfNegative val="0"/>
          <c:dPt>
            <c:idx val="0"/>
            <c:invertIfNegative val="0"/>
            <c:bubble3D val="0"/>
            <c:spPr>
              <a:solidFill>
                <a:schemeClr val="accent6"/>
              </a:solidFill>
              <a:ln>
                <a:noFill/>
              </a:ln>
            </c:spPr>
          </c:dPt>
          <c:dPt>
            <c:idx val="1"/>
            <c:invertIfNegative val="0"/>
            <c:bubble3D val="0"/>
            <c:spPr>
              <a:solidFill>
                <a:schemeClr val="accent6">
                  <a:lumMod val="40000"/>
                  <a:lumOff val="60000"/>
                </a:schemeClr>
              </a:solidFill>
              <a:ln>
                <a:solidFill>
                  <a:schemeClr val="bg1">
                    <a:lumMod val="75000"/>
                  </a:schemeClr>
                </a:solidFill>
              </a:ln>
            </c:spPr>
          </c:dPt>
          <c:dPt>
            <c:idx val="2"/>
            <c:invertIfNegative val="0"/>
            <c:bubble3D val="0"/>
            <c:spPr>
              <a:solidFill>
                <a:schemeClr val="accent6">
                  <a:lumMod val="40000"/>
                  <a:lumOff val="60000"/>
                </a:schemeClr>
              </a:solidFill>
              <a:ln>
                <a:solidFill>
                  <a:schemeClr val="bg1">
                    <a:lumMod val="75000"/>
                  </a:schemeClr>
                </a:solidFill>
              </a:ln>
            </c:spPr>
          </c:dPt>
          <c:cat>
            <c:strRef>
              <c:f>Sheet1!$A$2:$A$4</c:f>
              <c:strCache>
                <c:ptCount val="3"/>
                <c:pt idx="0">
                  <c:v>Vertical stratification</c:v>
                </c:pt>
                <c:pt idx="1">
                  <c:v>Ability grouping within-schools</c:v>
                </c:pt>
                <c:pt idx="2">
                  <c:v>Between-school horizontal stratification</c:v>
                </c:pt>
              </c:strCache>
            </c:strRef>
          </c:cat>
          <c:val>
            <c:numRef>
              <c:f>Sheet1!$D$2:$D$4</c:f>
              <c:numCache>
                <c:formatCode>General</c:formatCode>
                <c:ptCount val="3"/>
                <c:pt idx="0">
                  <c:v>1.91076</c:v>
                </c:pt>
                <c:pt idx="1">
                  <c:v>9.91702E-2</c:v>
                </c:pt>
                <c:pt idx="2">
                  <c:v>1.3220099999999999</c:v>
                </c:pt>
              </c:numCache>
            </c:numRef>
          </c:val>
        </c:ser>
        <c:dLbls>
          <c:showLegendKey val="0"/>
          <c:showVal val="0"/>
          <c:showCatName val="0"/>
          <c:showSerName val="0"/>
          <c:showPercent val="0"/>
          <c:showBubbleSize val="0"/>
        </c:dLbls>
        <c:gapWidth val="204"/>
        <c:axId val="102675968"/>
        <c:axId val="102677504"/>
      </c:barChart>
      <c:catAx>
        <c:axId val="102675968"/>
        <c:scaling>
          <c:orientation val="minMax"/>
        </c:scaling>
        <c:delete val="0"/>
        <c:axPos val="b"/>
        <c:numFmt formatCode="General" sourceLinked="0"/>
        <c:majorTickMark val="none"/>
        <c:minorTickMark val="none"/>
        <c:tickLblPos val="low"/>
        <c:spPr>
          <a:ln>
            <a:solidFill>
              <a:schemeClr val="bg2">
                <a:lumMod val="10000"/>
              </a:schemeClr>
            </a:solidFill>
          </a:ln>
        </c:spPr>
        <c:txPr>
          <a:bodyPr/>
          <a:lstStyle/>
          <a:p>
            <a:pPr>
              <a:defRPr sz="1200">
                <a:solidFill>
                  <a:schemeClr val="bg2">
                    <a:lumMod val="10000"/>
                  </a:schemeClr>
                </a:solidFill>
              </a:defRPr>
            </a:pPr>
            <a:endParaRPr lang="en-US"/>
          </a:p>
        </c:txPr>
        <c:crossAx val="102677504"/>
        <c:crosses val="autoZero"/>
        <c:auto val="1"/>
        <c:lblAlgn val="ctr"/>
        <c:lblOffset val="100"/>
        <c:noMultiLvlLbl val="0"/>
      </c:catAx>
      <c:valAx>
        <c:axId val="102677504"/>
        <c:scaling>
          <c:orientation val="minMax"/>
        </c:scaling>
        <c:delete val="0"/>
        <c:axPos val="l"/>
        <c:majorGridlines/>
        <c:numFmt formatCode="General" sourceLinked="1"/>
        <c:majorTickMark val="out"/>
        <c:minorTickMark val="none"/>
        <c:tickLblPos val="nextTo"/>
        <c:txPr>
          <a:bodyPr/>
          <a:lstStyle/>
          <a:p>
            <a:pPr>
              <a:defRPr sz="1400">
                <a:solidFill>
                  <a:schemeClr val="bg2">
                    <a:lumMod val="10000"/>
                  </a:schemeClr>
                </a:solidFill>
              </a:defRPr>
            </a:pPr>
            <a:endParaRPr lang="en-US"/>
          </a:p>
        </c:txPr>
        <c:crossAx val="102675968"/>
        <c:crosses val="autoZero"/>
        <c:crossBetween val="between"/>
      </c:valAx>
      <c:spPr>
        <a:ln>
          <a:solidFill>
            <a:schemeClr val="tx1"/>
          </a:solidFill>
        </a:ln>
      </c:spPr>
    </c:plotArea>
    <c:legend>
      <c:legendPos val="t"/>
      <c:layout>
        <c:manualLayout>
          <c:xMode val="edge"/>
          <c:yMode val="edge"/>
          <c:x val="0.10105869462779998"/>
          <c:y val="1.3801464520129599E-2"/>
          <c:w val="0.89894130537220007"/>
          <c:h val="0.16063007852023975"/>
        </c:manualLayout>
      </c:layout>
      <c:overlay val="0"/>
      <c:txPr>
        <a:bodyPr/>
        <a:lstStyle/>
        <a:p>
          <a:pPr>
            <a:defRPr sz="11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Below Level 1b</c:v>
                </c:pt>
              </c:strCache>
            </c:strRef>
          </c:tx>
          <c:spPr>
            <a:solidFill>
              <a:schemeClr val="accent5">
                <a:lumMod val="50000"/>
              </a:schemeClr>
            </a:solidFill>
          </c:spPr>
          <c:invertIfNegative val="0"/>
          <c:cat>
            <c:strRef>
              <c:f>Sheet1!$A$2:$A$66</c:f>
              <c:strCache>
                <c:ptCount val="65"/>
                <c:pt idx="0">
                  <c:v>Peru</c:v>
                </c:pt>
                <c:pt idx="1">
                  <c:v>Qatar</c:v>
                </c:pt>
                <c:pt idx="2">
                  <c:v>Kazakhstan</c:v>
                </c:pt>
                <c:pt idx="3">
                  <c:v>Indonesia</c:v>
                </c:pt>
                <c:pt idx="4">
                  <c:v>Argentina</c:v>
                </c:pt>
                <c:pt idx="5">
                  <c:v>Malaysia</c:v>
                </c:pt>
                <c:pt idx="6">
                  <c:v>Albania</c:v>
                </c:pt>
                <c:pt idx="7">
                  <c:v>Colombia</c:v>
                </c:pt>
                <c:pt idx="8">
                  <c:v>Brazil</c:v>
                </c:pt>
                <c:pt idx="9">
                  <c:v>Jordan</c:v>
                </c:pt>
                <c:pt idx="10">
                  <c:v>Tunisia</c:v>
                </c:pt>
                <c:pt idx="11">
                  <c:v>Uruguay</c:v>
                </c:pt>
                <c:pt idx="12">
                  <c:v>Montenegro</c:v>
                </c:pt>
                <c:pt idx="13">
                  <c:v>Mexico</c:v>
                </c:pt>
                <c:pt idx="14">
                  <c:v>Bulgaria</c:v>
                </c:pt>
                <c:pt idx="15">
                  <c:v>Romania</c:v>
                </c:pt>
                <c:pt idx="16">
                  <c:v>United Arab Emirates</c:v>
                </c:pt>
                <c:pt idx="17">
                  <c:v>Serbia</c:v>
                </c:pt>
                <c:pt idx="18">
                  <c:v>Chile</c:v>
                </c:pt>
                <c:pt idx="19">
                  <c:v>Thailand</c:v>
                </c:pt>
                <c:pt idx="20">
                  <c:v>Costa Rica</c:v>
                </c:pt>
                <c:pt idx="21">
                  <c:v>Slovak Republic</c:v>
                </c:pt>
                <c:pt idx="22">
                  <c:v>Israel</c:v>
                </c:pt>
                <c:pt idx="23">
                  <c:v>Sweden</c:v>
                </c:pt>
                <c:pt idx="24">
                  <c:v>Greece</c:v>
                </c:pt>
                <c:pt idx="25">
                  <c:v>Russian Federation</c:v>
                </c:pt>
                <c:pt idx="26">
                  <c:v>Luxembourg</c:v>
                </c:pt>
                <c:pt idx="27">
                  <c:v>Turkey</c:v>
                </c:pt>
                <c:pt idx="28">
                  <c:v>Lithuania</c:v>
                </c:pt>
                <c:pt idx="29">
                  <c:v>Slovenia</c:v>
                </c:pt>
                <c:pt idx="30">
                  <c:v>Iceland</c:v>
                </c:pt>
                <c:pt idx="31">
                  <c:v>Hungary</c:v>
                </c:pt>
                <c:pt idx="32">
                  <c:v>Italy</c:v>
                </c:pt>
                <c:pt idx="33">
                  <c:v>Austria</c:v>
                </c:pt>
                <c:pt idx="34">
                  <c:v>France</c:v>
                </c:pt>
                <c:pt idx="35">
                  <c:v>Portugal</c:v>
                </c:pt>
                <c:pt idx="36">
                  <c:v>Croatia</c:v>
                </c:pt>
                <c:pt idx="37">
                  <c:v>Spain</c:v>
                </c:pt>
                <c:pt idx="38">
                  <c:v>OECD average</c:v>
                </c:pt>
                <c:pt idx="39">
                  <c:v>Latvia</c:v>
                </c:pt>
                <c:pt idx="40">
                  <c:v>Czech Republic</c:v>
                </c:pt>
                <c:pt idx="41">
                  <c:v>United Kingdom</c:v>
                </c:pt>
                <c:pt idx="42">
                  <c:v>United States</c:v>
                </c:pt>
                <c:pt idx="43">
                  <c:v>New Zealand</c:v>
                </c:pt>
                <c:pt idx="44">
                  <c:v>Norway</c:v>
                </c:pt>
                <c:pt idx="45">
                  <c:v>Belgium</c:v>
                </c:pt>
                <c:pt idx="46">
                  <c:v>Denmark</c:v>
                </c:pt>
                <c:pt idx="47">
                  <c:v>Germany</c:v>
                </c:pt>
                <c:pt idx="48">
                  <c:v>Australia</c:v>
                </c:pt>
                <c:pt idx="49">
                  <c:v>Netherlands</c:v>
                </c:pt>
                <c:pt idx="50">
                  <c:v>Switzerland</c:v>
                </c:pt>
                <c:pt idx="51">
                  <c:v>Liechtenstein</c:v>
                </c:pt>
                <c:pt idx="52">
                  <c:v>Chinese Taipei</c:v>
                </c:pt>
                <c:pt idx="53">
                  <c:v>Macao-China</c:v>
                </c:pt>
                <c:pt idx="54">
                  <c:v>Finland</c:v>
                </c:pt>
                <c:pt idx="55">
                  <c:v>Canada</c:v>
                </c:pt>
                <c:pt idx="56">
                  <c:v>Poland</c:v>
                </c:pt>
                <c:pt idx="57">
                  <c:v>Singapore</c:v>
                </c:pt>
                <c:pt idx="58">
                  <c:v>Japan</c:v>
                </c:pt>
                <c:pt idx="59">
                  <c:v>Ireland</c:v>
                </c:pt>
                <c:pt idx="60">
                  <c:v>Viet Nam</c:v>
                </c:pt>
                <c:pt idx="61">
                  <c:v>Estonia</c:v>
                </c:pt>
                <c:pt idx="62">
                  <c:v>Korea</c:v>
                </c:pt>
                <c:pt idx="63">
                  <c:v>Hong Kong-China</c:v>
                </c:pt>
                <c:pt idx="64">
                  <c:v>Shanghai-China</c:v>
                </c:pt>
              </c:strCache>
            </c:strRef>
          </c:cat>
          <c:val>
            <c:numRef>
              <c:f>Sheet1!$B$2:$B$66</c:f>
              <c:numCache>
                <c:formatCode>General</c:formatCode>
                <c:ptCount val="65"/>
                <c:pt idx="0">
                  <c:v>9.7980688094583037</c:v>
                </c:pt>
                <c:pt idx="1">
                  <c:v>13.605140768189518</c:v>
                </c:pt>
                <c:pt idx="2">
                  <c:v>4.2045532521146942</c:v>
                </c:pt>
                <c:pt idx="3">
                  <c:v>4.0981869848754542</c:v>
                </c:pt>
                <c:pt idx="4">
                  <c:v>8.1154807423837934</c:v>
                </c:pt>
                <c:pt idx="5">
                  <c:v>5.8276383695949008</c:v>
                </c:pt>
                <c:pt idx="6">
                  <c:v>12.034574443566317</c:v>
                </c:pt>
                <c:pt idx="7">
                  <c:v>4.9820136182088506</c:v>
                </c:pt>
                <c:pt idx="8">
                  <c:v>4.5776409309145079</c:v>
                </c:pt>
                <c:pt idx="9">
                  <c:v>7.4731580876102575</c:v>
                </c:pt>
                <c:pt idx="10">
                  <c:v>6.2147925048216894</c:v>
                </c:pt>
                <c:pt idx="11">
                  <c:v>6.4196450943995149</c:v>
                </c:pt>
                <c:pt idx="12">
                  <c:v>4.3941305209307897</c:v>
                </c:pt>
                <c:pt idx="13">
                  <c:v>2.6019190495367441</c:v>
                </c:pt>
                <c:pt idx="14">
                  <c:v>8.0172220182071765</c:v>
                </c:pt>
                <c:pt idx="15">
                  <c:v>2.5442901081865603</c:v>
                </c:pt>
                <c:pt idx="16">
                  <c:v>3.2861655639399445</c:v>
                </c:pt>
                <c:pt idx="17">
                  <c:v>2.5657260673455697</c:v>
                </c:pt>
                <c:pt idx="18">
                  <c:v>0.95870349075495431</c:v>
                </c:pt>
                <c:pt idx="19">
                  <c:v>1.1659401448199251</c:v>
                </c:pt>
                <c:pt idx="20">
                  <c:v>0.80272426740383074</c:v>
                </c:pt>
                <c:pt idx="21">
                  <c:v>4.0782569588858477</c:v>
                </c:pt>
                <c:pt idx="22">
                  <c:v>3.7542603457093424</c:v>
                </c:pt>
                <c:pt idx="23">
                  <c:v>2.8559217720298493</c:v>
                </c:pt>
                <c:pt idx="24">
                  <c:v>2.5913267393834136</c:v>
                </c:pt>
                <c:pt idx="25">
                  <c:v>1.1202059365354713</c:v>
                </c:pt>
                <c:pt idx="26">
                  <c:v>2.009102713153788</c:v>
                </c:pt>
                <c:pt idx="27">
                  <c:v>0.56292104916599428</c:v>
                </c:pt>
                <c:pt idx="28">
                  <c:v>0.9558865412432539</c:v>
                </c:pt>
                <c:pt idx="29">
                  <c:v>1.2258363409001771</c:v>
                </c:pt>
                <c:pt idx="30">
                  <c:v>2.2702763750011248</c:v>
                </c:pt>
                <c:pt idx="31">
                  <c:v>0.74957049629397776</c:v>
                </c:pt>
                <c:pt idx="32">
                  <c:v>1.583637127641107</c:v>
                </c:pt>
                <c:pt idx="33">
                  <c:v>0.83757934902885389</c:v>
                </c:pt>
                <c:pt idx="34">
                  <c:v>2.1247449681308361</c:v>
                </c:pt>
                <c:pt idx="35">
                  <c:v>1.3290976630369071</c:v>
                </c:pt>
                <c:pt idx="36">
                  <c:v>0.74820973574189731</c:v>
                </c:pt>
                <c:pt idx="37">
                  <c:v>1.3385020379133594</c:v>
                </c:pt>
                <c:pt idx="38">
                  <c:v>1.3211273220687072</c:v>
                </c:pt>
                <c:pt idx="39">
                  <c:v>0.65114907048168469</c:v>
                </c:pt>
                <c:pt idx="40">
                  <c:v>0.61479595133053488</c:v>
                </c:pt>
                <c:pt idx="41">
                  <c:v>1.4577743110305939</c:v>
                </c:pt>
                <c:pt idx="42">
                  <c:v>0.76129926898766787</c:v>
                </c:pt>
                <c:pt idx="43">
                  <c:v>1.2647883570188259</c:v>
                </c:pt>
                <c:pt idx="44">
                  <c:v>1.692769512276479</c:v>
                </c:pt>
                <c:pt idx="45">
                  <c:v>1.6265514783287207</c:v>
                </c:pt>
                <c:pt idx="46">
                  <c:v>0.78944301104521397</c:v>
                </c:pt>
                <c:pt idx="47">
                  <c:v>0.52172459429345996</c:v>
                </c:pt>
                <c:pt idx="48">
                  <c:v>0.90030152207073033</c:v>
                </c:pt>
                <c:pt idx="49">
                  <c:v>0.88075255690244547</c:v>
                </c:pt>
                <c:pt idx="50">
                  <c:v>0.53417186024226937</c:v>
                </c:pt>
                <c:pt idx="51">
                  <c:v>0</c:v>
                </c:pt>
                <c:pt idx="52">
                  <c:v>0.58917780849628887</c:v>
                </c:pt>
                <c:pt idx="53">
                  <c:v>0.34522665060305463</c:v>
                </c:pt>
                <c:pt idx="54">
                  <c:v>0.68101538324256849</c:v>
                </c:pt>
                <c:pt idx="55">
                  <c:v>0.4839637594434355</c:v>
                </c:pt>
                <c:pt idx="56">
                  <c:v>0.32717478430656194</c:v>
                </c:pt>
                <c:pt idx="57">
                  <c:v>0.46371591552879904</c:v>
                </c:pt>
                <c:pt idx="58">
                  <c:v>0.64972589486260413</c:v>
                </c:pt>
                <c:pt idx="59">
                  <c:v>0.26266206905512951</c:v>
                </c:pt>
                <c:pt idx="60">
                  <c:v>0.13322994565508908</c:v>
                </c:pt>
                <c:pt idx="61">
                  <c:v>0.15886904711117916</c:v>
                </c:pt>
                <c:pt idx="62">
                  <c:v>0.43888911222135524</c:v>
                </c:pt>
                <c:pt idx="63">
                  <c:v>0.2199334900551938</c:v>
                </c:pt>
                <c:pt idx="64">
                  <c:v>9.4598613663693376E-2</c:v>
                </c:pt>
              </c:numCache>
            </c:numRef>
          </c:val>
        </c:ser>
        <c:ser>
          <c:idx val="1"/>
          <c:order val="1"/>
          <c:tx>
            <c:strRef>
              <c:f>Sheet1!$C$1</c:f>
              <c:strCache>
                <c:ptCount val="1"/>
                <c:pt idx="0">
                  <c:v>Level 1b</c:v>
                </c:pt>
              </c:strCache>
            </c:strRef>
          </c:tx>
          <c:spPr>
            <a:solidFill>
              <a:schemeClr val="accent5"/>
            </a:solidFill>
          </c:spPr>
          <c:invertIfNegative val="0"/>
          <c:cat>
            <c:strRef>
              <c:f>Sheet1!$A$2:$A$66</c:f>
              <c:strCache>
                <c:ptCount val="65"/>
                <c:pt idx="0">
                  <c:v>Peru</c:v>
                </c:pt>
                <c:pt idx="1">
                  <c:v>Qatar</c:v>
                </c:pt>
                <c:pt idx="2">
                  <c:v>Kazakhstan</c:v>
                </c:pt>
                <c:pt idx="3">
                  <c:v>Indonesia</c:v>
                </c:pt>
                <c:pt idx="4">
                  <c:v>Argentina</c:v>
                </c:pt>
                <c:pt idx="5">
                  <c:v>Malaysia</c:v>
                </c:pt>
                <c:pt idx="6">
                  <c:v>Albania</c:v>
                </c:pt>
                <c:pt idx="7">
                  <c:v>Colombia</c:v>
                </c:pt>
                <c:pt idx="8">
                  <c:v>Brazil</c:v>
                </c:pt>
                <c:pt idx="9">
                  <c:v>Jordan</c:v>
                </c:pt>
                <c:pt idx="10">
                  <c:v>Tunisia</c:v>
                </c:pt>
                <c:pt idx="11">
                  <c:v>Uruguay</c:v>
                </c:pt>
                <c:pt idx="12">
                  <c:v>Montenegro</c:v>
                </c:pt>
                <c:pt idx="13">
                  <c:v>Mexico</c:v>
                </c:pt>
                <c:pt idx="14">
                  <c:v>Bulgaria</c:v>
                </c:pt>
                <c:pt idx="15">
                  <c:v>Romania</c:v>
                </c:pt>
                <c:pt idx="16">
                  <c:v>United Arab Emirates</c:v>
                </c:pt>
                <c:pt idx="17">
                  <c:v>Serbia</c:v>
                </c:pt>
                <c:pt idx="18">
                  <c:v>Chile</c:v>
                </c:pt>
                <c:pt idx="19">
                  <c:v>Thailand</c:v>
                </c:pt>
                <c:pt idx="20">
                  <c:v>Costa Rica</c:v>
                </c:pt>
                <c:pt idx="21">
                  <c:v>Slovak Republic</c:v>
                </c:pt>
                <c:pt idx="22">
                  <c:v>Israel</c:v>
                </c:pt>
                <c:pt idx="23">
                  <c:v>Sweden</c:v>
                </c:pt>
                <c:pt idx="24">
                  <c:v>Greece</c:v>
                </c:pt>
                <c:pt idx="25">
                  <c:v>Russian Federation</c:v>
                </c:pt>
                <c:pt idx="26">
                  <c:v>Luxembourg</c:v>
                </c:pt>
                <c:pt idx="27">
                  <c:v>Turkey</c:v>
                </c:pt>
                <c:pt idx="28">
                  <c:v>Lithuania</c:v>
                </c:pt>
                <c:pt idx="29">
                  <c:v>Slovenia</c:v>
                </c:pt>
                <c:pt idx="30">
                  <c:v>Iceland</c:v>
                </c:pt>
                <c:pt idx="31">
                  <c:v>Hungary</c:v>
                </c:pt>
                <c:pt idx="32">
                  <c:v>Italy</c:v>
                </c:pt>
                <c:pt idx="33">
                  <c:v>Austria</c:v>
                </c:pt>
                <c:pt idx="34">
                  <c:v>France</c:v>
                </c:pt>
                <c:pt idx="35">
                  <c:v>Portugal</c:v>
                </c:pt>
                <c:pt idx="36">
                  <c:v>Croatia</c:v>
                </c:pt>
                <c:pt idx="37">
                  <c:v>Spain</c:v>
                </c:pt>
                <c:pt idx="38">
                  <c:v>OECD average</c:v>
                </c:pt>
                <c:pt idx="39">
                  <c:v>Latvia</c:v>
                </c:pt>
                <c:pt idx="40">
                  <c:v>Czech Republic</c:v>
                </c:pt>
                <c:pt idx="41">
                  <c:v>United Kingdom</c:v>
                </c:pt>
                <c:pt idx="42">
                  <c:v>United States</c:v>
                </c:pt>
                <c:pt idx="43">
                  <c:v>New Zealand</c:v>
                </c:pt>
                <c:pt idx="44">
                  <c:v>Norway</c:v>
                </c:pt>
                <c:pt idx="45">
                  <c:v>Belgium</c:v>
                </c:pt>
                <c:pt idx="46">
                  <c:v>Denmark</c:v>
                </c:pt>
                <c:pt idx="47">
                  <c:v>Germany</c:v>
                </c:pt>
                <c:pt idx="48">
                  <c:v>Australia</c:v>
                </c:pt>
                <c:pt idx="49">
                  <c:v>Netherlands</c:v>
                </c:pt>
                <c:pt idx="50">
                  <c:v>Switzerland</c:v>
                </c:pt>
                <c:pt idx="51">
                  <c:v>Liechtenstein</c:v>
                </c:pt>
                <c:pt idx="52">
                  <c:v>Chinese Taipei</c:v>
                </c:pt>
                <c:pt idx="53">
                  <c:v>Macao-China</c:v>
                </c:pt>
                <c:pt idx="54">
                  <c:v>Finland</c:v>
                </c:pt>
                <c:pt idx="55">
                  <c:v>Canada</c:v>
                </c:pt>
                <c:pt idx="56">
                  <c:v>Poland</c:v>
                </c:pt>
                <c:pt idx="57">
                  <c:v>Singapore</c:v>
                </c:pt>
                <c:pt idx="58">
                  <c:v>Japan</c:v>
                </c:pt>
                <c:pt idx="59">
                  <c:v>Ireland</c:v>
                </c:pt>
                <c:pt idx="60">
                  <c:v>Viet Nam</c:v>
                </c:pt>
                <c:pt idx="61">
                  <c:v>Estonia</c:v>
                </c:pt>
                <c:pt idx="62">
                  <c:v>Korea</c:v>
                </c:pt>
                <c:pt idx="63">
                  <c:v>Hong Kong-China</c:v>
                </c:pt>
                <c:pt idx="64">
                  <c:v>Shanghai-China</c:v>
                </c:pt>
              </c:strCache>
            </c:strRef>
          </c:cat>
          <c:val>
            <c:numRef>
              <c:f>Sheet1!$C$2:$C$66</c:f>
              <c:numCache>
                <c:formatCode>General</c:formatCode>
                <c:ptCount val="65"/>
                <c:pt idx="0">
                  <c:v>20.629129715434658</c:v>
                </c:pt>
                <c:pt idx="1">
                  <c:v>18.947666769771974</c:v>
                </c:pt>
                <c:pt idx="2">
                  <c:v>17.299885119188779</c:v>
                </c:pt>
                <c:pt idx="3">
                  <c:v>16.312301823442297</c:v>
                </c:pt>
                <c:pt idx="4">
                  <c:v>17.742415981179477</c:v>
                </c:pt>
                <c:pt idx="5">
                  <c:v>16.404648642096397</c:v>
                </c:pt>
                <c:pt idx="6">
                  <c:v>15.943266980543928</c:v>
                </c:pt>
                <c:pt idx="7">
                  <c:v>15.427707194690425</c:v>
                </c:pt>
                <c:pt idx="8">
                  <c:v>15.764339491085885</c:v>
                </c:pt>
                <c:pt idx="9">
                  <c:v>14.927679385197699</c:v>
                </c:pt>
                <c:pt idx="10">
                  <c:v>15.46289648970439</c:v>
                </c:pt>
                <c:pt idx="11">
                  <c:v>14.709846528310278</c:v>
                </c:pt>
                <c:pt idx="12">
                  <c:v>13.157662397359895</c:v>
                </c:pt>
                <c:pt idx="13">
                  <c:v>10.977845641109363</c:v>
                </c:pt>
                <c:pt idx="14">
                  <c:v>12.783476799649177</c:v>
                </c:pt>
                <c:pt idx="15">
                  <c:v>10.340490815132593</c:v>
                </c:pt>
                <c:pt idx="16">
                  <c:v>10.425514838063298</c:v>
                </c:pt>
                <c:pt idx="17">
                  <c:v>9.2986266430668483</c:v>
                </c:pt>
                <c:pt idx="18">
                  <c:v>8.1218934842398234</c:v>
                </c:pt>
                <c:pt idx="19">
                  <c:v>7.705719708293258</c:v>
                </c:pt>
                <c:pt idx="20">
                  <c:v>7.320602479627567</c:v>
                </c:pt>
                <c:pt idx="21">
                  <c:v>7.9241854572840813</c:v>
                </c:pt>
                <c:pt idx="22">
                  <c:v>6.9337118583276798</c:v>
                </c:pt>
                <c:pt idx="23">
                  <c:v>5.9885412422697755</c:v>
                </c:pt>
                <c:pt idx="24">
                  <c:v>5.8753636887739997</c:v>
                </c:pt>
                <c:pt idx="25">
                  <c:v>5.1659973585245487</c:v>
                </c:pt>
                <c:pt idx="26">
                  <c:v>6.3181326447407109</c:v>
                </c:pt>
                <c:pt idx="27">
                  <c:v>4.4956947769810016</c:v>
                </c:pt>
                <c:pt idx="28">
                  <c:v>4.5953466481955756</c:v>
                </c:pt>
                <c:pt idx="29">
                  <c:v>4.9415219723472923</c:v>
                </c:pt>
                <c:pt idx="30">
                  <c:v>5.3935083378739428</c:v>
                </c:pt>
                <c:pt idx="31">
                  <c:v>5.2013478622275997</c:v>
                </c:pt>
                <c:pt idx="32">
                  <c:v>5.182943900222865</c:v>
                </c:pt>
                <c:pt idx="33">
                  <c:v>4.8229218004177596</c:v>
                </c:pt>
                <c:pt idx="34">
                  <c:v>4.8620600555510283</c:v>
                </c:pt>
                <c:pt idx="35">
                  <c:v>5.1400548176418726</c:v>
                </c:pt>
                <c:pt idx="36">
                  <c:v>4.0016328112863686</c:v>
                </c:pt>
                <c:pt idx="37">
                  <c:v>4.4136689448023159</c:v>
                </c:pt>
                <c:pt idx="38">
                  <c:v>4.3803465749803578</c:v>
                </c:pt>
                <c:pt idx="39">
                  <c:v>3.7318156636387272</c:v>
                </c:pt>
                <c:pt idx="40">
                  <c:v>3.5064272988391809</c:v>
                </c:pt>
                <c:pt idx="41">
                  <c:v>3.986592224522461</c:v>
                </c:pt>
                <c:pt idx="42">
                  <c:v>3.5595162814596324</c:v>
                </c:pt>
                <c:pt idx="43">
                  <c:v>4.0232568986597554</c:v>
                </c:pt>
                <c:pt idx="44">
                  <c:v>3.7166402609127154</c:v>
                </c:pt>
                <c:pt idx="45">
                  <c:v>4.0811599887846075</c:v>
                </c:pt>
                <c:pt idx="46">
                  <c:v>3.1115453474400798</c:v>
                </c:pt>
                <c:pt idx="47">
                  <c:v>3.266598907052531</c:v>
                </c:pt>
                <c:pt idx="48">
                  <c:v>3.1063533610849929</c:v>
                </c:pt>
                <c:pt idx="49">
                  <c:v>2.8415263982115704</c:v>
                </c:pt>
                <c:pt idx="50">
                  <c:v>2.8954544854313782</c:v>
                </c:pt>
                <c:pt idx="51">
                  <c:v>1.9147561323985998</c:v>
                </c:pt>
                <c:pt idx="52">
                  <c:v>2.465607328234305</c:v>
                </c:pt>
                <c:pt idx="53">
                  <c:v>2.1194929690077875</c:v>
                </c:pt>
                <c:pt idx="54">
                  <c:v>2.4349835134061877</c:v>
                </c:pt>
                <c:pt idx="55">
                  <c:v>2.3841048258311299</c:v>
                </c:pt>
                <c:pt idx="56">
                  <c:v>2.1451794725420559</c:v>
                </c:pt>
                <c:pt idx="57">
                  <c:v>1.9450614649627695</c:v>
                </c:pt>
                <c:pt idx="58">
                  <c:v>2.4112172253771202</c:v>
                </c:pt>
                <c:pt idx="59">
                  <c:v>1.8545399581561908</c:v>
                </c:pt>
                <c:pt idx="60">
                  <c:v>1.4685300081565456</c:v>
                </c:pt>
                <c:pt idx="61">
                  <c:v>1.3000024220412365</c:v>
                </c:pt>
                <c:pt idx="62">
                  <c:v>1.7132881947682788</c:v>
                </c:pt>
                <c:pt idx="63">
                  <c:v>1.2898148518577428</c:v>
                </c:pt>
                <c:pt idx="64">
                  <c:v>0.29924904914979444</c:v>
                </c:pt>
              </c:numCache>
            </c:numRef>
          </c:val>
        </c:ser>
        <c:ser>
          <c:idx val="2"/>
          <c:order val="2"/>
          <c:tx>
            <c:strRef>
              <c:f>Sheet1!$D$1</c:f>
              <c:strCache>
                <c:ptCount val="1"/>
                <c:pt idx="0">
                  <c:v>Level 1a</c:v>
                </c:pt>
              </c:strCache>
            </c:strRef>
          </c:tx>
          <c:spPr>
            <a:solidFill>
              <a:schemeClr val="accent5">
                <a:lumMod val="60000"/>
                <a:lumOff val="40000"/>
              </a:schemeClr>
            </a:solidFill>
          </c:spPr>
          <c:invertIfNegative val="0"/>
          <c:cat>
            <c:strRef>
              <c:f>Sheet1!$A$2:$A$66</c:f>
              <c:strCache>
                <c:ptCount val="65"/>
                <c:pt idx="0">
                  <c:v>Peru</c:v>
                </c:pt>
                <c:pt idx="1">
                  <c:v>Qatar</c:v>
                </c:pt>
                <c:pt idx="2">
                  <c:v>Kazakhstan</c:v>
                </c:pt>
                <c:pt idx="3">
                  <c:v>Indonesia</c:v>
                </c:pt>
                <c:pt idx="4">
                  <c:v>Argentina</c:v>
                </c:pt>
                <c:pt idx="5">
                  <c:v>Malaysia</c:v>
                </c:pt>
                <c:pt idx="6">
                  <c:v>Albania</c:v>
                </c:pt>
                <c:pt idx="7">
                  <c:v>Colombia</c:v>
                </c:pt>
                <c:pt idx="8">
                  <c:v>Brazil</c:v>
                </c:pt>
                <c:pt idx="9">
                  <c:v>Jordan</c:v>
                </c:pt>
                <c:pt idx="10">
                  <c:v>Tunisia</c:v>
                </c:pt>
                <c:pt idx="11">
                  <c:v>Uruguay</c:v>
                </c:pt>
                <c:pt idx="12">
                  <c:v>Montenegro</c:v>
                </c:pt>
                <c:pt idx="13">
                  <c:v>Mexico</c:v>
                </c:pt>
                <c:pt idx="14">
                  <c:v>Bulgaria</c:v>
                </c:pt>
                <c:pt idx="15">
                  <c:v>Romania</c:v>
                </c:pt>
                <c:pt idx="16">
                  <c:v>United Arab Emirates</c:v>
                </c:pt>
                <c:pt idx="17">
                  <c:v>Serbia</c:v>
                </c:pt>
                <c:pt idx="18">
                  <c:v>Chile</c:v>
                </c:pt>
                <c:pt idx="19">
                  <c:v>Thailand</c:v>
                </c:pt>
                <c:pt idx="20">
                  <c:v>Costa Rica</c:v>
                </c:pt>
                <c:pt idx="21">
                  <c:v>Slovak Republic</c:v>
                </c:pt>
                <c:pt idx="22">
                  <c:v>Israel</c:v>
                </c:pt>
                <c:pt idx="23">
                  <c:v>Sweden</c:v>
                </c:pt>
                <c:pt idx="24">
                  <c:v>Greece</c:v>
                </c:pt>
                <c:pt idx="25">
                  <c:v>Russian Federation</c:v>
                </c:pt>
                <c:pt idx="26">
                  <c:v>Luxembourg</c:v>
                </c:pt>
                <c:pt idx="27">
                  <c:v>Turkey</c:v>
                </c:pt>
                <c:pt idx="28">
                  <c:v>Lithuania</c:v>
                </c:pt>
                <c:pt idx="29">
                  <c:v>Slovenia</c:v>
                </c:pt>
                <c:pt idx="30">
                  <c:v>Iceland</c:v>
                </c:pt>
                <c:pt idx="31">
                  <c:v>Hungary</c:v>
                </c:pt>
                <c:pt idx="32">
                  <c:v>Italy</c:v>
                </c:pt>
                <c:pt idx="33">
                  <c:v>Austria</c:v>
                </c:pt>
                <c:pt idx="34">
                  <c:v>France</c:v>
                </c:pt>
                <c:pt idx="35">
                  <c:v>Portugal</c:v>
                </c:pt>
                <c:pt idx="36">
                  <c:v>Croatia</c:v>
                </c:pt>
                <c:pt idx="37">
                  <c:v>Spain</c:v>
                </c:pt>
                <c:pt idx="38">
                  <c:v>OECD average</c:v>
                </c:pt>
                <c:pt idx="39">
                  <c:v>Latvia</c:v>
                </c:pt>
                <c:pt idx="40">
                  <c:v>Czech Republic</c:v>
                </c:pt>
                <c:pt idx="41">
                  <c:v>United Kingdom</c:v>
                </c:pt>
                <c:pt idx="42">
                  <c:v>United States</c:v>
                </c:pt>
                <c:pt idx="43">
                  <c:v>New Zealand</c:v>
                </c:pt>
                <c:pt idx="44">
                  <c:v>Norway</c:v>
                </c:pt>
                <c:pt idx="45">
                  <c:v>Belgium</c:v>
                </c:pt>
                <c:pt idx="46">
                  <c:v>Denmark</c:v>
                </c:pt>
                <c:pt idx="47">
                  <c:v>Germany</c:v>
                </c:pt>
                <c:pt idx="48">
                  <c:v>Australia</c:v>
                </c:pt>
                <c:pt idx="49">
                  <c:v>Netherlands</c:v>
                </c:pt>
                <c:pt idx="50">
                  <c:v>Switzerland</c:v>
                </c:pt>
                <c:pt idx="51">
                  <c:v>Liechtenstein</c:v>
                </c:pt>
                <c:pt idx="52">
                  <c:v>Chinese Taipei</c:v>
                </c:pt>
                <c:pt idx="53">
                  <c:v>Macao-China</c:v>
                </c:pt>
                <c:pt idx="54">
                  <c:v>Finland</c:v>
                </c:pt>
                <c:pt idx="55">
                  <c:v>Canada</c:v>
                </c:pt>
                <c:pt idx="56">
                  <c:v>Poland</c:v>
                </c:pt>
                <c:pt idx="57">
                  <c:v>Singapore</c:v>
                </c:pt>
                <c:pt idx="58">
                  <c:v>Japan</c:v>
                </c:pt>
                <c:pt idx="59">
                  <c:v>Ireland</c:v>
                </c:pt>
                <c:pt idx="60">
                  <c:v>Viet Nam</c:v>
                </c:pt>
                <c:pt idx="61">
                  <c:v>Estonia</c:v>
                </c:pt>
                <c:pt idx="62">
                  <c:v>Korea</c:v>
                </c:pt>
                <c:pt idx="63">
                  <c:v>Hong Kong-China</c:v>
                </c:pt>
                <c:pt idx="64">
                  <c:v>Shanghai-China</c:v>
                </c:pt>
              </c:strCache>
            </c:strRef>
          </c:cat>
          <c:val>
            <c:numRef>
              <c:f>Sheet1!$D$2:$D$66</c:f>
              <c:numCache>
                <c:formatCode>General</c:formatCode>
                <c:ptCount val="65"/>
                <c:pt idx="0">
                  <c:v>29.450345833841297</c:v>
                </c:pt>
                <c:pt idx="1">
                  <c:v>24.595442037784512</c:v>
                </c:pt>
                <c:pt idx="2">
                  <c:v>35.550457867745195</c:v>
                </c:pt>
                <c:pt idx="3">
                  <c:v>34.835426856091409</c:v>
                </c:pt>
                <c:pt idx="4">
                  <c:v>27.706869705220697</c:v>
                </c:pt>
                <c:pt idx="5">
                  <c:v>30.489321494187365</c:v>
                </c:pt>
                <c:pt idx="6">
                  <c:v>24.357597023791769</c:v>
                </c:pt>
                <c:pt idx="7">
                  <c:v>31.036171625137243</c:v>
                </c:pt>
                <c:pt idx="8">
                  <c:v>30.429005478237759</c:v>
                </c:pt>
                <c:pt idx="9">
                  <c:v>28.314001515250499</c:v>
                </c:pt>
                <c:pt idx="10">
                  <c:v>27.626811272751638</c:v>
                </c:pt>
                <c:pt idx="11">
                  <c:v>25.916693808590214</c:v>
                </c:pt>
                <c:pt idx="12">
                  <c:v>25.746424618149611</c:v>
                </c:pt>
                <c:pt idx="13">
                  <c:v>27.497133500491543</c:v>
                </c:pt>
                <c:pt idx="14">
                  <c:v>18.590132316955103</c:v>
                </c:pt>
                <c:pt idx="15">
                  <c:v>24.379145823736021</c:v>
                </c:pt>
                <c:pt idx="16">
                  <c:v>21.816439746020919</c:v>
                </c:pt>
                <c:pt idx="17">
                  <c:v>21.26321227613073</c:v>
                </c:pt>
                <c:pt idx="18">
                  <c:v>23.93473530848361</c:v>
                </c:pt>
                <c:pt idx="19">
                  <c:v>24.097752529890688</c:v>
                </c:pt>
                <c:pt idx="20">
                  <c:v>24.259358588144948</c:v>
                </c:pt>
                <c:pt idx="21">
                  <c:v>16.215460005153371</c:v>
                </c:pt>
                <c:pt idx="22">
                  <c:v>12.89633053872695</c:v>
                </c:pt>
                <c:pt idx="23">
                  <c:v>13.874307424402321</c:v>
                </c:pt>
                <c:pt idx="24">
                  <c:v>14.160770394154747</c:v>
                </c:pt>
                <c:pt idx="25">
                  <c:v>16.013092418814562</c:v>
                </c:pt>
                <c:pt idx="26">
                  <c:v>13.842578009968415</c:v>
                </c:pt>
                <c:pt idx="27">
                  <c:v>16.575629836645689</c:v>
                </c:pt>
                <c:pt idx="28">
                  <c:v>15.64844833913012</c:v>
                </c:pt>
                <c:pt idx="29">
                  <c:v>14.975942152818002</c:v>
                </c:pt>
                <c:pt idx="30">
                  <c:v>13.331643908284954</c:v>
                </c:pt>
                <c:pt idx="31">
                  <c:v>13.770157644365861</c:v>
                </c:pt>
                <c:pt idx="32">
                  <c:v>12.734378306595378</c:v>
                </c:pt>
                <c:pt idx="33">
                  <c:v>13.829717362491118</c:v>
                </c:pt>
                <c:pt idx="34">
                  <c:v>11.92973808989009</c:v>
                </c:pt>
                <c:pt idx="35">
                  <c:v>12.34442242284041</c:v>
                </c:pt>
                <c:pt idx="36">
                  <c:v>13.947510117823413</c:v>
                </c:pt>
                <c:pt idx="37">
                  <c:v>12.590812463376977</c:v>
                </c:pt>
                <c:pt idx="38">
                  <c:v>12.256924438978398</c:v>
                </c:pt>
                <c:pt idx="39">
                  <c:v>12.596438250377034</c:v>
                </c:pt>
                <c:pt idx="40">
                  <c:v>12.744667222983111</c:v>
                </c:pt>
                <c:pt idx="41">
                  <c:v>11.180275329492583</c:v>
                </c:pt>
                <c:pt idx="42">
                  <c:v>12.283268449416667</c:v>
                </c:pt>
                <c:pt idx="43">
                  <c:v>10.982052668661803</c:v>
                </c:pt>
                <c:pt idx="44">
                  <c:v>10.81127140921463</c:v>
                </c:pt>
                <c:pt idx="45">
                  <c:v>10.368745073310194</c:v>
                </c:pt>
                <c:pt idx="46">
                  <c:v>10.743228212177959</c:v>
                </c:pt>
                <c:pt idx="47">
                  <c:v>10.702688268179095</c:v>
                </c:pt>
                <c:pt idx="48">
                  <c:v>10.185809005036411</c:v>
                </c:pt>
                <c:pt idx="49">
                  <c:v>10.266557097133724</c:v>
                </c:pt>
                <c:pt idx="50">
                  <c:v>10.264496982610272</c:v>
                </c:pt>
                <c:pt idx="51">
                  <c:v>10.460792553382916</c:v>
                </c:pt>
                <c:pt idx="52">
                  <c:v>8.4419380407543354</c:v>
                </c:pt>
                <c:pt idx="53">
                  <c:v>8.9919059625686888</c:v>
                </c:pt>
                <c:pt idx="54">
                  <c:v>8.2334611843884176</c:v>
                </c:pt>
                <c:pt idx="55">
                  <c:v>8.026719504524527</c:v>
                </c:pt>
                <c:pt idx="56">
                  <c:v>8.1045075581055706</c:v>
                </c:pt>
                <c:pt idx="57">
                  <c:v>7.4577242574690787</c:v>
                </c:pt>
                <c:pt idx="58">
                  <c:v>6.7001789351387977</c:v>
                </c:pt>
                <c:pt idx="59">
                  <c:v>7.4731005781584265</c:v>
                </c:pt>
                <c:pt idx="60">
                  <c:v>7.8135504603335635</c:v>
                </c:pt>
                <c:pt idx="61">
                  <c:v>7.6651954256998893</c:v>
                </c:pt>
                <c:pt idx="62">
                  <c:v>5.4954506523438846</c:v>
                </c:pt>
                <c:pt idx="63">
                  <c:v>5.2802401834852404</c:v>
                </c:pt>
                <c:pt idx="64">
                  <c:v>2.5152982765002694</c:v>
                </c:pt>
              </c:numCache>
            </c:numRef>
          </c:val>
        </c:ser>
        <c:dLbls>
          <c:showLegendKey val="0"/>
          <c:showVal val="0"/>
          <c:showCatName val="0"/>
          <c:showSerName val="0"/>
          <c:showPercent val="0"/>
          <c:showBubbleSize val="0"/>
        </c:dLbls>
        <c:gapWidth val="150"/>
        <c:overlap val="100"/>
        <c:axId val="87935232"/>
        <c:axId val="87937024"/>
      </c:barChart>
      <c:catAx>
        <c:axId val="87935232"/>
        <c:scaling>
          <c:orientation val="minMax"/>
        </c:scaling>
        <c:delete val="0"/>
        <c:axPos val="b"/>
        <c:numFmt formatCode="General" sourceLinked="0"/>
        <c:majorTickMark val="out"/>
        <c:minorTickMark val="none"/>
        <c:tickLblPos val="nextTo"/>
        <c:txPr>
          <a:bodyPr/>
          <a:lstStyle/>
          <a:p>
            <a:pPr>
              <a:defRPr sz="1200">
                <a:solidFill>
                  <a:schemeClr val="bg2">
                    <a:lumMod val="10000"/>
                  </a:schemeClr>
                </a:solidFill>
              </a:defRPr>
            </a:pPr>
            <a:endParaRPr lang="en-US"/>
          </a:p>
        </c:txPr>
        <c:crossAx val="87937024"/>
        <c:crosses val="autoZero"/>
        <c:auto val="1"/>
        <c:lblAlgn val="ctr"/>
        <c:lblOffset val="100"/>
        <c:tickLblSkip val="1"/>
        <c:noMultiLvlLbl val="0"/>
      </c:catAx>
      <c:valAx>
        <c:axId val="87937024"/>
        <c:scaling>
          <c:orientation val="minMax"/>
          <c:max val="80"/>
          <c:min val="0"/>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7935232"/>
        <c:crosses val="autoZero"/>
        <c:crossBetween val="between"/>
      </c:valAx>
      <c:spPr>
        <a:ln>
          <a:solidFill>
            <a:schemeClr val="tx1"/>
          </a:solidFill>
        </a:ln>
      </c:spPr>
    </c:plotArea>
    <c:legend>
      <c:legendPos val="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Below Level 1</c:v>
                </c:pt>
              </c:strCache>
            </c:strRef>
          </c:tx>
          <c:spPr>
            <a:solidFill>
              <a:schemeClr val="accent5">
                <a:lumMod val="75000"/>
              </a:schemeClr>
            </a:solidFill>
          </c:spPr>
          <c:invertIfNegative val="0"/>
          <c:cat>
            <c:strRef>
              <c:f>Sheet1!$A$2:$A$66</c:f>
              <c:strCache>
                <c:ptCount val="65"/>
                <c:pt idx="0">
                  <c:v>Peru</c:v>
                </c:pt>
                <c:pt idx="1">
                  <c:v>Indonesia</c:v>
                </c:pt>
                <c:pt idx="2">
                  <c:v>Qatar</c:v>
                </c:pt>
                <c:pt idx="3">
                  <c:v>Colombia</c:v>
                </c:pt>
                <c:pt idx="4">
                  <c:v>Tunisia</c:v>
                </c:pt>
                <c:pt idx="5">
                  <c:v>Brazil</c:v>
                </c:pt>
                <c:pt idx="6">
                  <c:v>Albania</c:v>
                </c:pt>
                <c:pt idx="7">
                  <c:v>Argentina</c:v>
                </c:pt>
                <c:pt idx="8">
                  <c:v>Montenegro</c:v>
                </c:pt>
                <c:pt idx="9">
                  <c:v>Jordan</c:v>
                </c:pt>
                <c:pt idx="10">
                  <c:v>Mexico</c:v>
                </c:pt>
                <c:pt idx="11">
                  <c:v>Uruguay</c:v>
                </c:pt>
                <c:pt idx="12">
                  <c:v>Malaysia</c:v>
                </c:pt>
                <c:pt idx="13">
                  <c:v>Kazakhstan</c:v>
                </c:pt>
                <c:pt idx="14">
                  <c:v>Costa Rica</c:v>
                </c:pt>
                <c:pt idx="15">
                  <c:v>Romania</c:v>
                </c:pt>
                <c:pt idx="16">
                  <c:v>Bulgaria</c:v>
                </c:pt>
                <c:pt idx="17">
                  <c:v>United Arab Emirates</c:v>
                </c:pt>
                <c:pt idx="18">
                  <c:v>Serbia</c:v>
                </c:pt>
                <c:pt idx="19">
                  <c:v>Chile</c:v>
                </c:pt>
                <c:pt idx="20">
                  <c:v>Thailand</c:v>
                </c:pt>
                <c:pt idx="21">
                  <c:v>Israel</c:v>
                </c:pt>
                <c:pt idx="22">
                  <c:v>Slovak Republic</c:v>
                </c:pt>
                <c:pt idx="23">
                  <c:v>Turkey</c:v>
                </c:pt>
                <c:pt idx="24">
                  <c:v>Greece</c:v>
                </c:pt>
                <c:pt idx="25">
                  <c:v>Iceland</c:v>
                </c:pt>
                <c:pt idx="26">
                  <c:v>Sweden</c:v>
                </c:pt>
                <c:pt idx="27">
                  <c:v>Luxembourg</c:v>
                </c:pt>
                <c:pt idx="28">
                  <c:v>Norway</c:v>
                </c:pt>
                <c:pt idx="29">
                  <c:v>Portugal</c:v>
                </c:pt>
                <c:pt idx="30">
                  <c:v>Russian Federation</c:v>
                </c:pt>
                <c:pt idx="31">
                  <c:v>France</c:v>
                </c:pt>
                <c:pt idx="32">
                  <c:v>Italy</c:v>
                </c:pt>
                <c:pt idx="33">
                  <c:v>United States</c:v>
                </c:pt>
                <c:pt idx="34">
                  <c:v>Hungary</c:v>
                </c:pt>
                <c:pt idx="35">
                  <c:v>OECD average</c:v>
                </c:pt>
                <c:pt idx="36">
                  <c:v>Belgium</c:v>
                </c:pt>
                <c:pt idx="37">
                  <c:v>Croatia</c:v>
                </c:pt>
                <c:pt idx="38">
                  <c:v>Denmark</c:v>
                </c:pt>
                <c:pt idx="39">
                  <c:v>New Zealand</c:v>
                </c:pt>
                <c:pt idx="40">
                  <c:v>Lithuania</c:v>
                </c:pt>
                <c:pt idx="41">
                  <c:v>Austria</c:v>
                </c:pt>
                <c:pt idx="42">
                  <c:v>Spain</c:v>
                </c:pt>
                <c:pt idx="43">
                  <c:v>United Kingdom</c:v>
                </c:pt>
                <c:pt idx="44">
                  <c:v>Czech Republic</c:v>
                </c:pt>
                <c:pt idx="45">
                  <c:v>Australia</c:v>
                </c:pt>
                <c:pt idx="46">
                  <c:v>Netherlands</c:v>
                </c:pt>
                <c:pt idx="47">
                  <c:v>Slovenia</c:v>
                </c:pt>
                <c:pt idx="48">
                  <c:v>Switzerland</c:v>
                </c:pt>
                <c:pt idx="49">
                  <c:v>Latvia</c:v>
                </c:pt>
                <c:pt idx="50">
                  <c:v>Germany</c:v>
                </c:pt>
                <c:pt idx="51">
                  <c:v>Ireland</c:v>
                </c:pt>
                <c:pt idx="52">
                  <c:v>Canada</c:v>
                </c:pt>
                <c:pt idx="53">
                  <c:v>Liechtenstein</c:v>
                </c:pt>
                <c:pt idx="54">
                  <c:v>Chinese Taipei</c:v>
                </c:pt>
                <c:pt idx="55">
                  <c:v>Singapore</c:v>
                </c:pt>
                <c:pt idx="56">
                  <c:v>Poland</c:v>
                </c:pt>
                <c:pt idx="57">
                  <c:v>Macao-China</c:v>
                </c:pt>
                <c:pt idx="58">
                  <c:v>Japan</c:v>
                </c:pt>
                <c:pt idx="59">
                  <c:v>Finland</c:v>
                </c:pt>
                <c:pt idx="60">
                  <c:v>Viet Nam</c:v>
                </c:pt>
                <c:pt idx="61">
                  <c:v>Korea</c:v>
                </c:pt>
                <c:pt idx="62">
                  <c:v>Hong Kong-China</c:v>
                </c:pt>
                <c:pt idx="63">
                  <c:v>Estonia</c:v>
                </c:pt>
                <c:pt idx="64">
                  <c:v>Shanghai-China</c:v>
                </c:pt>
              </c:strCache>
            </c:strRef>
          </c:cat>
          <c:val>
            <c:numRef>
              <c:f>Sheet1!$B$2:$B$66</c:f>
              <c:numCache>
                <c:formatCode>General</c:formatCode>
                <c:ptCount val="65"/>
                <c:pt idx="0">
                  <c:v>31.456231971653263</c:v>
                </c:pt>
                <c:pt idx="1">
                  <c:v>24.677605637934068</c:v>
                </c:pt>
                <c:pt idx="2">
                  <c:v>34.647064158599385</c:v>
                </c:pt>
                <c:pt idx="3">
                  <c:v>19.815878682623556</c:v>
                </c:pt>
                <c:pt idx="4">
                  <c:v>21.332936087815391</c:v>
                </c:pt>
                <c:pt idx="5">
                  <c:v>19.873111343171598</c:v>
                </c:pt>
                <c:pt idx="6">
                  <c:v>23.527456243300819</c:v>
                </c:pt>
                <c:pt idx="7">
                  <c:v>19.82283373352384</c:v>
                </c:pt>
                <c:pt idx="8">
                  <c:v>18.682144680771714</c:v>
                </c:pt>
                <c:pt idx="9">
                  <c:v>18.161570761543445</c:v>
                </c:pt>
                <c:pt idx="10">
                  <c:v>12.592517806215227</c:v>
                </c:pt>
                <c:pt idx="11">
                  <c:v>19.678718594284284</c:v>
                </c:pt>
                <c:pt idx="12">
                  <c:v>14.46672102757465</c:v>
                </c:pt>
                <c:pt idx="13">
                  <c:v>11.289877554050566</c:v>
                </c:pt>
                <c:pt idx="14">
                  <c:v>8.6172695277030691</c:v>
                </c:pt>
                <c:pt idx="15">
                  <c:v>8.6806973115615964</c:v>
                </c:pt>
                <c:pt idx="16">
                  <c:v>14.402186554502558</c:v>
                </c:pt>
                <c:pt idx="17">
                  <c:v>11.338329016537216</c:v>
                </c:pt>
                <c:pt idx="18">
                  <c:v>10.304660246823611</c:v>
                </c:pt>
                <c:pt idx="19">
                  <c:v>8.1416850362193038</c:v>
                </c:pt>
                <c:pt idx="20">
                  <c:v>6.9890436149219033</c:v>
                </c:pt>
                <c:pt idx="21">
                  <c:v>11.221069154050033</c:v>
                </c:pt>
                <c:pt idx="22">
                  <c:v>9.2353819968441879</c:v>
                </c:pt>
                <c:pt idx="23">
                  <c:v>4.4307402911356935</c:v>
                </c:pt>
                <c:pt idx="24">
                  <c:v>7.4351266983986903</c:v>
                </c:pt>
                <c:pt idx="25">
                  <c:v>7.9740668777232449</c:v>
                </c:pt>
                <c:pt idx="26">
                  <c:v>7.2518763889427049</c:v>
                </c:pt>
                <c:pt idx="27">
                  <c:v>7.1592420907056464</c:v>
                </c:pt>
                <c:pt idx="28">
                  <c:v>6.0006524069459521</c:v>
                </c:pt>
                <c:pt idx="29">
                  <c:v>4.7242325612660929</c:v>
                </c:pt>
                <c:pt idx="30">
                  <c:v>3.6476479441575389</c:v>
                </c:pt>
                <c:pt idx="31">
                  <c:v>6.1071674330749959</c:v>
                </c:pt>
                <c:pt idx="32">
                  <c:v>4.8789691341059012</c:v>
                </c:pt>
                <c:pt idx="33">
                  <c:v>4.1509022542108571</c:v>
                </c:pt>
                <c:pt idx="34">
                  <c:v>4.0705325036554738</c:v>
                </c:pt>
                <c:pt idx="35">
                  <c:v>4.7692145166225677</c:v>
                </c:pt>
                <c:pt idx="36">
                  <c:v>5.8862466354059677</c:v>
                </c:pt>
                <c:pt idx="37">
                  <c:v>3.249566161440852</c:v>
                </c:pt>
                <c:pt idx="38">
                  <c:v>4.7042492642829616</c:v>
                </c:pt>
                <c:pt idx="39">
                  <c:v>4.6673645013579161</c:v>
                </c:pt>
                <c:pt idx="40">
                  <c:v>3.3501342842591968</c:v>
                </c:pt>
                <c:pt idx="41">
                  <c:v>3.6152831847509099</c:v>
                </c:pt>
                <c:pt idx="42">
                  <c:v>3.6839802416877379</c:v>
                </c:pt>
                <c:pt idx="43">
                  <c:v>4.2531749766171254</c:v>
                </c:pt>
                <c:pt idx="44">
                  <c:v>3.3229851520667197</c:v>
                </c:pt>
                <c:pt idx="45">
                  <c:v>3.4308208595859115</c:v>
                </c:pt>
                <c:pt idx="46">
                  <c:v>3.0698197928196325</c:v>
                </c:pt>
                <c:pt idx="47">
                  <c:v>2.4466244400628314</c:v>
                </c:pt>
                <c:pt idx="48">
                  <c:v>2.992685167652767</c:v>
                </c:pt>
                <c:pt idx="49">
                  <c:v>1.8350367635721199</c:v>
                </c:pt>
                <c:pt idx="50">
                  <c:v>2.9021229443443435</c:v>
                </c:pt>
                <c:pt idx="51">
                  <c:v>2.5620291622082667</c:v>
                </c:pt>
                <c:pt idx="52">
                  <c:v>2.4216343477631344</c:v>
                </c:pt>
                <c:pt idx="53">
                  <c:v>0.77780817406862368</c:v>
                </c:pt>
                <c:pt idx="54">
                  <c:v>1.5800704891342021</c:v>
                </c:pt>
                <c:pt idx="55">
                  <c:v>2.1879804782330532</c:v>
                </c:pt>
                <c:pt idx="56">
                  <c:v>1.301760560035095</c:v>
                </c:pt>
                <c:pt idx="57">
                  <c:v>1.3563829321337613</c:v>
                </c:pt>
                <c:pt idx="58">
                  <c:v>2.0189188942065206</c:v>
                </c:pt>
                <c:pt idx="59">
                  <c:v>1.7801773269432761</c:v>
                </c:pt>
                <c:pt idx="60">
                  <c:v>0.85925955280562527</c:v>
                </c:pt>
                <c:pt idx="61">
                  <c:v>1.1772047797889535</c:v>
                </c:pt>
                <c:pt idx="62">
                  <c:v>1.1859486843158151</c:v>
                </c:pt>
                <c:pt idx="63">
                  <c:v>0.5420487000932207</c:v>
                </c:pt>
                <c:pt idx="64">
                  <c:v>0.31934537565382182</c:v>
                </c:pt>
              </c:numCache>
            </c:numRef>
          </c:val>
        </c:ser>
        <c:ser>
          <c:idx val="1"/>
          <c:order val="1"/>
          <c:tx>
            <c:strRef>
              <c:f>Sheet1!$C$1</c:f>
              <c:strCache>
                <c:ptCount val="1"/>
                <c:pt idx="0">
                  <c:v> Level 1</c:v>
                </c:pt>
              </c:strCache>
            </c:strRef>
          </c:tx>
          <c:spPr>
            <a:solidFill>
              <a:schemeClr val="accent5">
                <a:lumMod val="60000"/>
                <a:lumOff val="40000"/>
              </a:schemeClr>
            </a:solidFill>
          </c:spPr>
          <c:invertIfNegative val="0"/>
          <c:cat>
            <c:strRef>
              <c:f>Sheet1!$A$2:$A$66</c:f>
              <c:strCache>
                <c:ptCount val="65"/>
                <c:pt idx="0">
                  <c:v>Peru</c:v>
                </c:pt>
                <c:pt idx="1">
                  <c:v>Indonesia</c:v>
                </c:pt>
                <c:pt idx="2">
                  <c:v>Qatar</c:v>
                </c:pt>
                <c:pt idx="3">
                  <c:v>Colombia</c:v>
                </c:pt>
                <c:pt idx="4">
                  <c:v>Tunisia</c:v>
                </c:pt>
                <c:pt idx="5">
                  <c:v>Brazil</c:v>
                </c:pt>
                <c:pt idx="6">
                  <c:v>Albania</c:v>
                </c:pt>
                <c:pt idx="7">
                  <c:v>Argentina</c:v>
                </c:pt>
                <c:pt idx="8">
                  <c:v>Montenegro</c:v>
                </c:pt>
                <c:pt idx="9">
                  <c:v>Jordan</c:v>
                </c:pt>
                <c:pt idx="10">
                  <c:v>Mexico</c:v>
                </c:pt>
                <c:pt idx="11">
                  <c:v>Uruguay</c:v>
                </c:pt>
                <c:pt idx="12">
                  <c:v>Malaysia</c:v>
                </c:pt>
                <c:pt idx="13">
                  <c:v>Kazakhstan</c:v>
                </c:pt>
                <c:pt idx="14">
                  <c:v>Costa Rica</c:v>
                </c:pt>
                <c:pt idx="15">
                  <c:v>Romania</c:v>
                </c:pt>
                <c:pt idx="16">
                  <c:v>Bulgaria</c:v>
                </c:pt>
                <c:pt idx="17">
                  <c:v>United Arab Emirates</c:v>
                </c:pt>
                <c:pt idx="18">
                  <c:v>Serbia</c:v>
                </c:pt>
                <c:pt idx="19">
                  <c:v>Chile</c:v>
                </c:pt>
                <c:pt idx="20">
                  <c:v>Thailand</c:v>
                </c:pt>
                <c:pt idx="21">
                  <c:v>Israel</c:v>
                </c:pt>
                <c:pt idx="22">
                  <c:v>Slovak Republic</c:v>
                </c:pt>
                <c:pt idx="23">
                  <c:v>Turkey</c:v>
                </c:pt>
                <c:pt idx="24">
                  <c:v>Greece</c:v>
                </c:pt>
                <c:pt idx="25">
                  <c:v>Iceland</c:v>
                </c:pt>
                <c:pt idx="26">
                  <c:v>Sweden</c:v>
                </c:pt>
                <c:pt idx="27">
                  <c:v>Luxembourg</c:v>
                </c:pt>
                <c:pt idx="28">
                  <c:v>Norway</c:v>
                </c:pt>
                <c:pt idx="29">
                  <c:v>Portugal</c:v>
                </c:pt>
                <c:pt idx="30">
                  <c:v>Russian Federation</c:v>
                </c:pt>
                <c:pt idx="31">
                  <c:v>France</c:v>
                </c:pt>
                <c:pt idx="32">
                  <c:v>Italy</c:v>
                </c:pt>
                <c:pt idx="33">
                  <c:v>United States</c:v>
                </c:pt>
                <c:pt idx="34">
                  <c:v>Hungary</c:v>
                </c:pt>
                <c:pt idx="35">
                  <c:v>OECD average</c:v>
                </c:pt>
                <c:pt idx="36">
                  <c:v>Belgium</c:v>
                </c:pt>
                <c:pt idx="37">
                  <c:v>Croatia</c:v>
                </c:pt>
                <c:pt idx="38">
                  <c:v>Denmark</c:v>
                </c:pt>
                <c:pt idx="39">
                  <c:v>New Zealand</c:v>
                </c:pt>
                <c:pt idx="40">
                  <c:v>Lithuania</c:v>
                </c:pt>
                <c:pt idx="41">
                  <c:v>Austria</c:v>
                </c:pt>
                <c:pt idx="42">
                  <c:v>Spain</c:v>
                </c:pt>
                <c:pt idx="43">
                  <c:v>United Kingdom</c:v>
                </c:pt>
                <c:pt idx="44">
                  <c:v>Czech Republic</c:v>
                </c:pt>
                <c:pt idx="45">
                  <c:v>Australia</c:v>
                </c:pt>
                <c:pt idx="46">
                  <c:v>Netherlands</c:v>
                </c:pt>
                <c:pt idx="47">
                  <c:v>Slovenia</c:v>
                </c:pt>
                <c:pt idx="48">
                  <c:v>Switzerland</c:v>
                </c:pt>
                <c:pt idx="49">
                  <c:v>Latvia</c:v>
                </c:pt>
                <c:pt idx="50">
                  <c:v>Germany</c:v>
                </c:pt>
                <c:pt idx="51">
                  <c:v>Ireland</c:v>
                </c:pt>
                <c:pt idx="52">
                  <c:v>Canada</c:v>
                </c:pt>
                <c:pt idx="53">
                  <c:v>Liechtenstein</c:v>
                </c:pt>
                <c:pt idx="54">
                  <c:v>Chinese Taipei</c:v>
                </c:pt>
                <c:pt idx="55">
                  <c:v>Singapore</c:v>
                </c:pt>
                <c:pt idx="56">
                  <c:v>Poland</c:v>
                </c:pt>
                <c:pt idx="57">
                  <c:v>Macao-China</c:v>
                </c:pt>
                <c:pt idx="58">
                  <c:v>Japan</c:v>
                </c:pt>
                <c:pt idx="59">
                  <c:v>Finland</c:v>
                </c:pt>
                <c:pt idx="60">
                  <c:v>Viet Nam</c:v>
                </c:pt>
                <c:pt idx="61">
                  <c:v>Korea</c:v>
                </c:pt>
                <c:pt idx="62">
                  <c:v>Hong Kong-China</c:v>
                </c:pt>
                <c:pt idx="63">
                  <c:v>Estonia</c:v>
                </c:pt>
                <c:pt idx="64">
                  <c:v>Shanghai-China</c:v>
                </c:pt>
              </c:strCache>
            </c:strRef>
          </c:cat>
          <c:val>
            <c:numRef>
              <c:f>Sheet1!$C$2:$C$66</c:f>
              <c:numCache>
                <c:formatCode>General</c:formatCode>
                <c:ptCount val="65"/>
                <c:pt idx="0">
                  <c:v>37.018537753493597</c:v>
                </c:pt>
                <c:pt idx="1">
                  <c:v>41.924333977108603</c:v>
                </c:pt>
                <c:pt idx="2">
                  <c:v>27.968762555194754</c:v>
                </c:pt>
                <c:pt idx="3">
                  <c:v>36.335307209535749</c:v>
                </c:pt>
                <c:pt idx="4">
                  <c:v>33.990707752673124</c:v>
                </c:pt>
                <c:pt idx="5">
                  <c:v>35.36008238593751</c:v>
                </c:pt>
                <c:pt idx="6">
                  <c:v>29.572118416872513</c:v>
                </c:pt>
                <c:pt idx="7">
                  <c:v>31.039218232171748</c:v>
                </c:pt>
                <c:pt idx="8">
                  <c:v>32.008248413220755</c:v>
                </c:pt>
                <c:pt idx="9">
                  <c:v>31.394402547737357</c:v>
                </c:pt>
                <c:pt idx="10">
                  <c:v>34.423697915426359</c:v>
                </c:pt>
                <c:pt idx="11">
                  <c:v>27.239412660298974</c:v>
                </c:pt>
                <c:pt idx="12">
                  <c:v>31.039207654909184</c:v>
                </c:pt>
                <c:pt idx="13">
                  <c:v>30.656466177015474</c:v>
                </c:pt>
                <c:pt idx="14">
                  <c:v>30.718613714521418</c:v>
                </c:pt>
                <c:pt idx="15">
                  <c:v>28.652960937968341</c:v>
                </c:pt>
                <c:pt idx="16">
                  <c:v>22.49752164373389</c:v>
                </c:pt>
                <c:pt idx="17">
                  <c:v>23.818288893274314</c:v>
                </c:pt>
                <c:pt idx="18">
                  <c:v>24.680507391606966</c:v>
                </c:pt>
                <c:pt idx="19">
                  <c:v>26.346025114648569</c:v>
                </c:pt>
                <c:pt idx="20">
                  <c:v>26.610822615790774</c:v>
                </c:pt>
                <c:pt idx="21">
                  <c:v>17.662549018884107</c:v>
                </c:pt>
                <c:pt idx="22">
                  <c:v>17.619526364989166</c:v>
                </c:pt>
                <c:pt idx="23">
                  <c:v>21.923571026257097</c:v>
                </c:pt>
                <c:pt idx="24">
                  <c:v>18.081485424476107</c:v>
                </c:pt>
                <c:pt idx="25">
                  <c:v>16.016667255982366</c:v>
                </c:pt>
                <c:pt idx="26">
                  <c:v>14.979381413153767</c:v>
                </c:pt>
                <c:pt idx="27">
                  <c:v>15.059578474059137</c:v>
                </c:pt>
                <c:pt idx="28">
                  <c:v>13.642970685835706</c:v>
                </c:pt>
                <c:pt idx="29">
                  <c:v>14.265460733456525</c:v>
                </c:pt>
                <c:pt idx="30">
                  <c:v>15.106374360120251</c:v>
                </c:pt>
                <c:pt idx="31">
                  <c:v>12.633288611334313</c:v>
                </c:pt>
                <c:pt idx="32">
                  <c:v>13.816660831119751</c:v>
                </c:pt>
                <c:pt idx="33">
                  <c:v>13.985996736721042</c:v>
                </c:pt>
                <c:pt idx="34">
                  <c:v>13.97291369236204</c:v>
                </c:pt>
                <c:pt idx="35">
                  <c:v>12.987551776006596</c:v>
                </c:pt>
                <c:pt idx="36">
                  <c:v>11.827158220245886</c:v>
                </c:pt>
                <c:pt idx="37">
                  <c:v>14.043896183902431</c:v>
                </c:pt>
                <c:pt idx="38">
                  <c:v>11.986575067177945</c:v>
                </c:pt>
                <c:pt idx="39">
                  <c:v>11.594717484916963</c:v>
                </c:pt>
                <c:pt idx="40">
                  <c:v>12.72672164284594</c:v>
                </c:pt>
                <c:pt idx="41">
                  <c:v>12.168763217247196</c:v>
                </c:pt>
                <c:pt idx="42">
                  <c:v>12.014454568007544</c:v>
                </c:pt>
                <c:pt idx="43">
                  <c:v>10.716014630013577</c:v>
                </c:pt>
                <c:pt idx="44">
                  <c:v>10.457983543776395</c:v>
                </c:pt>
                <c:pt idx="45">
                  <c:v>10.214972884096024</c:v>
                </c:pt>
                <c:pt idx="46">
                  <c:v>10.054553897747018</c:v>
                </c:pt>
                <c:pt idx="47">
                  <c:v>10.433581147274472</c:v>
                </c:pt>
                <c:pt idx="48">
                  <c:v>9.8292579734613419</c:v>
                </c:pt>
                <c:pt idx="49">
                  <c:v>10.525096835876635</c:v>
                </c:pt>
                <c:pt idx="50">
                  <c:v>9.3121847199637529</c:v>
                </c:pt>
                <c:pt idx="51">
                  <c:v>8.5283612309916048</c:v>
                </c:pt>
                <c:pt idx="52">
                  <c:v>8.0005960406451901</c:v>
                </c:pt>
                <c:pt idx="53">
                  <c:v>9.6230545002664041</c:v>
                </c:pt>
                <c:pt idx="54">
                  <c:v>8.2336887631872386</c:v>
                </c:pt>
                <c:pt idx="55">
                  <c:v>7.4037299489949904</c:v>
                </c:pt>
                <c:pt idx="56">
                  <c:v>7.708835434858365</c:v>
                </c:pt>
                <c:pt idx="57">
                  <c:v>7.3937201707476889</c:v>
                </c:pt>
                <c:pt idx="58">
                  <c:v>6.4374195466440103</c:v>
                </c:pt>
                <c:pt idx="59">
                  <c:v>5.9128263353214789</c:v>
                </c:pt>
                <c:pt idx="60">
                  <c:v>5.8272821173792941</c:v>
                </c:pt>
                <c:pt idx="61">
                  <c:v>5.4533142368963752</c:v>
                </c:pt>
                <c:pt idx="62">
                  <c:v>4.3762819804977857</c:v>
                </c:pt>
                <c:pt idx="63">
                  <c:v>4.495416906233145</c:v>
                </c:pt>
                <c:pt idx="64">
                  <c:v>2.4163234547675989</c:v>
                </c:pt>
              </c:numCache>
            </c:numRef>
          </c:val>
        </c:ser>
        <c:dLbls>
          <c:showLegendKey val="0"/>
          <c:showVal val="0"/>
          <c:showCatName val="0"/>
          <c:showSerName val="0"/>
          <c:showPercent val="0"/>
          <c:showBubbleSize val="0"/>
        </c:dLbls>
        <c:gapWidth val="150"/>
        <c:overlap val="100"/>
        <c:axId val="88023808"/>
        <c:axId val="88025344"/>
      </c:barChart>
      <c:catAx>
        <c:axId val="88023808"/>
        <c:scaling>
          <c:orientation val="minMax"/>
        </c:scaling>
        <c:delete val="0"/>
        <c:axPos val="b"/>
        <c:numFmt formatCode="General" sourceLinked="0"/>
        <c:majorTickMark val="out"/>
        <c:minorTickMark val="none"/>
        <c:tickLblPos val="nextTo"/>
        <c:txPr>
          <a:bodyPr/>
          <a:lstStyle/>
          <a:p>
            <a:pPr>
              <a:defRPr sz="1200">
                <a:solidFill>
                  <a:schemeClr val="bg2">
                    <a:lumMod val="10000"/>
                  </a:schemeClr>
                </a:solidFill>
              </a:defRPr>
            </a:pPr>
            <a:endParaRPr lang="en-US"/>
          </a:p>
        </c:txPr>
        <c:crossAx val="88025344"/>
        <c:crosses val="autoZero"/>
        <c:auto val="1"/>
        <c:lblAlgn val="ctr"/>
        <c:lblOffset val="100"/>
        <c:tickLblSkip val="1"/>
        <c:noMultiLvlLbl val="0"/>
      </c:catAx>
      <c:valAx>
        <c:axId val="88025344"/>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88023808"/>
        <c:crosses val="autoZero"/>
        <c:crossBetween val="between"/>
      </c:valAx>
      <c:spPr>
        <a:ln>
          <a:solidFill>
            <a:schemeClr val="tx1"/>
          </a:solidFill>
        </a:ln>
      </c:spPr>
    </c:plotArea>
    <c:legend>
      <c:legendPos val="t"/>
      <c:overlay val="0"/>
      <c:txPr>
        <a:bodyPr/>
        <a:lstStyle/>
        <a:p>
          <a:pPr>
            <a:defRPr sz="12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26639838371868"/>
          <c:y val="3.3483858517151049E-2"/>
          <c:w val="0.43274915612942871"/>
          <c:h val="0.93136940894819209"/>
        </c:manualLayout>
      </c:layout>
      <c:doughnutChart>
        <c:varyColors val="1"/>
        <c:ser>
          <c:idx val="0"/>
          <c:order val="0"/>
          <c:tx>
            <c:strRef>
              <c:f>'\\FS-CH-1.main.oecd.org\Users4\rech_g\Desktop\[PPT_lowperf.xlsx]Figure 1.1'!$K$67</c:f>
              <c:strCache>
                <c:ptCount val="1"/>
                <c:pt idx="0">
                  <c:v>OECD average</c:v>
                </c:pt>
              </c:strCache>
            </c:strRef>
          </c:tx>
          <c:dPt>
            <c:idx val="0"/>
            <c:bubble3D val="0"/>
            <c:explosion val="7"/>
            <c:spPr>
              <a:solidFill>
                <a:srgbClr val="002060"/>
              </a:solidFill>
              <a:ln>
                <a:noFill/>
              </a:ln>
            </c:spPr>
          </c:dPt>
          <c:dPt>
            <c:idx val="1"/>
            <c:bubble3D val="0"/>
            <c:explosion val="7"/>
            <c:spPr>
              <a:solidFill>
                <a:srgbClr val="0070C0"/>
              </a:solidFill>
            </c:spPr>
          </c:dPt>
          <c:dPt>
            <c:idx val="2"/>
            <c:bubble3D val="0"/>
            <c:explosion val="7"/>
            <c:spPr>
              <a:solidFill>
                <a:srgbClr val="00B0F0"/>
              </a:solidFill>
            </c:spPr>
          </c:dPt>
          <c:dPt>
            <c:idx val="3"/>
            <c:bubble3D val="0"/>
            <c:explosion val="7"/>
            <c:spPr>
              <a:solidFill>
                <a:srgbClr val="00B050"/>
              </a:solidFill>
            </c:spPr>
          </c:dPt>
          <c:dPt>
            <c:idx val="4"/>
            <c:bubble3D val="0"/>
            <c:explosion val="2"/>
            <c:spPr>
              <a:solidFill>
                <a:srgbClr val="92D050"/>
              </a:solidFill>
            </c:spPr>
          </c:dPt>
          <c:dPt>
            <c:idx val="5"/>
            <c:bubble3D val="0"/>
            <c:explosion val="2"/>
            <c:spPr>
              <a:solidFill>
                <a:srgbClr val="FFC000"/>
              </a:solidFill>
            </c:spPr>
          </c:dPt>
          <c:dPt>
            <c:idx val="6"/>
            <c:bubble3D val="0"/>
            <c:explosion val="2"/>
            <c:spPr>
              <a:solidFill>
                <a:schemeClr val="accent6">
                  <a:lumMod val="75000"/>
                </a:schemeClr>
              </a:solidFill>
            </c:spPr>
          </c:dPt>
          <c:dPt>
            <c:idx val="7"/>
            <c:bubble3D val="0"/>
            <c:explosion val="8"/>
            <c:spPr>
              <a:solidFill>
                <a:schemeClr val="bg1">
                  <a:lumMod val="75000"/>
                </a:schemeClr>
              </a:solidFill>
            </c:spPr>
          </c:dPt>
          <c:dLbls>
            <c:dLbl>
              <c:idx val="0"/>
              <c:layout>
                <c:manualLayout>
                  <c:x val="-1.120417347318062E-3"/>
                  <c:y val="1.6383912279659508E-2"/>
                </c:manualLayout>
              </c:layout>
              <c:tx>
                <c:rich>
                  <a:bodyPr/>
                  <a:lstStyle/>
                  <a:p>
                    <a:pPr>
                      <a:defRPr sz="1600" b="0">
                        <a:solidFill>
                          <a:schemeClr val="accent5">
                            <a:lumMod val="40000"/>
                            <a:lumOff val="60000"/>
                          </a:schemeClr>
                        </a:solidFill>
                        <a:latin typeface="+mn-lt"/>
                      </a:defRPr>
                    </a:pPr>
                    <a:r>
                      <a:rPr lang="en-US" sz="1600" b="0" dirty="0" smtClean="0">
                        <a:solidFill>
                          <a:schemeClr val="accent5">
                            <a:lumMod val="40000"/>
                            <a:lumOff val="60000"/>
                          </a:schemeClr>
                        </a:solidFill>
                        <a:latin typeface="+mn-lt"/>
                      </a:rPr>
                      <a:t>Mathematics</a:t>
                    </a:r>
                    <a:r>
                      <a:rPr lang="en-US" sz="1600" b="0" dirty="0">
                        <a:solidFill>
                          <a:schemeClr val="accent5">
                            <a:lumMod val="40000"/>
                            <a:lumOff val="60000"/>
                          </a:schemeClr>
                        </a:solidFill>
                        <a:latin typeface="+mn-lt"/>
                      </a:rPr>
                      <a:t>, </a:t>
                    </a:r>
                    <a:endParaRPr lang="en-US" sz="1600" b="0" dirty="0" smtClean="0">
                      <a:solidFill>
                        <a:schemeClr val="accent5">
                          <a:lumMod val="40000"/>
                          <a:lumOff val="60000"/>
                        </a:schemeClr>
                      </a:solidFill>
                      <a:latin typeface="+mn-lt"/>
                    </a:endParaRPr>
                  </a:p>
                  <a:p>
                    <a:pPr>
                      <a:defRPr sz="1600" b="0">
                        <a:solidFill>
                          <a:schemeClr val="accent5">
                            <a:lumMod val="40000"/>
                            <a:lumOff val="60000"/>
                          </a:schemeClr>
                        </a:solidFill>
                        <a:latin typeface="+mn-lt"/>
                      </a:defRPr>
                    </a:pPr>
                    <a:r>
                      <a:rPr lang="en-US" sz="1600" b="0" dirty="0" smtClean="0">
                        <a:solidFill>
                          <a:schemeClr val="accent5">
                            <a:lumMod val="40000"/>
                            <a:lumOff val="60000"/>
                          </a:schemeClr>
                        </a:solidFill>
                        <a:latin typeface="+mn-lt"/>
                      </a:rPr>
                      <a:t>reading </a:t>
                    </a:r>
                    <a:r>
                      <a:rPr lang="en-US" sz="1600" b="0" dirty="0">
                        <a:solidFill>
                          <a:schemeClr val="accent5">
                            <a:lumMod val="40000"/>
                            <a:lumOff val="60000"/>
                          </a:schemeClr>
                        </a:solidFill>
                        <a:latin typeface="+mn-lt"/>
                      </a:rPr>
                      <a:t>and </a:t>
                    </a:r>
                    <a:endParaRPr lang="en-US" sz="1600" b="0" dirty="0" smtClean="0">
                      <a:solidFill>
                        <a:schemeClr val="accent5">
                          <a:lumMod val="40000"/>
                          <a:lumOff val="60000"/>
                        </a:schemeClr>
                      </a:solidFill>
                      <a:latin typeface="+mn-lt"/>
                    </a:endParaRPr>
                  </a:p>
                  <a:p>
                    <a:pPr>
                      <a:defRPr sz="1600" b="0">
                        <a:solidFill>
                          <a:schemeClr val="accent5">
                            <a:lumMod val="40000"/>
                            <a:lumOff val="60000"/>
                          </a:schemeClr>
                        </a:solidFill>
                        <a:latin typeface="+mn-lt"/>
                      </a:defRPr>
                    </a:pPr>
                    <a:r>
                      <a:rPr lang="en-US" sz="1600" b="0" dirty="0" smtClean="0">
                        <a:solidFill>
                          <a:schemeClr val="accent5">
                            <a:lumMod val="40000"/>
                            <a:lumOff val="60000"/>
                          </a:schemeClr>
                        </a:solidFill>
                        <a:latin typeface="+mn-lt"/>
                      </a:rPr>
                      <a:t>science </a:t>
                    </a:r>
                  </a:p>
                  <a:p>
                    <a:pPr>
                      <a:defRPr sz="1600" b="0">
                        <a:solidFill>
                          <a:schemeClr val="accent5">
                            <a:lumMod val="40000"/>
                            <a:lumOff val="60000"/>
                          </a:schemeClr>
                        </a:solidFill>
                        <a:latin typeface="+mn-lt"/>
                      </a:defRPr>
                    </a:pPr>
                    <a:r>
                      <a:rPr lang="en-US" sz="1600" b="0" dirty="0" smtClean="0">
                        <a:solidFill>
                          <a:schemeClr val="accent5">
                            <a:lumMod val="40000"/>
                            <a:lumOff val="60000"/>
                          </a:schemeClr>
                        </a:solidFill>
                        <a:latin typeface="+mn-lt"/>
                      </a:rPr>
                      <a:t>12</a:t>
                    </a:r>
                    <a:r>
                      <a:rPr lang="en-US" sz="1600" b="0" dirty="0">
                        <a:solidFill>
                          <a:schemeClr val="accent5">
                            <a:lumMod val="40000"/>
                            <a:lumOff val="60000"/>
                          </a:schemeClr>
                        </a:solidFill>
                        <a:latin typeface="+mn-lt"/>
                      </a:rPr>
                      <a:t>%</a:t>
                    </a:r>
                    <a:endParaRPr lang="en-US" sz="1500" dirty="0">
                      <a:solidFill>
                        <a:schemeClr val="accent5">
                          <a:lumMod val="40000"/>
                          <a:lumOff val="60000"/>
                        </a:schemeClr>
                      </a:solidFill>
                    </a:endParaRPr>
                  </a:p>
                </c:rich>
              </c:tx>
              <c:numFmt formatCode="General" sourceLinked="0"/>
              <c:spPr/>
              <c:showLegendKey val="1"/>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6381170267775461"/>
                  <c:y val="-0.10798626011829228"/>
                </c:manualLayout>
              </c:layout>
              <c:tx>
                <c:rich>
                  <a:bodyPr/>
                  <a:lstStyle/>
                  <a:p>
                    <a:pPr>
                      <a:defRPr sz="1500" b="0">
                        <a:solidFill>
                          <a:srgbClr val="000000"/>
                        </a:solidFill>
                        <a:latin typeface="+mn-lt"/>
                      </a:defRPr>
                    </a:pPr>
                    <a:r>
                      <a:rPr lang="en-US" sz="1500" b="0" dirty="0" smtClean="0">
                        <a:solidFill>
                          <a:srgbClr val="000000"/>
                        </a:solidFill>
                        <a:latin typeface="+mn-lt"/>
                      </a:rPr>
                      <a:t>Mathematics </a:t>
                    </a:r>
                    <a:r>
                      <a:rPr lang="en-US" sz="1500" b="0" dirty="0">
                        <a:solidFill>
                          <a:srgbClr val="000000"/>
                        </a:solidFill>
                        <a:latin typeface="+mn-lt"/>
                      </a:rPr>
                      <a:t>and </a:t>
                    </a:r>
                    <a:r>
                      <a:rPr lang="en-US" sz="1500" b="0" dirty="0" smtClean="0">
                        <a:solidFill>
                          <a:srgbClr val="000000"/>
                        </a:solidFill>
                        <a:latin typeface="+mn-lt"/>
                      </a:rPr>
                      <a:t>reading </a:t>
                    </a:r>
                    <a:r>
                      <a:rPr lang="en-US" sz="1500" b="0" dirty="0">
                        <a:solidFill>
                          <a:srgbClr val="000000"/>
                        </a:solidFill>
                        <a:latin typeface="+mn-lt"/>
                      </a:rPr>
                      <a:t>2%</a:t>
                    </a:r>
                    <a:endParaRPr lang="en-US" sz="1500" dirty="0"/>
                  </a:p>
                </c:rich>
              </c:tx>
              <c:numFmt formatCode="General" sourceLinked="0"/>
              <c:spPr/>
              <c:showLegendKey val="1"/>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16923642571950168"/>
                  <c:y val="-8.0890435550117393E-2"/>
                </c:manualLayout>
              </c:layout>
              <c:showLegendKey val="1"/>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7357244942605821"/>
                  <c:y val="-4.1154517582037642E-2"/>
                </c:manualLayout>
              </c:layout>
              <c:tx>
                <c:rich>
                  <a:bodyPr/>
                  <a:lstStyle/>
                  <a:p>
                    <a:r>
                      <a:rPr lang="en-US" sz="1600" b="0" dirty="0" smtClean="0">
                        <a:solidFill>
                          <a:srgbClr val="000000"/>
                        </a:solidFill>
                        <a:latin typeface="+mn-lt"/>
                      </a:rPr>
                      <a:t>Mathematics </a:t>
                    </a:r>
                    <a:r>
                      <a:rPr lang="en-US" sz="1600" b="0" dirty="0">
                        <a:solidFill>
                          <a:srgbClr val="000000"/>
                        </a:solidFill>
                        <a:latin typeface="+mn-lt"/>
                      </a:rPr>
                      <a:t>and </a:t>
                    </a:r>
                    <a:r>
                      <a:rPr lang="en-US" sz="1600" b="0" dirty="0" smtClean="0">
                        <a:solidFill>
                          <a:srgbClr val="000000"/>
                        </a:solidFill>
                        <a:latin typeface="+mn-lt"/>
                      </a:rPr>
                      <a:t>science</a:t>
                    </a:r>
                    <a:r>
                      <a:rPr lang="en-US" sz="1600" b="0" baseline="0" dirty="0" smtClean="0">
                        <a:solidFill>
                          <a:srgbClr val="000000"/>
                        </a:solidFill>
                        <a:latin typeface="+mn-lt"/>
                      </a:rPr>
                      <a:t> </a:t>
                    </a:r>
                    <a:r>
                      <a:rPr lang="en-US" sz="1600" b="0" dirty="0" smtClean="0">
                        <a:solidFill>
                          <a:srgbClr val="000000"/>
                        </a:solidFill>
                        <a:latin typeface="+mn-lt"/>
                      </a:rPr>
                      <a:t>3</a:t>
                    </a:r>
                    <a:r>
                      <a:rPr lang="en-US" sz="1600" b="0" dirty="0">
                        <a:solidFill>
                          <a:srgbClr val="000000"/>
                        </a:solidFill>
                        <a:latin typeface="+mn-lt"/>
                      </a:rPr>
                      <a:t>%</a:t>
                    </a:r>
                    <a:endParaRPr lang="en-US" sz="1400" dirty="0"/>
                  </a:p>
                </c:rich>
              </c:tx>
              <c:showLegendKey val="1"/>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0.15665997673783846"/>
                  <c:y val="-2.6204702688162322E-2"/>
                </c:manualLayout>
              </c:layout>
              <c:showLegendKey val="1"/>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168870554163392"/>
                  <c:y val="2.575766576988687E-3"/>
                </c:manualLayout>
              </c:layout>
              <c:showLegendKey val="1"/>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0.14625475427284484"/>
                  <c:y val="3.2250309678690602E-2"/>
                </c:manualLayout>
              </c:layout>
              <c:showLegendKey val="1"/>
              <c:showVal val="0"/>
              <c:showCatName val="1"/>
              <c:showSerName val="0"/>
              <c:showPercent val="1"/>
              <c:showBubbleSize val="0"/>
              <c:separator> </c:separator>
              <c:extLst>
                <c:ext xmlns:c15="http://schemas.microsoft.com/office/drawing/2012/chart" uri="{CE6537A1-D6FC-4f65-9D91-7224C49458BB}">
                  <c15:layout/>
                </c:ext>
              </c:extLst>
            </c:dLbl>
            <c:dLbl>
              <c:idx val="7"/>
              <c:layout>
                <c:manualLayout>
                  <c:x val="0.10959036101612857"/>
                  <c:y val="0.11443056573878063"/>
                </c:manualLayout>
              </c:layout>
              <c:tx>
                <c:rich>
                  <a:bodyPr/>
                  <a:lstStyle/>
                  <a:p>
                    <a:pPr>
                      <a:defRPr sz="1800" b="1">
                        <a:solidFill>
                          <a:srgbClr val="000000"/>
                        </a:solidFill>
                        <a:latin typeface="+mn-lt"/>
                      </a:defRPr>
                    </a:pPr>
                    <a:r>
                      <a:rPr lang="en-US" sz="1600" b="1" dirty="0" smtClean="0">
                        <a:solidFill>
                          <a:srgbClr val="000000"/>
                        </a:solidFill>
                        <a:latin typeface="+mn-lt"/>
                      </a:rPr>
                      <a:t>Not </a:t>
                    </a:r>
                    <a:r>
                      <a:rPr lang="en-US" sz="1600" b="1" dirty="0">
                        <a:solidFill>
                          <a:srgbClr val="000000"/>
                        </a:solidFill>
                        <a:latin typeface="+mn-lt"/>
                      </a:rPr>
                      <a:t>underperformer </a:t>
                    </a:r>
                    <a:endParaRPr lang="en-US" sz="1600" b="1" dirty="0" smtClean="0">
                      <a:solidFill>
                        <a:srgbClr val="000000"/>
                      </a:solidFill>
                      <a:latin typeface="+mn-lt"/>
                    </a:endParaRPr>
                  </a:p>
                  <a:p>
                    <a:pPr>
                      <a:defRPr sz="1800" b="1">
                        <a:solidFill>
                          <a:srgbClr val="000000"/>
                        </a:solidFill>
                        <a:latin typeface="+mn-lt"/>
                      </a:defRPr>
                    </a:pPr>
                    <a:r>
                      <a:rPr lang="en-US" sz="1600" b="1" dirty="0" smtClean="0">
                        <a:solidFill>
                          <a:srgbClr val="000000"/>
                        </a:solidFill>
                        <a:latin typeface="+mn-lt"/>
                      </a:rPr>
                      <a:t>72</a:t>
                    </a:r>
                    <a:r>
                      <a:rPr lang="en-US" sz="1600" b="1" dirty="0">
                        <a:solidFill>
                          <a:srgbClr val="000000"/>
                        </a:solidFill>
                        <a:latin typeface="+mn-lt"/>
                      </a:rPr>
                      <a:t>%</a:t>
                    </a:r>
                    <a:endParaRPr lang="en-US" sz="1800" b="1" dirty="0">
                      <a:solidFill>
                        <a:schemeClr val="tx1">
                          <a:lumMod val="50000"/>
                        </a:schemeClr>
                      </a:solidFill>
                    </a:endParaRPr>
                  </a:p>
                </c:rich>
              </c:tx>
              <c:numFmt formatCode="General" sourceLinked="0"/>
              <c:spPr/>
              <c:showLegendKey val="1"/>
              <c:showVal val="0"/>
              <c:showCatName val="1"/>
              <c:showSerName val="0"/>
              <c:showPercent val="1"/>
              <c:showBubbleSize val="0"/>
              <c:separator> </c:separator>
              <c:extLst>
                <c:ext xmlns:c15="http://schemas.microsoft.com/office/drawing/2012/chart" uri="{CE6537A1-D6FC-4f65-9D91-7224C49458BB}">
                  <c15:layout/>
                </c:ext>
              </c:extLst>
            </c:dLbl>
            <c:numFmt formatCode="General" sourceLinked="0"/>
            <c:spPr>
              <a:noFill/>
              <a:ln>
                <a:noFill/>
              </a:ln>
              <a:effectLst/>
            </c:spPr>
            <c:txPr>
              <a:bodyPr/>
              <a:lstStyle/>
              <a:p>
                <a:pPr>
                  <a:defRPr sz="1600" b="0">
                    <a:solidFill>
                      <a:srgbClr val="000000"/>
                    </a:solidFill>
                    <a:latin typeface="+mn-lt"/>
                  </a:defRPr>
                </a:pPr>
                <a:endParaRPr lang="en-US"/>
              </a:p>
            </c:txPr>
            <c:showLegendKey val="1"/>
            <c:showVal val="0"/>
            <c:showCatName val="1"/>
            <c:showSerName val="0"/>
            <c:showPercent val="1"/>
            <c:showBubbleSize val="0"/>
            <c:separator> </c:separator>
            <c:showLeaderLines val="1"/>
            <c:extLst>
              <c:ext xmlns:c15="http://schemas.microsoft.com/office/drawing/2012/chart" uri="{CE6537A1-D6FC-4f65-9D91-7224C49458BB}"/>
            </c:extLst>
          </c:dLbls>
          <c:cat>
            <c:strRef>
              <c:f>'\\FS-CH-1.main.oecd.org\Users4\rech_g\Desktop\[PPT_lowperf.xlsx]Figure 1.1'!$L$66:$S$66</c:f>
              <c:strCache>
                <c:ptCount val="8"/>
                <c:pt idx="0">
                  <c:v>Mathematics, reading and science</c:v>
                </c:pt>
                <c:pt idx="1">
                  <c:v>Mathematics and reading</c:v>
                </c:pt>
                <c:pt idx="2">
                  <c:v>Reading and science</c:v>
                </c:pt>
                <c:pt idx="3">
                  <c:v>Mathematics and science</c:v>
                </c:pt>
                <c:pt idx="4">
                  <c:v>Reading only</c:v>
                </c:pt>
                <c:pt idx="5">
                  <c:v>Mathematics only </c:v>
                </c:pt>
                <c:pt idx="6">
                  <c:v>Science only</c:v>
                </c:pt>
                <c:pt idx="7">
                  <c:v>Not underperformer</c:v>
                </c:pt>
              </c:strCache>
            </c:strRef>
          </c:cat>
          <c:val>
            <c:numRef>
              <c:f>'\\FS-CH-1.main.oecd.org\Users4\rech_g\Desktop\[PPT_lowperf.xlsx]Figure 1.1'!$L$67:$S$67</c:f>
              <c:numCache>
                <c:formatCode>General</c:formatCode>
                <c:ptCount val="8"/>
                <c:pt idx="0">
                  <c:v>11.6</c:v>
                </c:pt>
                <c:pt idx="1">
                  <c:v>2.5</c:v>
                </c:pt>
                <c:pt idx="2">
                  <c:v>1.2</c:v>
                </c:pt>
                <c:pt idx="3">
                  <c:v>3.4</c:v>
                </c:pt>
                <c:pt idx="4">
                  <c:v>2.6</c:v>
                </c:pt>
                <c:pt idx="5">
                  <c:v>5.5</c:v>
                </c:pt>
                <c:pt idx="6">
                  <c:v>1.5</c:v>
                </c:pt>
                <c:pt idx="7">
                  <c:v>71.599999999999994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22927755501913E-2"/>
          <c:y val="0.13747989407923303"/>
          <c:w val="0.93804350021714755"/>
          <c:h val="0.51043550767051682"/>
        </c:manualLayout>
      </c:layout>
      <c:barChart>
        <c:barDir val="col"/>
        <c:grouping val="clustered"/>
        <c:varyColors val="0"/>
        <c:ser>
          <c:idx val="2"/>
          <c:order val="2"/>
          <c:tx>
            <c:strRef>
              <c:f>Sheet1!$D$1</c:f>
              <c:strCache>
                <c:ptCount val="1"/>
                <c:pt idx="0">
                  <c:v>Percentage of students below Level 2 in 2012 NS</c:v>
                </c:pt>
              </c:strCache>
            </c:strRef>
          </c:tx>
          <c:spPr>
            <a:solidFill>
              <a:srgbClr val="BFEFCC"/>
            </a:solidFill>
          </c:spPr>
          <c:invertIfNegative val="0"/>
          <c:cat>
            <c:strRef>
              <c:f>Sheet1!$A$2:$A$41</c:f>
              <c:strCache>
                <c:ptCount val="40"/>
                <c:pt idx="0">
                  <c:v>Mexico</c:v>
                </c:pt>
                <c:pt idx="1">
                  <c:v>Turkey</c:v>
                </c:pt>
                <c:pt idx="2">
                  <c:v>Tunisia</c:v>
                </c:pt>
                <c:pt idx="3">
                  <c:v>Brazil</c:v>
                </c:pt>
                <c:pt idx="4">
                  <c:v>Poland</c:v>
                </c:pt>
                <c:pt idx="5">
                  <c:v>Italy</c:v>
                </c:pt>
                <c:pt idx="6">
                  <c:v>Russian Federation</c:v>
                </c:pt>
                <c:pt idx="7">
                  <c:v>Portugal</c:v>
                </c:pt>
                <c:pt idx="8">
                  <c:v>Thailand</c:v>
                </c:pt>
                <c:pt idx="9">
                  <c:v>Germany</c:v>
                </c:pt>
                <c:pt idx="10">
                  <c:v>Latvia</c:v>
                </c:pt>
                <c:pt idx="11">
                  <c:v>Greece</c:v>
                </c:pt>
                <c:pt idx="12">
                  <c:v>Indonesia</c:v>
                </c:pt>
                <c:pt idx="13">
                  <c:v>Japan</c:v>
                </c:pt>
                <c:pt idx="14">
                  <c:v>Switzerland</c:v>
                </c:pt>
                <c:pt idx="15">
                  <c:v>Hong Kong-China</c:v>
                </c:pt>
                <c:pt idx="16">
                  <c:v>Macao-China</c:v>
                </c:pt>
                <c:pt idx="17">
                  <c:v>Korea</c:v>
                </c:pt>
                <c:pt idx="18">
                  <c:v>Austria</c:v>
                </c:pt>
                <c:pt idx="19">
                  <c:v>Ireland</c:v>
                </c:pt>
                <c:pt idx="20">
                  <c:v>United States</c:v>
                </c:pt>
                <c:pt idx="21">
                  <c:v>Spain</c:v>
                </c:pt>
                <c:pt idx="22">
                  <c:v>OECD average 2003</c:v>
                </c:pt>
                <c:pt idx="23">
                  <c:v>Denmark</c:v>
                </c:pt>
                <c:pt idx="24">
                  <c:v>Norway</c:v>
                </c:pt>
                <c:pt idx="25">
                  <c:v>Liechtenstein</c:v>
                </c:pt>
                <c:pt idx="26">
                  <c:v>Belgium</c:v>
                </c:pt>
                <c:pt idx="27">
                  <c:v>Luxembourg</c:v>
                </c:pt>
                <c:pt idx="28">
                  <c:v>Canada</c:v>
                </c:pt>
                <c:pt idx="29">
                  <c:v>Netherlands</c:v>
                </c:pt>
                <c:pt idx="30">
                  <c:v>Czech Republic</c:v>
                </c:pt>
                <c:pt idx="31">
                  <c:v>Hungary</c:v>
                </c:pt>
                <c:pt idx="32">
                  <c:v>Australia</c:v>
                </c:pt>
                <c:pt idx="33">
                  <c:v>Finland</c:v>
                </c:pt>
                <c:pt idx="34">
                  <c:v>France</c:v>
                </c:pt>
                <c:pt idx="35">
                  <c:v>Iceland</c:v>
                </c:pt>
                <c:pt idx="36">
                  <c:v>Slovak Republic</c:v>
                </c:pt>
                <c:pt idx="37">
                  <c:v>New Zealand</c:v>
                </c:pt>
                <c:pt idx="38">
                  <c:v>Uruguay</c:v>
                </c:pt>
                <c:pt idx="39">
                  <c:v>Sweden</c:v>
                </c:pt>
              </c:strCache>
            </c:strRef>
          </c:cat>
          <c:val>
            <c:numRef>
              <c:f>Sheet1!$D$2:$D$41</c:f>
              <c:numCache>
                <c:formatCode>General</c:formatCode>
                <c:ptCount val="40"/>
                <c:pt idx="8" formatCode="0.0">
                  <c:v>49.737392999916239</c:v>
                </c:pt>
                <c:pt idx="10" formatCode="0.0">
                  <c:v>19.942837010814401</c:v>
                </c:pt>
                <c:pt idx="11" formatCode="0.0">
                  <c:v>35.689205475321188</c:v>
                </c:pt>
                <c:pt idx="12" formatCode="0.0">
                  <c:v>75.693941561855496</c:v>
                </c:pt>
                <c:pt idx="13" formatCode="0.0">
                  <c:v>11.062301833526481</c:v>
                </c:pt>
                <c:pt idx="14" formatCode="0.0">
                  <c:v>12.442780126666463</c:v>
                </c:pt>
                <c:pt idx="15" formatCode="0.0">
                  <c:v>8.5169785955142618</c:v>
                </c:pt>
                <c:pt idx="16" formatCode="0.0">
                  <c:v>10.781420139555033</c:v>
                </c:pt>
                <c:pt idx="17" formatCode="0.0">
                  <c:v>9.1331068119509844</c:v>
                </c:pt>
                <c:pt idx="18" formatCode="0.0">
                  <c:v>18.65492851403166</c:v>
                </c:pt>
                <c:pt idx="19" formatCode="0.0">
                  <c:v>16.896696677880236</c:v>
                </c:pt>
                <c:pt idx="20" formatCode="0.0">
                  <c:v>25.84588802569376</c:v>
                </c:pt>
                <c:pt idx="21" formatCode="0.0">
                  <c:v>23.605403861408622</c:v>
                </c:pt>
                <c:pt idx="23" formatCode="0.0">
                  <c:v>16.840636992282366</c:v>
                </c:pt>
                <c:pt idx="24" formatCode="0.0">
                  <c:v>22.309037108587596</c:v>
                </c:pt>
                <c:pt idx="25" formatCode="0.0">
                  <c:v>14.077929224908384</c:v>
                </c:pt>
              </c:numCache>
            </c:numRef>
          </c:val>
        </c:ser>
        <c:dLbls>
          <c:showLegendKey val="0"/>
          <c:showVal val="0"/>
          <c:showCatName val="0"/>
          <c:showSerName val="0"/>
          <c:showPercent val="0"/>
          <c:showBubbleSize val="0"/>
        </c:dLbls>
        <c:gapWidth val="150"/>
        <c:axId val="79323520"/>
        <c:axId val="79325440"/>
      </c:barChart>
      <c:barChart>
        <c:barDir val="col"/>
        <c:grouping val="clustered"/>
        <c:varyColors val="0"/>
        <c:ser>
          <c:idx val="0"/>
          <c:order val="0"/>
          <c:tx>
            <c:strRef>
              <c:f>Sheet1!$B$1</c:f>
              <c:strCache>
                <c:ptCount val="1"/>
                <c:pt idx="0">
                  <c:v>Percentage of students below Level 2 in 2012</c:v>
                </c:pt>
              </c:strCache>
            </c:strRef>
          </c:tx>
          <c:spPr>
            <a:solidFill>
              <a:schemeClr val="accent5"/>
            </a:solidFill>
          </c:spPr>
          <c:invertIfNegative val="0"/>
          <c:cat>
            <c:strRef>
              <c:f>Sheet1!$A$2:$A$41</c:f>
              <c:strCache>
                <c:ptCount val="40"/>
                <c:pt idx="0">
                  <c:v>Mexico</c:v>
                </c:pt>
                <c:pt idx="1">
                  <c:v>Turkey</c:v>
                </c:pt>
                <c:pt idx="2">
                  <c:v>Tunisia</c:v>
                </c:pt>
                <c:pt idx="3">
                  <c:v>Brazil</c:v>
                </c:pt>
                <c:pt idx="4">
                  <c:v>Poland</c:v>
                </c:pt>
                <c:pt idx="5">
                  <c:v>Italy</c:v>
                </c:pt>
                <c:pt idx="6">
                  <c:v>Russian Federation</c:v>
                </c:pt>
                <c:pt idx="7">
                  <c:v>Portugal</c:v>
                </c:pt>
                <c:pt idx="8">
                  <c:v>Thailand</c:v>
                </c:pt>
                <c:pt idx="9">
                  <c:v>Germany</c:v>
                </c:pt>
                <c:pt idx="10">
                  <c:v>Latvia</c:v>
                </c:pt>
                <c:pt idx="11">
                  <c:v>Greece</c:v>
                </c:pt>
                <c:pt idx="12">
                  <c:v>Indonesia</c:v>
                </c:pt>
                <c:pt idx="13">
                  <c:v>Japan</c:v>
                </c:pt>
                <c:pt idx="14">
                  <c:v>Switzerland</c:v>
                </c:pt>
                <c:pt idx="15">
                  <c:v>Hong Kong-China</c:v>
                </c:pt>
                <c:pt idx="16">
                  <c:v>Macao-China</c:v>
                </c:pt>
                <c:pt idx="17">
                  <c:v>Korea</c:v>
                </c:pt>
                <c:pt idx="18">
                  <c:v>Austria</c:v>
                </c:pt>
                <c:pt idx="19">
                  <c:v>Ireland</c:v>
                </c:pt>
                <c:pt idx="20">
                  <c:v>United States</c:v>
                </c:pt>
                <c:pt idx="21">
                  <c:v>Spain</c:v>
                </c:pt>
                <c:pt idx="22">
                  <c:v>OECD average 2003</c:v>
                </c:pt>
                <c:pt idx="23">
                  <c:v>Denmark</c:v>
                </c:pt>
                <c:pt idx="24">
                  <c:v>Norway</c:v>
                </c:pt>
                <c:pt idx="25">
                  <c:v>Liechtenstein</c:v>
                </c:pt>
                <c:pt idx="26">
                  <c:v>Belgium</c:v>
                </c:pt>
                <c:pt idx="27">
                  <c:v>Luxembourg</c:v>
                </c:pt>
                <c:pt idx="28">
                  <c:v>Canada</c:v>
                </c:pt>
                <c:pt idx="29">
                  <c:v>Netherlands</c:v>
                </c:pt>
                <c:pt idx="30">
                  <c:v>Czech Republic</c:v>
                </c:pt>
                <c:pt idx="31">
                  <c:v>Hungary</c:v>
                </c:pt>
                <c:pt idx="32">
                  <c:v>Australia</c:v>
                </c:pt>
                <c:pt idx="33">
                  <c:v>Finland</c:v>
                </c:pt>
                <c:pt idx="34">
                  <c:v>France</c:v>
                </c:pt>
                <c:pt idx="35">
                  <c:v>Iceland</c:v>
                </c:pt>
                <c:pt idx="36">
                  <c:v>Slovak Republic</c:v>
                </c:pt>
                <c:pt idx="37">
                  <c:v>New Zealand</c:v>
                </c:pt>
                <c:pt idx="38">
                  <c:v>Uruguay</c:v>
                </c:pt>
                <c:pt idx="39">
                  <c:v>Sweden</c:v>
                </c:pt>
              </c:strCache>
            </c:strRef>
          </c:cat>
          <c:val>
            <c:numRef>
              <c:f>Sheet1!$B$2:$B$41</c:f>
              <c:numCache>
                <c:formatCode>0.0</c:formatCode>
                <c:ptCount val="40"/>
                <c:pt idx="0">
                  <c:v>54.712198736610162</c:v>
                </c:pt>
                <c:pt idx="1">
                  <c:v>41.980189103121198</c:v>
                </c:pt>
                <c:pt idx="2">
                  <c:v>67.749987768221416</c:v>
                </c:pt>
                <c:pt idx="3">
                  <c:v>67.089089650918226</c:v>
                </c:pt>
                <c:pt idx="4">
                  <c:v>14.386604748944908</c:v>
                </c:pt>
                <c:pt idx="5">
                  <c:v>24.668931430832863</c:v>
                </c:pt>
                <c:pt idx="6">
                  <c:v>23.952244193004535</c:v>
                </c:pt>
                <c:pt idx="7">
                  <c:v>24.906078826820824</c:v>
                </c:pt>
                <c:pt idx="9">
                  <c:v>17.738672112643656</c:v>
                </c:pt>
                <c:pt idx="22">
                  <c:v>22.233101960148218</c:v>
                </c:pt>
                <c:pt idx="26">
                  <c:v>18.963189951751211</c:v>
                </c:pt>
                <c:pt idx="27">
                  <c:v>24.331376636656923</c:v>
                </c:pt>
                <c:pt idx="28">
                  <c:v>13.828946464512125</c:v>
                </c:pt>
                <c:pt idx="29">
                  <c:v>14.793547188078382</c:v>
                </c:pt>
                <c:pt idx="30">
                  <c:v>20.96310914894109</c:v>
                </c:pt>
                <c:pt idx="31">
                  <c:v>28.061690891527558</c:v>
                </c:pt>
                <c:pt idx="32">
                  <c:v>19.667145667681602</c:v>
                </c:pt>
                <c:pt idx="33">
                  <c:v>12.267883034702628</c:v>
                </c:pt>
                <c:pt idx="34">
                  <c:v>22.354353227338187</c:v>
                </c:pt>
                <c:pt idx="35">
                  <c:v>21.476192708256441</c:v>
                </c:pt>
                <c:pt idx="36">
                  <c:v>27.463860889394738</c:v>
                </c:pt>
                <c:pt idx="37">
                  <c:v>22.644084989233335</c:v>
                </c:pt>
                <c:pt idx="38">
                  <c:v>55.784406007253665</c:v>
                </c:pt>
                <c:pt idx="39">
                  <c:v>27.071915659901315</c:v>
                </c:pt>
              </c:numCache>
            </c:numRef>
          </c:val>
        </c:ser>
        <c:dLbls>
          <c:showLegendKey val="0"/>
          <c:showVal val="0"/>
          <c:showCatName val="0"/>
          <c:showSerName val="0"/>
          <c:showPercent val="0"/>
          <c:showBubbleSize val="0"/>
        </c:dLbls>
        <c:gapWidth val="150"/>
        <c:axId val="79336960"/>
        <c:axId val="79335424"/>
      </c:barChart>
      <c:lineChart>
        <c:grouping val="standard"/>
        <c:varyColors val="0"/>
        <c:ser>
          <c:idx val="1"/>
          <c:order val="1"/>
          <c:tx>
            <c:strRef>
              <c:f>Sheet1!$C$1</c:f>
              <c:strCache>
                <c:ptCount val="1"/>
                <c:pt idx="0">
                  <c:v>Percentage of students below Level 2 in 2003</c:v>
                </c:pt>
              </c:strCache>
            </c:strRef>
          </c:tx>
          <c:spPr>
            <a:ln>
              <a:noFill/>
            </a:ln>
          </c:spPr>
          <c:marker>
            <c:symbol val="triangle"/>
            <c:size val="9"/>
            <c:spPr>
              <a:solidFill>
                <a:schemeClr val="accent6"/>
              </a:solidFill>
              <a:ln>
                <a:solidFill>
                  <a:schemeClr val="accent6">
                    <a:lumMod val="75000"/>
                  </a:schemeClr>
                </a:solidFill>
              </a:ln>
            </c:spPr>
          </c:marker>
          <c:cat>
            <c:strRef>
              <c:f>Sheet1!$A$2:$A$41</c:f>
              <c:strCache>
                <c:ptCount val="40"/>
                <c:pt idx="0">
                  <c:v>Mexico</c:v>
                </c:pt>
                <c:pt idx="1">
                  <c:v>Turkey</c:v>
                </c:pt>
                <c:pt idx="2">
                  <c:v>Tunisia</c:v>
                </c:pt>
                <c:pt idx="3">
                  <c:v>Brazil</c:v>
                </c:pt>
                <c:pt idx="4">
                  <c:v>Poland</c:v>
                </c:pt>
                <c:pt idx="5">
                  <c:v>Italy</c:v>
                </c:pt>
                <c:pt idx="6">
                  <c:v>Russian Federation</c:v>
                </c:pt>
                <c:pt idx="7">
                  <c:v>Portugal</c:v>
                </c:pt>
                <c:pt idx="8">
                  <c:v>Thailand</c:v>
                </c:pt>
                <c:pt idx="9">
                  <c:v>Germany</c:v>
                </c:pt>
                <c:pt idx="10">
                  <c:v>Latvia</c:v>
                </c:pt>
                <c:pt idx="11">
                  <c:v>Greece</c:v>
                </c:pt>
                <c:pt idx="12">
                  <c:v>Indonesia</c:v>
                </c:pt>
                <c:pt idx="13">
                  <c:v>Japan</c:v>
                </c:pt>
                <c:pt idx="14">
                  <c:v>Switzerland</c:v>
                </c:pt>
                <c:pt idx="15">
                  <c:v>Hong Kong-China</c:v>
                </c:pt>
                <c:pt idx="16">
                  <c:v>Macao-China</c:v>
                </c:pt>
                <c:pt idx="17">
                  <c:v>Korea</c:v>
                </c:pt>
                <c:pt idx="18">
                  <c:v>Austria</c:v>
                </c:pt>
                <c:pt idx="19">
                  <c:v>Ireland</c:v>
                </c:pt>
                <c:pt idx="20">
                  <c:v>United States</c:v>
                </c:pt>
                <c:pt idx="21">
                  <c:v>Spain</c:v>
                </c:pt>
                <c:pt idx="22">
                  <c:v>OECD average 2003</c:v>
                </c:pt>
                <c:pt idx="23">
                  <c:v>Denmark</c:v>
                </c:pt>
                <c:pt idx="24">
                  <c:v>Norway</c:v>
                </c:pt>
                <c:pt idx="25">
                  <c:v>Liechtenstein</c:v>
                </c:pt>
                <c:pt idx="26">
                  <c:v>Belgium</c:v>
                </c:pt>
                <c:pt idx="27">
                  <c:v>Luxembourg</c:v>
                </c:pt>
                <c:pt idx="28">
                  <c:v>Canada</c:v>
                </c:pt>
                <c:pt idx="29">
                  <c:v>Netherlands</c:v>
                </c:pt>
                <c:pt idx="30">
                  <c:v>Czech Republic</c:v>
                </c:pt>
                <c:pt idx="31">
                  <c:v>Hungary</c:v>
                </c:pt>
                <c:pt idx="32">
                  <c:v>Australia</c:v>
                </c:pt>
                <c:pt idx="33">
                  <c:v>Finland</c:v>
                </c:pt>
                <c:pt idx="34">
                  <c:v>France</c:v>
                </c:pt>
                <c:pt idx="35">
                  <c:v>Iceland</c:v>
                </c:pt>
                <c:pt idx="36">
                  <c:v>Slovak Republic</c:v>
                </c:pt>
                <c:pt idx="37">
                  <c:v>New Zealand</c:v>
                </c:pt>
                <c:pt idx="38">
                  <c:v>Uruguay</c:v>
                </c:pt>
                <c:pt idx="39">
                  <c:v>Sweden</c:v>
                </c:pt>
              </c:strCache>
            </c:strRef>
          </c:cat>
          <c:val>
            <c:numRef>
              <c:f>Sheet1!$C$2:$C$41</c:f>
              <c:numCache>
                <c:formatCode>0.0</c:formatCode>
                <c:ptCount val="40"/>
                <c:pt idx="0">
                  <c:v>65.922697172800767</c:v>
                </c:pt>
                <c:pt idx="1">
                  <c:v>52.226904970399971</c:v>
                </c:pt>
                <c:pt idx="2">
                  <c:v>77.990686534069212</c:v>
                </c:pt>
                <c:pt idx="3">
                  <c:v>75.16859579901616</c:v>
                </c:pt>
                <c:pt idx="4">
                  <c:v>22.046646873972882</c:v>
                </c:pt>
                <c:pt idx="5">
                  <c:v>31.934392713196509</c:v>
                </c:pt>
                <c:pt idx="6">
                  <c:v>30.223101034547948</c:v>
                </c:pt>
                <c:pt idx="7">
                  <c:v>30.067772530739454</c:v>
                </c:pt>
                <c:pt idx="9">
                  <c:v>21.604328410042665</c:v>
                </c:pt>
                <c:pt idx="22">
                  <c:v>21.532830820925515</c:v>
                </c:pt>
                <c:pt idx="26">
                  <c:v>16.497472738924969</c:v>
                </c:pt>
                <c:pt idx="27">
                  <c:v>21.713006677882142</c:v>
                </c:pt>
                <c:pt idx="28">
                  <c:v>10.120309183009107</c:v>
                </c:pt>
                <c:pt idx="29">
                  <c:v>10.906232578837695</c:v>
                </c:pt>
                <c:pt idx="30">
                  <c:v>16.567014546847624</c:v>
                </c:pt>
                <c:pt idx="31">
                  <c:v>23.000117156588789</c:v>
                </c:pt>
                <c:pt idx="32">
                  <c:v>14.342598481340824</c:v>
                </c:pt>
                <c:pt idx="33">
                  <c:v>6.7591712046811008</c:v>
                </c:pt>
                <c:pt idx="34">
                  <c:v>16.631018553134268</c:v>
                </c:pt>
                <c:pt idx="35">
                  <c:v>15.001856274030313</c:v>
                </c:pt>
                <c:pt idx="36">
                  <c:v>19.947128424855087</c:v>
                </c:pt>
                <c:pt idx="37">
                  <c:v>15.069010751611117</c:v>
                </c:pt>
                <c:pt idx="38">
                  <c:v>48.082816824839568</c:v>
                </c:pt>
                <c:pt idx="39">
                  <c:v>17.274288222099312</c:v>
                </c:pt>
              </c:numCache>
            </c:numRef>
          </c:val>
          <c:smooth val="0"/>
        </c:ser>
        <c:ser>
          <c:idx val="3"/>
          <c:order val="3"/>
          <c:tx>
            <c:strRef>
              <c:f>Sheet1!$E$1</c:f>
              <c:strCache>
                <c:ptCount val="1"/>
                <c:pt idx="0">
                  <c:v>Percentage of students below Level 2 in 2003 NS</c:v>
                </c:pt>
              </c:strCache>
            </c:strRef>
          </c:tx>
          <c:spPr>
            <a:ln>
              <a:noFill/>
            </a:ln>
          </c:spPr>
          <c:marker>
            <c:symbol val="triangle"/>
            <c:size val="9"/>
            <c:spPr>
              <a:solidFill>
                <a:schemeClr val="accent6">
                  <a:lumMod val="40000"/>
                  <a:lumOff val="60000"/>
                </a:schemeClr>
              </a:solidFill>
              <a:ln>
                <a:solidFill>
                  <a:schemeClr val="accent6">
                    <a:lumMod val="75000"/>
                  </a:schemeClr>
                </a:solidFill>
              </a:ln>
            </c:spPr>
          </c:marker>
          <c:cat>
            <c:strRef>
              <c:f>Sheet1!$A$2:$A$41</c:f>
              <c:strCache>
                <c:ptCount val="40"/>
                <c:pt idx="0">
                  <c:v>Mexico</c:v>
                </c:pt>
                <c:pt idx="1">
                  <c:v>Turkey</c:v>
                </c:pt>
                <c:pt idx="2">
                  <c:v>Tunisia</c:v>
                </c:pt>
                <c:pt idx="3">
                  <c:v>Brazil</c:v>
                </c:pt>
                <c:pt idx="4">
                  <c:v>Poland</c:v>
                </c:pt>
                <c:pt idx="5">
                  <c:v>Italy</c:v>
                </c:pt>
                <c:pt idx="6">
                  <c:v>Russian Federation</c:v>
                </c:pt>
                <c:pt idx="7">
                  <c:v>Portugal</c:v>
                </c:pt>
                <c:pt idx="8">
                  <c:v>Thailand</c:v>
                </c:pt>
                <c:pt idx="9">
                  <c:v>Germany</c:v>
                </c:pt>
                <c:pt idx="10">
                  <c:v>Latvia</c:v>
                </c:pt>
                <c:pt idx="11">
                  <c:v>Greece</c:v>
                </c:pt>
                <c:pt idx="12">
                  <c:v>Indonesia</c:v>
                </c:pt>
                <c:pt idx="13">
                  <c:v>Japan</c:v>
                </c:pt>
                <c:pt idx="14">
                  <c:v>Switzerland</c:v>
                </c:pt>
                <c:pt idx="15">
                  <c:v>Hong Kong-China</c:v>
                </c:pt>
                <c:pt idx="16">
                  <c:v>Macao-China</c:v>
                </c:pt>
                <c:pt idx="17">
                  <c:v>Korea</c:v>
                </c:pt>
                <c:pt idx="18">
                  <c:v>Austria</c:v>
                </c:pt>
                <c:pt idx="19">
                  <c:v>Ireland</c:v>
                </c:pt>
                <c:pt idx="20">
                  <c:v>United States</c:v>
                </c:pt>
                <c:pt idx="21">
                  <c:v>Spain</c:v>
                </c:pt>
                <c:pt idx="22">
                  <c:v>OECD average 2003</c:v>
                </c:pt>
                <c:pt idx="23">
                  <c:v>Denmark</c:v>
                </c:pt>
                <c:pt idx="24">
                  <c:v>Norway</c:v>
                </c:pt>
                <c:pt idx="25">
                  <c:v>Liechtenstein</c:v>
                </c:pt>
                <c:pt idx="26">
                  <c:v>Belgium</c:v>
                </c:pt>
                <c:pt idx="27">
                  <c:v>Luxembourg</c:v>
                </c:pt>
                <c:pt idx="28">
                  <c:v>Canada</c:v>
                </c:pt>
                <c:pt idx="29">
                  <c:v>Netherlands</c:v>
                </c:pt>
                <c:pt idx="30">
                  <c:v>Czech Republic</c:v>
                </c:pt>
                <c:pt idx="31">
                  <c:v>Hungary</c:v>
                </c:pt>
                <c:pt idx="32">
                  <c:v>Australia</c:v>
                </c:pt>
                <c:pt idx="33">
                  <c:v>Finland</c:v>
                </c:pt>
                <c:pt idx="34">
                  <c:v>France</c:v>
                </c:pt>
                <c:pt idx="35">
                  <c:v>Iceland</c:v>
                </c:pt>
                <c:pt idx="36">
                  <c:v>Slovak Republic</c:v>
                </c:pt>
                <c:pt idx="37">
                  <c:v>New Zealand</c:v>
                </c:pt>
                <c:pt idx="38">
                  <c:v>Uruguay</c:v>
                </c:pt>
                <c:pt idx="39">
                  <c:v>Sweden</c:v>
                </c:pt>
              </c:strCache>
            </c:strRef>
          </c:cat>
          <c:val>
            <c:numRef>
              <c:f>Sheet1!$E$2:$E$41</c:f>
              <c:numCache>
                <c:formatCode>General</c:formatCode>
                <c:ptCount val="40"/>
                <c:pt idx="8" formatCode="0.0">
                  <c:v>53.9635158143642</c:v>
                </c:pt>
                <c:pt idx="10" formatCode="0.0">
                  <c:v>23.729487833501477</c:v>
                </c:pt>
                <c:pt idx="11" formatCode="0.0">
                  <c:v>38.942923110878503</c:v>
                </c:pt>
                <c:pt idx="12" formatCode="0.0">
                  <c:v>78.136661012734052</c:v>
                </c:pt>
                <c:pt idx="13" formatCode="0.0">
                  <c:v>13.318968141446462</c:v>
                </c:pt>
                <c:pt idx="14" formatCode="0.0">
                  <c:v>14.532495008579946</c:v>
                </c:pt>
                <c:pt idx="15" formatCode="0.0">
                  <c:v>10.404367810638034</c:v>
                </c:pt>
                <c:pt idx="16" formatCode="0.0">
                  <c:v>11.177436844382703</c:v>
                </c:pt>
                <c:pt idx="17" formatCode="0.0">
                  <c:v>9.5194727033465476</c:v>
                </c:pt>
                <c:pt idx="18" formatCode="0.0">
                  <c:v>18.769839730585225</c:v>
                </c:pt>
                <c:pt idx="19" formatCode="0.0">
                  <c:v>16.809782184236713</c:v>
                </c:pt>
                <c:pt idx="20" formatCode="0.0">
                  <c:v>25.711932471024404</c:v>
                </c:pt>
                <c:pt idx="21" formatCode="0.0">
                  <c:v>22.966559543184257</c:v>
                </c:pt>
                <c:pt idx="23" formatCode="0.0">
                  <c:v>15.407098204204345</c:v>
                </c:pt>
                <c:pt idx="24" formatCode="0.0">
                  <c:v>20.841055244359019</c:v>
                </c:pt>
                <c:pt idx="25" formatCode="0.0">
                  <c:v>12.271045310609697</c:v>
                </c:pt>
              </c:numCache>
            </c:numRef>
          </c:val>
          <c:smooth val="0"/>
        </c:ser>
        <c:dLbls>
          <c:showLegendKey val="0"/>
          <c:showVal val="0"/>
          <c:showCatName val="0"/>
          <c:showSerName val="0"/>
          <c:showPercent val="0"/>
          <c:showBubbleSize val="0"/>
        </c:dLbls>
        <c:marker val="1"/>
        <c:smooth val="0"/>
        <c:axId val="79323520"/>
        <c:axId val="79325440"/>
      </c:lineChart>
      <c:catAx>
        <c:axId val="79323520"/>
        <c:scaling>
          <c:orientation val="minMax"/>
        </c:scaling>
        <c:delete val="0"/>
        <c:axPos val="b"/>
        <c:numFmt formatCode="General" sourceLinked="0"/>
        <c:majorTickMark val="out"/>
        <c:minorTickMark val="none"/>
        <c:tickLblPos val="nextTo"/>
        <c:txPr>
          <a:bodyPr/>
          <a:lstStyle/>
          <a:p>
            <a:pPr>
              <a:defRPr sz="1200">
                <a:solidFill>
                  <a:schemeClr val="bg2">
                    <a:lumMod val="10000"/>
                  </a:schemeClr>
                </a:solidFill>
              </a:defRPr>
            </a:pPr>
            <a:endParaRPr lang="en-US"/>
          </a:p>
        </c:txPr>
        <c:crossAx val="79325440"/>
        <c:crosses val="autoZero"/>
        <c:auto val="1"/>
        <c:lblAlgn val="ctr"/>
        <c:lblOffset val="100"/>
        <c:tickLblSkip val="1"/>
        <c:noMultiLvlLbl val="0"/>
      </c:catAx>
      <c:valAx>
        <c:axId val="79325440"/>
        <c:scaling>
          <c:orientation val="minMax"/>
        </c:scaling>
        <c:delete val="0"/>
        <c:axPos val="l"/>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79323520"/>
        <c:crosses val="autoZero"/>
        <c:crossBetween val="between"/>
      </c:valAx>
      <c:valAx>
        <c:axId val="79335424"/>
        <c:scaling>
          <c:orientation val="minMax"/>
        </c:scaling>
        <c:delete val="1"/>
        <c:axPos val="r"/>
        <c:numFmt formatCode="0.0" sourceLinked="1"/>
        <c:majorTickMark val="out"/>
        <c:minorTickMark val="none"/>
        <c:tickLblPos val="nextTo"/>
        <c:crossAx val="79336960"/>
        <c:crosses val="max"/>
        <c:crossBetween val="between"/>
      </c:valAx>
      <c:catAx>
        <c:axId val="79336960"/>
        <c:scaling>
          <c:orientation val="minMax"/>
        </c:scaling>
        <c:delete val="1"/>
        <c:axPos val="b"/>
        <c:numFmt formatCode="General" sourceLinked="1"/>
        <c:majorTickMark val="out"/>
        <c:minorTickMark val="none"/>
        <c:tickLblPos val="nextTo"/>
        <c:crossAx val="79335424"/>
        <c:crosses val="autoZero"/>
        <c:auto val="1"/>
        <c:lblAlgn val="ctr"/>
        <c:lblOffset val="100"/>
        <c:noMultiLvlLbl val="0"/>
      </c:catAx>
      <c:spPr>
        <a:ln>
          <a:solidFill>
            <a:schemeClr val="bg1">
              <a:lumMod val="50000"/>
            </a:schemeClr>
          </a:solidFill>
        </a:ln>
      </c:spPr>
    </c:plotArea>
    <c:legend>
      <c:legendPos val="t"/>
      <c:legendEntry>
        <c:idx val="0"/>
        <c:delete val="1"/>
      </c:legendEntry>
      <c:legendEntry>
        <c:idx val="3"/>
        <c:delete val="1"/>
      </c:legendEntry>
      <c:layout>
        <c:manualLayout>
          <c:xMode val="edge"/>
          <c:yMode val="edge"/>
          <c:x val="0.12725261931410742"/>
          <c:y val="2.6011394948100099E-2"/>
          <c:w val="0.81837451945192496"/>
          <c:h val="0.10671446343450897"/>
        </c:manualLayou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47752054140229E-2"/>
          <c:y val="0.14218960309806594"/>
          <c:w val="0.92511575162113979"/>
          <c:h val="0.53168843321405257"/>
        </c:manualLayout>
      </c:layout>
      <c:barChart>
        <c:barDir val="col"/>
        <c:grouping val="clustered"/>
        <c:varyColors val="0"/>
        <c:ser>
          <c:idx val="3"/>
          <c:order val="3"/>
          <c:tx>
            <c:strRef>
              <c:f>Sheet1!$E$1</c:f>
              <c:strCache>
                <c:ptCount val="1"/>
                <c:pt idx="0">
                  <c:v>After accounting for for other student characteristics</c:v>
                </c:pt>
              </c:strCache>
            </c:strRef>
          </c:tx>
          <c:spPr>
            <a:solidFill>
              <a:schemeClr val="accent5">
                <a:lumMod val="40000"/>
                <a:lumOff val="60000"/>
              </a:schemeClr>
            </a:solidFill>
            <a:ln>
              <a:noFill/>
            </a:ln>
          </c:spPr>
          <c:invertIfNegative val="0"/>
          <c:cat>
            <c:strRef>
              <c:f>Sheet1!$A$2:$A$65</c:f>
              <c:strCache>
                <c:ptCount val="64"/>
                <c:pt idx="0">
                  <c:v>Netherlands</c:v>
                </c:pt>
                <c:pt idx="1">
                  <c:v>Croatia</c:v>
                </c:pt>
                <c:pt idx="2">
                  <c:v>Macao-China</c:v>
                </c:pt>
                <c:pt idx="3">
                  <c:v>Korea</c:v>
                </c:pt>
                <c:pt idx="4">
                  <c:v>Slovenia</c:v>
                </c:pt>
                <c:pt idx="5">
                  <c:v>Serbia</c:v>
                </c:pt>
                <c:pt idx="6">
                  <c:v>Italy</c:v>
                </c:pt>
                <c:pt idx="7">
                  <c:v>Tunisia</c:v>
                </c:pt>
                <c:pt idx="8">
                  <c:v>Mexico</c:v>
                </c:pt>
                <c:pt idx="9">
                  <c:v>Turkey</c:v>
                </c:pt>
                <c:pt idx="10">
                  <c:v>Viet Nam</c:v>
                </c:pt>
                <c:pt idx="11">
                  <c:v>Montenegro</c:v>
                </c:pt>
                <c:pt idx="12">
                  <c:v>Thailand</c:v>
                </c:pt>
                <c:pt idx="13">
                  <c:v>Portugal</c:v>
                </c:pt>
                <c:pt idx="14">
                  <c:v>Indonesia</c:v>
                </c:pt>
                <c:pt idx="15">
                  <c:v>Greece</c:v>
                </c:pt>
                <c:pt idx="16">
                  <c:v>Iceland</c:v>
                </c:pt>
                <c:pt idx="17">
                  <c:v>Liechtenstein</c:v>
                </c:pt>
                <c:pt idx="18">
                  <c:v>Luxembourg</c:v>
                </c:pt>
                <c:pt idx="19">
                  <c:v>Spain</c:v>
                </c:pt>
                <c:pt idx="20">
                  <c:v>Belgium</c:v>
                </c:pt>
                <c:pt idx="21">
                  <c:v>Kazakhstan</c:v>
                </c:pt>
                <c:pt idx="22">
                  <c:v>Norway</c:v>
                </c:pt>
                <c:pt idx="23">
                  <c:v>United Arab Emirates</c:v>
                </c:pt>
                <c:pt idx="24">
                  <c:v>Sweden</c:v>
                </c:pt>
                <c:pt idx="25">
                  <c:v>Finland</c:v>
                </c:pt>
                <c:pt idx="26">
                  <c:v>Qatar</c:v>
                </c:pt>
                <c:pt idx="27">
                  <c:v>Hong Kong-China</c:v>
                </c:pt>
                <c:pt idx="28">
                  <c:v>Malaysia</c:v>
                </c:pt>
                <c:pt idx="29">
                  <c:v>Jordan</c:v>
                </c:pt>
                <c:pt idx="30">
                  <c:v>Switzerland</c:v>
                </c:pt>
                <c:pt idx="31">
                  <c:v>Japan</c:v>
                </c:pt>
                <c:pt idx="32">
                  <c:v>Shanghai-China</c:v>
                </c:pt>
                <c:pt idx="33">
                  <c:v>Latvia</c:v>
                </c:pt>
                <c:pt idx="34">
                  <c:v>Russian Federation</c:v>
                </c:pt>
                <c:pt idx="35">
                  <c:v>Argentina</c:v>
                </c:pt>
                <c:pt idx="36">
                  <c:v>Canada</c:v>
                </c:pt>
                <c:pt idx="37">
                  <c:v>Germany</c:v>
                </c:pt>
                <c:pt idx="38">
                  <c:v>OECD average</c:v>
                </c:pt>
                <c:pt idx="39">
                  <c:v>France</c:v>
                </c:pt>
                <c:pt idx="40">
                  <c:v>Uruguay</c:v>
                </c:pt>
                <c:pt idx="41">
                  <c:v>Colombia</c:v>
                </c:pt>
                <c:pt idx="42">
                  <c:v>Lithuania</c:v>
                </c:pt>
                <c:pt idx="43">
                  <c:v>United Kingdom</c:v>
                </c:pt>
                <c:pt idx="44">
                  <c:v>Denmark</c:v>
                </c:pt>
                <c:pt idx="45">
                  <c:v>Brazil</c:v>
                </c:pt>
                <c:pt idx="46">
                  <c:v>Australia</c:v>
                </c:pt>
                <c:pt idx="47">
                  <c:v>Bulgaria</c:v>
                </c:pt>
                <c:pt idx="48">
                  <c:v>Slovak Republic</c:v>
                </c:pt>
                <c:pt idx="49">
                  <c:v>Hungary</c:v>
                </c:pt>
                <c:pt idx="50">
                  <c:v>Costa Rica</c:v>
                </c:pt>
                <c:pt idx="51">
                  <c:v>Estonia</c:v>
                </c:pt>
                <c:pt idx="52">
                  <c:v>Austria</c:v>
                </c:pt>
                <c:pt idx="53">
                  <c:v>United States</c:v>
                </c:pt>
                <c:pt idx="54">
                  <c:v>Czech Republic</c:v>
                </c:pt>
                <c:pt idx="55">
                  <c:v>Chile</c:v>
                </c:pt>
                <c:pt idx="56">
                  <c:v>New Zealand</c:v>
                </c:pt>
                <c:pt idx="57">
                  <c:v>Romania</c:v>
                </c:pt>
                <c:pt idx="58">
                  <c:v>Israel</c:v>
                </c:pt>
                <c:pt idx="59">
                  <c:v>Singapore</c:v>
                </c:pt>
                <c:pt idx="60">
                  <c:v>Poland</c:v>
                </c:pt>
                <c:pt idx="61">
                  <c:v>Peru</c:v>
                </c:pt>
                <c:pt idx="62">
                  <c:v>Chinese Taipei</c:v>
                </c:pt>
                <c:pt idx="63">
                  <c:v>Ireland</c:v>
                </c:pt>
              </c:strCache>
            </c:strRef>
          </c:cat>
          <c:val>
            <c:numRef>
              <c:f>Sheet1!$E$2:$E$65</c:f>
              <c:numCache>
                <c:formatCode>General</c:formatCode>
                <c:ptCount val="64"/>
                <c:pt idx="0" formatCode="0.0">
                  <c:v>1.4279161102365583</c:v>
                </c:pt>
                <c:pt idx="17" formatCode="0.0">
                  <c:v>3.0116073356579278</c:v>
                </c:pt>
              </c:numCache>
            </c:numRef>
          </c:val>
        </c:ser>
        <c:dLbls>
          <c:showLegendKey val="0"/>
          <c:showVal val="0"/>
          <c:showCatName val="0"/>
          <c:showSerName val="0"/>
          <c:showPercent val="0"/>
          <c:showBubbleSize val="0"/>
        </c:dLbls>
        <c:gapWidth val="150"/>
        <c:axId val="80788480"/>
        <c:axId val="80794368"/>
      </c:barChart>
      <c:barChart>
        <c:barDir val="col"/>
        <c:grouping val="clustered"/>
        <c:varyColors val="0"/>
        <c:ser>
          <c:idx val="2"/>
          <c:order val="2"/>
          <c:tx>
            <c:strRef>
              <c:f>Sheet1!$D$1</c:f>
              <c:strCache>
                <c:ptCount val="1"/>
                <c:pt idx="0">
                  <c:v>After accounting for other student characteristics</c:v>
                </c:pt>
              </c:strCache>
            </c:strRef>
          </c:tx>
          <c:spPr>
            <a:solidFill>
              <a:srgbClr val="509DFA"/>
            </a:solidFill>
            <a:ln>
              <a:noFill/>
            </a:ln>
          </c:spPr>
          <c:invertIfNegative val="0"/>
          <c:cat>
            <c:strRef>
              <c:f>Sheet1!$A$2:$A$65</c:f>
              <c:strCache>
                <c:ptCount val="64"/>
                <c:pt idx="0">
                  <c:v>Netherlands</c:v>
                </c:pt>
                <c:pt idx="1">
                  <c:v>Croatia</c:v>
                </c:pt>
                <c:pt idx="2">
                  <c:v>Macao-China</c:v>
                </c:pt>
                <c:pt idx="3">
                  <c:v>Korea</c:v>
                </c:pt>
                <c:pt idx="4">
                  <c:v>Slovenia</c:v>
                </c:pt>
                <c:pt idx="5">
                  <c:v>Serbia</c:v>
                </c:pt>
                <c:pt idx="6">
                  <c:v>Italy</c:v>
                </c:pt>
                <c:pt idx="7">
                  <c:v>Tunisia</c:v>
                </c:pt>
                <c:pt idx="8">
                  <c:v>Mexico</c:v>
                </c:pt>
                <c:pt idx="9">
                  <c:v>Turkey</c:v>
                </c:pt>
                <c:pt idx="10">
                  <c:v>Viet Nam</c:v>
                </c:pt>
                <c:pt idx="11">
                  <c:v>Montenegro</c:v>
                </c:pt>
                <c:pt idx="12">
                  <c:v>Thailand</c:v>
                </c:pt>
                <c:pt idx="13">
                  <c:v>Portugal</c:v>
                </c:pt>
                <c:pt idx="14">
                  <c:v>Indonesia</c:v>
                </c:pt>
                <c:pt idx="15">
                  <c:v>Greece</c:v>
                </c:pt>
                <c:pt idx="16">
                  <c:v>Iceland</c:v>
                </c:pt>
                <c:pt idx="17">
                  <c:v>Liechtenstein</c:v>
                </c:pt>
                <c:pt idx="18">
                  <c:v>Luxembourg</c:v>
                </c:pt>
                <c:pt idx="19">
                  <c:v>Spain</c:v>
                </c:pt>
                <c:pt idx="20">
                  <c:v>Belgium</c:v>
                </c:pt>
                <c:pt idx="21">
                  <c:v>Kazakhstan</c:v>
                </c:pt>
                <c:pt idx="22">
                  <c:v>Norway</c:v>
                </c:pt>
                <c:pt idx="23">
                  <c:v>United Arab Emirates</c:v>
                </c:pt>
                <c:pt idx="24">
                  <c:v>Sweden</c:v>
                </c:pt>
                <c:pt idx="25">
                  <c:v>Finland</c:v>
                </c:pt>
                <c:pt idx="26">
                  <c:v>Qatar</c:v>
                </c:pt>
                <c:pt idx="27">
                  <c:v>Hong Kong-China</c:v>
                </c:pt>
                <c:pt idx="28">
                  <c:v>Malaysia</c:v>
                </c:pt>
                <c:pt idx="29">
                  <c:v>Jordan</c:v>
                </c:pt>
                <c:pt idx="30">
                  <c:v>Switzerland</c:v>
                </c:pt>
                <c:pt idx="31">
                  <c:v>Japan</c:v>
                </c:pt>
                <c:pt idx="32">
                  <c:v>Shanghai-China</c:v>
                </c:pt>
                <c:pt idx="33">
                  <c:v>Latvia</c:v>
                </c:pt>
                <c:pt idx="34">
                  <c:v>Russian Federation</c:v>
                </c:pt>
                <c:pt idx="35">
                  <c:v>Argentina</c:v>
                </c:pt>
                <c:pt idx="36">
                  <c:v>Canada</c:v>
                </c:pt>
                <c:pt idx="37">
                  <c:v>Germany</c:v>
                </c:pt>
                <c:pt idx="38">
                  <c:v>OECD average</c:v>
                </c:pt>
                <c:pt idx="39">
                  <c:v>France</c:v>
                </c:pt>
                <c:pt idx="40">
                  <c:v>Uruguay</c:v>
                </c:pt>
                <c:pt idx="41">
                  <c:v>Colombia</c:v>
                </c:pt>
                <c:pt idx="42">
                  <c:v>Lithuania</c:v>
                </c:pt>
                <c:pt idx="43">
                  <c:v>United Kingdom</c:v>
                </c:pt>
                <c:pt idx="44">
                  <c:v>Denmark</c:v>
                </c:pt>
                <c:pt idx="45">
                  <c:v>Brazil</c:v>
                </c:pt>
                <c:pt idx="46">
                  <c:v>Australia</c:v>
                </c:pt>
                <c:pt idx="47">
                  <c:v>Bulgaria</c:v>
                </c:pt>
                <c:pt idx="48">
                  <c:v>Slovak Republic</c:v>
                </c:pt>
                <c:pt idx="49">
                  <c:v>Hungary</c:v>
                </c:pt>
                <c:pt idx="50">
                  <c:v>Costa Rica</c:v>
                </c:pt>
                <c:pt idx="51">
                  <c:v>Estonia</c:v>
                </c:pt>
                <c:pt idx="52">
                  <c:v>Austria</c:v>
                </c:pt>
                <c:pt idx="53">
                  <c:v>United States</c:v>
                </c:pt>
                <c:pt idx="54">
                  <c:v>Czech Republic</c:v>
                </c:pt>
                <c:pt idx="55">
                  <c:v>Chile</c:v>
                </c:pt>
                <c:pt idx="56">
                  <c:v>New Zealand</c:v>
                </c:pt>
                <c:pt idx="57">
                  <c:v>Romania</c:v>
                </c:pt>
                <c:pt idx="58">
                  <c:v>Israel</c:v>
                </c:pt>
                <c:pt idx="59">
                  <c:v>Singapore</c:v>
                </c:pt>
                <c:pt idx="60">
                  <c:v>Poland</c:v>
                </c:pt>
                <c:pt idx="61">
                  <c:v>Peru</c:v>
                </c:pt>
                <c:pt idx="62">
                  <c:v>Chinese Taipei</c:v>
                </c:pt>
                <c:pt idx="63">
                  <c:v>Ireland</c:v>
                </c:pt>
              </c:strCache>
            </c:strRef>
          </c:cat>
          <c:val>
            <c:numRef>
              <c:f>Sheet1!$D$2:$D$65</c:f>
              <c:numCache>
                <c:formatCode>0.0</c:formatCode>
                <c:ptCount val="64"/>
                <c:pt idx="0">
                  <c:v>0</c:v>
                </c:pt>
                <c:pt idx="1">
                  <c:v>1.7118741722034478</c:v>
                </c:pt>
                <c:pt idx="2">
                  <c:v>1.8098014640633662</c:v>
                </c:pt>
                <c:pt idx="3">
                  <c:v>1.9686857738500612</c:v>
                </c:pt>
                <c:pt idx="4">
                  <c:v>2.1863769406896707</c:v>
                </c:pt>
                <c:pt idx="5">
                  <c:v>2.2632174185509322</c:v>
                </c:pt>
                <c:pt idx="6">
                  <c:v>2.4245809848806079</c:v>
                </c:pt>
                <c:pt idx="7">
                  <c:v>2.6058644674065312</c:v>
                </c:pt>
                <c:pt idx="8">
                  <c:v>2.6192521378828002</c:v>
                </c:pt>
                <c:pt idx="9">
                  <c:v>2.674613222920275</c:v>
                </c:pt>
                <c:pt idx="10">
                  <c:v>2.7127354061792608</c:v>
                </c:pt>
                <c:pt idx="11">
                  <c:v>2.764429418847719</c:v>
                </c:pt>
                <c:pt idx="12">
                  <c:v>2.7928135807821226</c:v>
                </c:pt>
                <c:pt idx="13">
                  <c:v>2.7980672824349617</c:v>
                </c:pt>
                <c:pt idx="14">
                  <c:v>2.8318616688301148</c:v>
                </c:pt>
                <c:pt idx="15">
                  <c:v>2.9243423686650352</c:v>
                </c:pt>
                <c:pt idx="16">
                  <c:v>2.9446873029969272</c:v>
                </c:pt>
                <c:pt idx="18">
                  <c:v>3.030485004438495</c:v>
                </c:pt>
                <c:pt idx="19">
                  <c:v>3.0339604490930188</c:v>
                </c:pt>
                <c:pt idx="20">
                  <c:v>3.061861517661761</c:v>
                </c:pt>
                <c:pt idx="21">
                  <c:v>3.1094105741628866</c:v>
                </c:pt>
                <c:pt idx="22">
                  <c:v>3.1098222550405143</c:v>
                </c:pt>
                <c:pt idx="23">
                  <c:v>3.1325249638203387</c:v>
                </c:pt>
                <c:pt idx="24">
                  <c:v>3.2513376744309319</c:v>
                </c:pt>
                <c:pt idx="25">
                  <c:v>3.3127041202753555</c:v>
                </c:pt>
                <c:pt idx="26">
                  <c:v>3.5122120707703832</c:v>
                </c:pt>
                <c:pt idx="27">
                  <c:v>3.6207487585671148</c:v>
                </c:pt>
                <c:pt idx="28">
                  <c:v>3.6519994369108866</c:v>
                </c:pt>
                <c:pt idx="29">
                  <c:v>3.662975245229533</c:v>
                </c:pt>
                <c:pt idx="30">
                  <c:v>3.711890883016411</c:v>
                </c:pt>
                <c:pt idx="31">
                  <c:v>3.7367077600998102</c:v>
                </c:pt>
                <c:pt idx="32">
                  <c:v>3.8210794090058346</c:v>
                </c:pt>
                <c:pt idx="33">
                  <c:v>3.9374094931210362</c:v>
                </c:pt>
                <c:pt idx="34">
                  <c:v>3.9660198432168698</c:v>
                </c:pt>
                <c:pt idx="35">
                  <c:v>3.9831874025576433</c:v>
                </c:pt>
                <c:pt idx="36">
                  <c:v>4.1105245273393392</c:v>
                </c:pt>
                <c:pt idx="37">
                  <c:v>4.1678390166607002</c:v>
                </c:pt>
                <c:pt idx="38">
                  <c:v>4.1950652990091184</c:v>
                </c:pt>
                <c:pt idx="39">
                  <c:v>4.2574726802605936</c:v>
                </c:pt>
                <c:pt idx="40">
                  <c:v>4.4362129819999643</c:v>
                </c:pt>
                <c:pt idx="41">
                  <c:v>4.5167195786436798</c:v>
                </c:pt>
                <c:pt idx="42">
                  <c:v>4.6188739670441521</c:v>
                </c:pt>
                <c:pt idx="43">
                  <c:v>4.7169874331552402</c:v>
                </c:pt>
                <c:pt idx="44">
                  <c:v>4.9248015688589621</c:v>
                </c:pt>
                <c:pt idx="45">
                  <c:v>4.9297733862590851</c:v>
                </c:pt>
                <c:pt idx="46">
                  <c:v>4.9573310954985672</c:v>
                </c:pt>
                <c:pt idx="47">
                  <c:v>4.9866242552106819</c:v>
                </c:pt>
                <c:pt idx="48">
                  <c:v>4.9866611650464563</c:v>
                </c:pt>
                <c:pt idx="49">
                  <c:v>5.001626682885643</c:v>
                </c:pt>
                <c:pt idx="50">
                  <c:v>5.2627128446389673</c:v>
                </c:pt>
                <c:pt idx="51">
                  <c:v>5.3489527920539537</c:v>
                </c:pt>
                <c:pt idx="52">
                  <c:v>5.714530711361161</c:v>
                </c:pt>
                <c:pt idx="53">
                  <c:v>5.8209264626211983</c:v>
                </c:pt>
                <c:pt idx="54">
                  <c:v>6.078791314509985</c:v>
                </c:pt>
                <c:pt idx="55">
                  <c:v>6.1865010798620022</c:v>
                </c:pt>
                <c:pt idx="56">
                  <c:v>6.399676622375404</c:v>
                </c:pt>
                <c:pt idx="57">
                  <c:v>6.4884857802729563</c:v>
                </c:pt>
                <c:pt idx="58">
                  <c:v>6.6681946186094923</c:v>
                </c:pt>
                <c:pt idx="59">
                  <c:v>7.3178754094991163</c:v>
                </c:pt>
                <c:pt idx="60">
                  <c:v>7.3681272151822457</c:v>
                </c:pt>
                <c:pt idx="61">
                  <c:v>7.3960645755854886</c:v>
                </c:pt>
                <c:pt idx="62">
                  <c:v>7.4875081775263457</c:v>
                </c:pt>
                <c:pt idx="63">
                  <c:v>7.7059833914159244</c:v>
                </c:pt>
              </c:numCache>
            </c:numRef>
          </c:val>
        </c:ser>
        <c:dLbls>
          <c:showLegendKey val="0"/>
          <c:showVal val="0"/>
          <c:showCatName val="0"/>
          <c:showSerName val="0"/>
          <c:showPercent val="0"/>
          <c:showBubbleSize val="0"/>
        </c:dLbls>
        <c:gapWidth val="150"/>
        <c:axId val="80797696"/>
        <c:axId val="80795904"/>
      </c:barChart>
      <c:lineChart>
        <c:grouping val="standard"/>
        <c:varyColors val="0"/>
        <c:ser>
          <c:idx val="0"/>
          <c:order val="0"/>
          <c:tx>
            <c:strRef>
              <c:f>Sheet1!$B$1</c:f>
              <c:strCache>
                <c:ptCount val="1"/>
                <c:pt idx="0">
                  <c:v>Before accounting for other student characteristics</c:v>
                </c:pt>
              </c:strCache>
            </c:strRef>
          </c:tx>
          <c:spPr>
            <a:ln>
              <a:noFill/>
            </a:ln>
          </c:spPr>
          <c:marker>
            <c:spPr>
              <a:solidFill>
                <a:schemeClr val="tx2">
                  <a:lumMod val="50000"/>
                </a:schemeClr>
              </a:solidFill>
              <a:ln>
                <a:noFill/>
              </a:ln>
            </c:spPr>
          </c:marker>
          <c:cat>
            <c:strRef>
              <c:f>Sheet1!$A$2:$A$65</c:f>
              <c:strCache>
                <c:ptCount val="64"/>
                <c:pt idx="0">
                  <c:v>Netherlands</c:v>
                </c:pt>
                <c:pt idx="1">
                  <c:v>Croatia</c:v>
                </c:pt>
                <c:pt idx="2">
                  <c:v>Macao-China</c:v>
                </c:pt>
                <c:pt idx="3">
                  <c:v>Korea</c:v>
                </c:pt>
                <c:pt idx="4">
                  <c:v>Slovenia</c:v>
                </c:pt>
                <c:pt idx="5">
                  <c:v>Serbia</c:v>
                </c:pt>
                <c:pt idx="6">
                  <c:v>Italy</c:v>
                </c:pt>
                <c:pt idx="7">
                  <c:v>Tunisia</c:v>
                </c:pt>
                <c:pt idx="8">
                  <c:v>Mexico</c:v>
                </c:pt>
                <c:pt idx="9">
                  <c:v>Turkey</c:v>
                </c:pt>
                <c:pt idx="10">
                  <c:v>Viet Nam</c:v>
                </c:pt>
                <c:pt idx="11">
                  <c:v>Montenegro</c:v>
                </c:pt>
                <c:pt idx="12">
                  <c:v>Thailand</c:v>
                </c:pt>
                <c:pt idx="13">
                  <c:v>Portugal</c:v>
                </c:pt>
                <c:pt idx="14">
                  <c:v>Indonesia</c:v>
                </c:pt>
                <c:pt idx="15">
                  <c:v>Greece</c:v>
                </c:pt>
                <c:pt idx="16">
                  <c:v>Iceland</c:v>
                </c:pt>
                <c:pt idx="17">
                  <c:v>Liechtenstein</c:v>
                </c:pt>
                <c:pt idx="18">
                  <c:v>Luxembourg</c:v>
                </c:pt>
                <c:pt idx="19">
                  <c:v>Spain</c:v>
                </c:pt>
                <c:pt idx="20">
                  <c:v>Belgium</c:v>
                </c:pt>
                <c:pt idx="21">
                  <c:v>Kazakhstan</c:v>
                </c:pt>
                <c:pt idx="22">
                  <c:v>Norway</c:v>
                </c:pt>
                <c:pt idx="23">
                  <c:v>United Arab Emirates</c:v>
                </c:pt>
                <c:pt idx="24">
                  <c:v>Sweden</c:v>
                </c:pt>
                <c:pt idx="25">
                  <c:v>Finland</c:v>
                </c:pt>
                <c:pt idx="26">
                  <c:v>Qatar</c:v>
                </c:pt>
                <c:pt idx="27">
                  <c:v>Hong Kong-China</c:v>
                </c:pt>
                <c:pt idx="28">
                  <c:v>Malaysia</c:v>
                </c:pt>
                <c:pt idx="29">
                  <c:v>Jordan</c:v>
                </c:pt>
                <c:pt idx="30">
                  <c:v>Switzerland</c:v>
                </c:pt>
                <c:pt idx="31">
                  <c:v>Japan</c:v>
                </c:pt>
                <c:pt idx="32">
                  <c:v>Shanghai-China</c:v>
                </c:pt>
                <c:pt idx="33">
                  <c:v>Latvia</c:v>
                </c:pt>
                <c:pt idx="34">
                  <c:v>Russian Federation</c:v>
                </c:pt>
                <c:pt idx="35">
                  <c:v>Argentina</c:v>
                </c:pt>
                <c:pt idx="36">
                  <c:v>Canada</c:v>
                </c:pt>
                <c:pt idx="37">
                  <c:v>Germany</c:v>
                </c:pt>
                <c:pt idx="38">
                  <c:v>OECD average</c:v>
                </c:pt>
                <c:pt idx="39">
                  <c:v>France</c:v>
                </c:pt>
                <c:pt idx="40">
                  <c:v>Uruguay</c:v>
                </c:pt>
                <c:pt idx="41">
                  <c:v>Colombia</c:v>
                </c:pt>
                <c:pt idx="42">
                  <c:v>Lithuania</c:v>
                </c:pt>
                <c:pt idx="43">
                  <c:v>United Kingdom</c:v>
                </c:pt>
                <c:pt idx="44">
                  <c:v>Denmark</c:v>
                </c:pt>
                <c:pt idx="45">
                  <c:v>Brazil</c:v>
                </c:pt>
                <c:pt idx="46">
                  <c:v>Australia</c:v>
                </c:pt>
                <c:pt idx="47">
                  <c:v>Bulgaria</c:v>
                </c:pt>
                <c:pt idx="48">
                  <c:v>Slovak Republic</c:v>
                </c:pt>
                <c:pt idx="49">
                  <c:v>Hungary</c:v>
                </c:pt>
                <c:pt idx="50">
                  <c:v>Costa Rica</c:v>
                </c:pt>
                <c:pt idx="51">
                  <c:v>Estonia</c:v>
                </c:pt>
                <c:pt idx="52">
                  <c:v>Austria</c:v>
                </c:pt>
                <c:pt idx="53">
                  <c:v>United States</c:v>
                </c:pt>
                <c:pt idx="54">
                  <c:v>Czech Republic</c:v>
                </c:pt>
                <c:pt idx="55">
                  <c:v>Chile</c:v>
                </c:pt>
                <c:pt idx="56">
                  <c:v>New Zealand</c:v>
                </c:pt>
                <c:pt idx="57">
                  <c:v>Romania</c:v>
                </c:pt>
                <c:pt idx="58">
                  <c:v>Israel</c:v>
                </c:pt>
                <c:pt idx="59">
                  <c:v>Singapore</c:v>
                </c:pt>
                <c:pt idx="60">
                  <c:v>Poland</c:v>
                </c:pt>
                <c:pt idx="61">
                  <c:v>Peru</c:v>
                </c:pt>
                <c:pt idx="62">
                  <c:v>Chinese Taipei</c:v>
                </c:pt>
                <c:pt idx="63">
                  <c:v>Ireland</c:v>
                </c:pt>
              </c:strCache>
            </c:strRef>
          </c:cat>
          <c:val>
            <c:numRef>
              <c:f>Sheet1!$B$2:$B$65</c:f>
              <c:numCache>
                <c:formatCode>0.0</c:formatCode>
                <c:ptCount val="64"/>
                <c:pt idx="0">
                  <c:v>5.2144986245073381</c:v>
                </c:pt>
                <c:pt idx="1">
                  <c:v>4.5230559763769032</c:v>
                </c:pt>
                <c:pt idx="2">
                  <c:v>2.0870670721290159</c:v>
                </c:pt>
                <c:pt idx="3">
                  <c:v>3.4847452724644388</c:v>
                </c:pt>
                <c:pt idx="4">
                  <c:v>6.8897446936604343</c:v>
                </c:pt>
                <c:pt idx="5">
                  <c:v>4.4944380543498568</c:v>
                </c:pt>
                <c:pt idx="6">
                  <c:v>4.3768348437771385</c:v>
                </c:pt>
                <c:pt idx="7">
                  <c:v>4.8485869432943423</c:v>
                </c:pt>
                <c:pt idx="8">
                  <c:v>4.1809228206430396</c:v>
                </c:pt>
                <c:pt idx="9">
                  <c:v>4.4926347269458047</c:v>
                </c:pt>
                <c:pt idx="10">
                  <c:v>5.6305181887374047</c:v>
                </c:pt>
                <c:pt idx="11">
                  <c:v>5.5561985337322435</c:v>
                </c:pt>
                <c:pt idx="12">
                  <c:v>3.4308830676540882</c:v>
                </c:pt>
                <c:pt idx="13">
                  <c:v>9.6053572986793014</c:v>
                </c:pt>
                <c:pt idx="14">
                  <c:v>4.0907165620629664</c:v>
                </c:pt>
                <c:pt idx="15">
                  <c:v>5.7210906264960322</c:v>
                </c:pt>
                <c:pt idx="16">
                  <c:v>3.6630742774582616</c:v>
                </c:pt>
                <c:pt idx="18">
                  <c:v>8.5364146971419625</c:v>
                </c:pt>
                <c:pt idx="19">
                  <c:v>7.3005102318081327</c:v>
                </c:pt>
                <c:pt idx="20">
                  <c:v>8.8887162068192822</c:v>
                </c:pt>
                <c:pt idx="21">
                  <c:v>3.4021436841449528</c:v>
                </c:pt>
                <c:pt idx="22">
                  <c:v>3.8120845383880608</c:v>
                </c:pt>
                <c:pt idx="23">
                  <c:v>4.1479501619139176</c:v>
                </c:pt>
                <c:pt idx="24">
                  <c:v>4.1911354836595258</c:v>
                </c:pt>
                <c:pt idx="25">
                  <c:v>5.2304001570491048</c:v>
                </c:pt>
                <c:pt idx="26">
                  <c:v>3.9614109866141778</c:v>
                </c:pt>
                <c:pt idx="27">
                  <c:v>3.4918648310332814</c:v>
                </c:pt>
                <c:pt idx="28">
                  <c:v>5.2523680636142771</c:v>
                </c:pt>
                <c:pt idx="29">
                  <c:v>4.6419149309478867</c:v>
                </c:pt>
                <c:pt idx="30">
                  <c:v>6.1373649398438639</c:v>
                </c:pt>
                <c:pt idx="31">
                  <c:v>5.0063414459809055</c:v>
                </c:pt>
                <c:pt idx="32">
                  <c:v>10.250245575791546</c:v>
                </c:pt>
                <c:pt idx="33">
                  <c:v>6.1073881609999408</c:v>
                </c:pt>
                <c:pt idx="34">
                  <c:v>4.5897856189509927</c:v>
                </c:pt>
                <c:pt idx="35">
                  <c:v>6.2100096420582798</c:v>
                </c:pt>
                <c:pt idx="36">
                  <c:v>5.0728468130372262</c:v>
                </c:pt>
                <c:pt idx="37">
                  <c:v>7.1585518724482204</c:v>
                </c:pt>
                <c:pt idx="38">
                  <c:v>6.8164065322065301</c:v>
                </c:pt>
                <c:pt idx="39">
                  <c:v>13.917042531509921</c:v>
                </c:pt>
                <c:pt idx="40">
                  <c:v>9.4303652688220545</c:v>
                </c:pt>
                <c:pt idx="41">
                  <c:v>6.4896416798719532</c:v>
                </c:pt>
                <c:pt idx="42">
                  <c:v>5.8268542729711887</c:v>
                </c:pt>
                <c:pt idx="43">
                  <c:v>5.151946167435197</c:v>
                </c:pt>
                <c:pt idx="44">
                  <c:v>7.1493846175376081</c:v>
                </c:pt>
                <c:pt idx="45">
                  <c:v>6.9322440165074415</c:v>
                </c:pt>
                <c:pt idx="46">
                  <c:v>5.8798099666835908</c:v>
                </c:pt>
                <c:pt idx="47">
                  <c:v>9.4812962725094199</c:v>
                </c:pt>
                <c:pt idx="48">
                  <c:v>10.297356380029031</c:v>
                </c:pt>
                <c:pt idx="49">
                  <c:v>11.681059129468395</c:v>
                </c:pt>
                <c:pt idx="50">
                  <c:v>7.7873548440378642</c:v>
                </c:pt>
                <c:pt idx="51">
                  <c:v>5.608539347631444</c:v>
                </c:pt>
                <c:pt idx="52">
                  <c:v>7.4354511455669172</c:v>
                </c:pt>
                <c:pt idx="53">
                  <c:v>6.6519439377371148</c:v>
                </c:pt>
                <c:pt idx="54">
                  <c:v>6.6990694804867124</c:v>
                </c:pt>
                <c:pt idx="55">
                  <c:v>9.0685850532045418</c:v>
                </c:pt>
                <c:pt idx="56">
                  <c:v>8.0713428715541564</c:v>
                </c:pt>
                <c:pt idx="57">
                  <c:v>7.7219174534832922</c:v>
                </c:pt>
                <c:pt idx="58">
                  <c:v>7.4862875762569434</c:v>
                </c:pt>
                <c:pt idx="59">
                  <c:v>8.7894316594129958</c:v>
                </c:pt>
                <c:pt idx="60">
                  <c:v>9.155616512239968</c:v>
                </c:pt>
                <c:pt idx="61">
                  <c:v>16.947548400505006</c:v>
                </c:pt>
                <c:pt idx="62">
                  <c:v>10.100655497220485</c:v>
                </c:pt>
                <c:pt idx="63">
                  <c:v>8.5411178068723803</c:v>
                </c:pt>
              </c:numCache>
            </c:numRef>
          </c:val>
          <c:smooth val="0"/>
        </c:ser>
        <c:ser>
          <c:idx val="1"/>
          <c:order val="1"/>
          <c:tx>
            <c:strRef>
              <c:f>Sheet1!$C$1</c:f>
              <c:strCache>
                <c:ptCount val="1"/>
                <c:pt idx="0">
                  <c:v>Before accounting for other student characteristics2</c:v>
                </c:pt>
              </c:strCache>
            </c:strRef>
          </c:tx>
          <c:spPr>
            <a:ln>
              <a:noFill/>
            </a:ln>
          </c:spPr>
          <c:marker>
            <c:symbol val="diamond"/>
            <c:size val="7"/>
            <c:spPr>
              <a:solidFill>
                <a:srgbClr val="FFFFCC"/>
              </a:solidFill>
              <a:ln>
                <a:noFill/>
              </a:ln>
            </c:spPr>
          </c:marker>
          <c:dPt>
            <c:idx val="17"/>
            <c:marker>
              <c:spPr>
                <a:solidFill>
                  <a:schemeClr val="accent1">
                    <a:lumMod val="60000"/>
                    <a:lumOff val="40000"/>
                  </a:schemeClr>
                </a:solidFill>
                <a:ln>
                  <a:noFill/>
                </a:ln>
              </c:spPr>
            </c:marker>
            <c:bubble3D val="0"/>
          </c:dPt>
          <c:cat>
            <c:strRef>
              <c:f>Sheet1!$A$2:$A$65</c:f>
              <c:strCache>
                <c:ptCount val="64"/>
                <c:pt idx="0">
                  <c:v>Netherlands</c:v>
                </c:pt>
                <c:pt idx="1">
                  <c:v>Croatia</c:v>
                </c:pt>
                <c:pt idx="2">
                  <c:v>Macao-China</c:v>
                </c:pt>
                <c:pt idx="3">
                  <c:v>Korea</c:v>
                </c:pt>
                <c:pt idx="4">
                  <c:v>Slovenia</c:v>
                </c:pt>
                <c:pt idx="5">
                  <c:v>Serbia</c:v>
                </c:pt>
                <c:pt idx="6">
                  <c:v>Italy</c:v>
                </c:pt>
                <c:pt idx="7">
                  <c:v>Tunisia</c:v>
                </c:pt>
                <c:pt idx="8">
                  <c:v>Mexico</c:v>
                </c:pt>
                <c:pt idx="9">
                  <c:v>Turkey</c:v>
                </c:pt>
                <c:pt idx="10">
                  <c:v>Viet Nam</c:v>
                </c:pt>
                <c:pt idx="11">
                  <c:v>Montenegro</c:v>
                </c:pt>
                <c:pt idx="12">
                  <c:v>Thailand</c:v>
                </c:pt>
                <c:pt idx="13">
                  <c:v>Portugal</c:v>
                </c:pt>
                <c:pt idx="14">
                  <c:v>Indonesia</c:v>
                </c:pt>
                <c:pt idx="15">
                  <c:v>Greece</c:v>
                </c:pt>
                <c:pt idx="16">
                  <c:v>Iceland</c:v>
                </c:pt>
                <c:pt idx="17">
                  <c:v>Liechtenstein</c:v>
                </c:pt>
                <c:pt idx="18">
                  <c:v>Luxembourg</c:v>
                </c:pt>
                <c:pt idx="19">
                  <c:v>Spain</c:v>
                </c:pt>
                <c:pt idx="20">
                  <c:v>Belgium</c:v>
                </c:pt>
                <c:pt idx="21">
                  <c:v>Kazakhstan</c:v>
                </c:pt>
                <c:pt idx="22">
                  <c:v>Norway</c:v>
                </c:pt>
                <c:pt idx="23">
                  <c:v>United Arab Emirates</c:v>
                </c:pt>
                <c:pt idx="24">
                  <c:v>Sweden</c:v>
                </c:pt>
                <c:pt idx="25">
                  <c:v>Finland</c:v>
                </c:pt>
                <c:pt idx="26">
                  <c:v>Qatar</c:v>
                </c:pt>
                <c:pt idx="27">
                  <c:v>Hong Kong-China</c:v>
                </c:pt>
                <c:pt idx="28">
                  <c:v>Malaysia</c:v>
                </c:pt>
                <c:pt idx="29">
                  <c:v>Jordan</c:v>
                </c:pt>
                <c:pt idx="30">
                  <c:v>Switzerland</c:v>
                </c:pt>
                <c:pt idx="31">
                  <c:v>Japan</c:v>
                </c:pt>
                <c:pt idx="32">
                  <c:v>Shanghai-China</c:v>
                </c:pt>
                <c:pt idx="33">
                  <c:v>Latvia</c:v>
                </c:pt>
                <c:pt idx="34">
                  <c:v>Russian Federation</c:v>
                </c:pt>
                <c:pt idx="35">
                  <c:v>Argentina</c:v>
                </c:pt>
                <c:pt idx="36">
                  <c:v>Canada</c:v>
                </c:pt>
                <c:pt idx="37">
                  <c:v>Germany</c:v>
                </c:pt>
                <c:pt idx="38">
                  <c:v>OECD average</c:v>
                </c:pt>
                <c:pt idx="39">
                  <c:v>France</c:v>
                </c:pt>
                <c:pt idx="40">
                  <c:v>Uruguay</c:v>
                </c:pt>
                <c:pt idx="41">
                  <c:v>Colombia</c:v>
                </c:pt>
                <c:pt idx="42">
                  <c:v>Lithuania</c:v>
                </c:pt>
                <c:pt idx="43">
                  <c:v>United Kingdom</c:v>
                </c:pt>
                <c:pt idx="44">
                  <c:v>Denmark</c:v>
                </c:pt>
                <c:pt idx="45">
                  <c:v>Brazil</c:v>
                </c:pt>
                <c:pt idx="46">
                  <c:v>Australia</c:v>
                </c:pt>
                <c:pt idx="47">
                  <c:v>Bulgaria</c:v>
                </c:pt>
                <c:pt idx="48">
                  <c:v>Slovak Republic</c:v>
                </c:pt>
                <c:pt idx="49">
                  <c:v>Hungary</c:v>
                </c:pt>
                <c:pt idx="50">
                  <c:v>Costa Rica</c:v>
                </c:pt>
                <c:pt idx="51">
                  <c:v>Estonia</c:v>
                </c:pt>
                <c:pt idx="52">
                  <c:v>Austria</c:v>
                </c:pt>
                <c:pt idx="53">
                  <c:v>United States</c:v>
                </c:pt>
                <c:pt idx="54">
                  <c:v>Czech Republic</c:v>
                </c:pt>
                <c:pt idx="55">
                  <c:v>Chile</c:v>
                </c:pt>
                <c:pt idx="56">
                  <c:v>New Zealand</c:v>
                </c:pt>
                <c:pt idx="57">
                  <c:v>Romania</c:v>
                </c:pt>
                <c:pt idx="58">
                  <c:v>Israel</c:v>
                </c:pt>
                <c:pt idx="59">
                  <c:v>Singapore</c:v>
                </c:pt>
                <c:pt idx="60">
                  <c:v>Poland</c:v>
                </c:pt>
                <c:pt idx="61">
                  <c:v>Peru</c:v>
                </c:pt>
                <c:pt idx="62">
                  <c:v>Chinese Taipei</c:v>
                </c:pt>
                <c:pt idx="63">
                  <c:v>Ireland</c:v>
                </c:pt>
              </c:strCache>
            </c:strRef>
          </c:cat>
          <c:val>
            <c:numRef>
              <c:f>Sheet1!$C$2:$C$65</c:f>
              <c:numCache>
                <c:formatCode>General</c:formatCode>
                <c:ptCount val="64"/>
                <c:pt idx="17" formatCode="0.0">
                  <c:v>3.7176445127563298</c:v>
                </c:pt>
              </c:numCache>
            </c:numRef>
          </c:val>
          <c:smooth val="0"/>
        </c:ser>
        <c:dLbls>
          <c:showLegendKey val="0"/>
          <c:showVal val="0"/>
          <c:showCatName val="0"/>
          <c:showSerName val="0"/>
          <c:showPercent val="0"/>
          <c:showBubbleSize val="0"/>
        </c:dLbls>
        <c:marker val="1"/>
        <c:smooth val="0"/>
        <c:axId val="80788480"/>
        <c:axId val="80794368"/>
      </c:lineChart>
      <c:catAx>
        <c:axId val="80788480"/>
        <c:scaling>
          <c:orientation val="minMax"/>
        </c:scaling>
        <c:delete val="0"/>
        <c:axPos val="b"/>
        <c:numFmt formatCode="General" sourceLinked="0"/>
        <c:majorTickMark val="out"/>
        <c:minorTickMark val="none"/>
        <c:tickLblPos val="nextTo"/>
        <c:txPr>
          <a:bodyPr/>
          <a:lstStyle/>
          <a:p>
            <a:pPr>
              <a:defRPr sz="1200">
                <a:solidFill>
                  <a:schemeClr val="bg2">
                    <a:lumMod val="10000"/>
                  </a:schemeClr>
                </a:solidFill>
              </a:defRPr>
            </a:pPr>
            <a:endParaRPr lang="en-US"/>
          </a:p>
        </c:txPr>
        <c:crossAx val="80794368"/>
        <c:crosses val="autoZero"/>
        <c:auto val="1"/>
        <c:lblAlgn val="ctr"/>
        <c:lblOffset val="100"/>
        <c:tickLblSkip val="1"/>
        <c:noMultiLvlLbl val="0"/>
      </c:catAx>
      <c:valAx>
        <c:axId val="80794368"/>
        <c:scaling>
          <c:orientation val="minMax"/>
          <c:min val="1"/>
        </c:scaling>
        <c:delete val="0"/>
        <c:axPos val="l"/>
        <c:majorGridlines/>
        <c:numFmt formatCode="0.0" sourceLinked="1"/>
        <c:majorTickMark val="out"/>
        <c:minorTickMark val="none"/>
        <c:tickLblPos val="nextTo"/>
        <c:txPr>
          <a:bodyPr/>
          <a:lstStyle/>
          <a:p>
            <a:pPr>
              <a:defRPr sz="1200">
                <a:solidFill>
                  <a:schemeClr val="bg2">
                    <a:lumMod val="10000"/>
                  </a:schemeClr>
                </a:solidFill>
              </a:defRPr>
            </a:pPr>
            <a:endParaRPr lang="en-US"/>
          </a:p>
        </c:txPr>
        <c:crossAx val="80788480"/>
        <c:crosses val="autoZero"/>
        <c:crossBetween val="between"/>
      </c:valAx>
      <c:valAx>
        <c:axId val="80795904"/>
        <c:scaling>
          <c:orientation val="minMax"/>
        </c:scaling>
        <c:delete val="1"/>
        <c:axPos val="r"/>
        <c:numFmt formatCode="0.0" sourceLinked="1"/>
        <c:majorTickMark val="out"/>
        <c:minorTickMark val="none"/>
        <c:tickLblPos val="nextTo"/>
        <c:crossAx val="80797696"/>
        <c:crosses val="max"/>
        <c:crossBetween val="between"/>
      </c:valAx>
      <c:catAx>
        <c:axId val="80797696"/>
        <c:scaling>
          <c:orientation val="minMax"/>
        </c:scaling>
        <c:delete val="1"/>
        <c:axPos val="b"/>
        <c:numFmt formatCode="General" sourceLinked="1"/>
        <c:majorTickMark val="out"/>
        <c:minorTickMark val="none"/>
        <c:tickLblPos val="nextTo"/>
        <c:crossAx val="80795904"/>
        <c:crosses val="autoZero"/>
        <c:auto val="1"/>
        <c:lblAlgn val="ctr"/>
        <c:lblOffset val="100"/>
        <c:noMultiLvlLbl val="0"/>
      </c:catAx>
      <c:spPr>
        <a:ln>
          <a:solidFill>
            <a:schemeClr val="bg1">
              <a:lumMod val="50000"/>
            </a:schemeClr>
          </a:solidFill>
        </a:ln>
      </c:spPr>
    </c:plotArea>
    <c:legend>
      <c:legendPos val="t"/>
      <c:legendEntry>
        <c:idx val="0"/>
        <c:delete val="1"/>
      </c:legendEntry>
      <c:legendEntry>
        <c:idx val="3"/>
        <c:delete val="1"/>
      </c:legendEntry>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C3466-3F69-4770-A741-63FAB3A39FE7}" type="doc">
      <dgm:prSet loTypeId="urn:microsoft.com/office/officeart/2005/8/layout/venn1" loCatId="relationship" qsTypeId="urn:microsoft.com/office/officeart/2005/8/quickstyle/simple1" qsCatId="simple" csTypeId="urn:microsoft.com/office/officeart/2005/8/colors/accent1_2" csCatId="accent1" phldr="1"/>
      <dgm:spPr/>
    </dgm:pt>
    <dgm:pt modelId="{6612465A-BB46-4F1B-8371-F3B6B957DCD7}">
      <dgm:prSet phldrT="[Text]" custT="1"/>
      <dgm:spPr>
        <a:solidFill>
          <a:schemeClr val="accent6">
            <a:lumMod val="60000"/>
            <a:lumOff val="40000"/>
            <a:alpha val="50000"/>
          </a:schemeClr>
        </a:solidFill>
        <a:ln>
          <a:solidFill>
            <a:schemeClr val="bg1">
              <a:lumMod val="75000"/>
            </a:schemeClr>
          </a:solidFill>
        </a:ln>
      </dgm:spPr>
      <dgm:t>
        <a:bodyPr anchor="t"/>
        <a:lstStyle/>
        <a:p>
          <a:endParaRPr lang="en-GB" sz="1600" dirty="0"/>
        </a:p>
      </dgm:t>
    </dgm:pt>
    <dgm:pt modelId="{5C975122-D2C5-4B67-9BC4-E6D97F89E1C7}" type="parTrans" cxnId="{449547EC-43EC-4EEA-A538-B89920121BC6}">
      <dgm:prSet/>
      <dgm:spPr/>
      <dgm:t>
        <a:bodyPr/>
        <a:lstStyle/>
        <a:p>
          <a:endParaRPr lang="en-GB"/>
        </a:p>
      </dgm:t>
    </dgm:pt>
    <dgm:pt modelId="{65BAD63C-6B8D-407C-9306-B03AE0166B10}" type="sibTrans" cxnId="{449547EC-43EC-4EEA-A538-B89920121BC6}">
      <dgm:prSet/>
      <dgm:spPr/>
      <dgm:t>
        <a:bodyPr/>
        <a:lstStyle/>
        <a:p>
          <a:endParaRPr lang="en-GB"/>
        </a:p>
      </dgm:t>
    </dgm:pt>
    <dgm:pt modelId="{D3A1132E-BADE-4F45-A6B5-ABA8AE6A8D03}">
      <dgm:prSet phldrT="[Text]" custT="1"/>
      <dgm:spPr>
        <a:solidFill>
          <a:schemeClr val="accent5">
            <a:lumMod val="60000"/>
            <a:lumOff val="40000"/>
            <a:alpha val="50000"/>
          </a:schemeClr>
        </a:solidFill>
      </dgm:spPr>
      <dgm:t>
        <a:bodyPr/>
        <a:lstStyle/>
        <a:p>
          <a:pPr algn="r"/>
          <a:endParaRPr lang="en-GB" sz="1600" dirty="0"/>
        </a:p>
      </dgm:t>
    </dgm:pt>
    <dgm:pt modelId="{518A5314-6598-4B33-BC0B-4CD3E3EA23B2}" type="parTrans" cxnId="{9B774103-E95A-435A-9C95-328053F4407B}">
      <dgm:prSet/>
      <dgm:spPr/>
      <dgm:t>
        <a:bodyPr/>
        <a:lstStyle/>
        <a:p>
          <a:endParaRPr lang="en-GB"/>
        </a:p>
      </dgm:t>
    </dgm:pt>
    <dgm:pt modelId="{C1B2ECD7-FB2F-455E-85BC-478B8AD0FBD9}" type="sibTrans" cxnId="{9B774103-E95A-435A-9C95-328053F4407B}">
      <dgm:prSet/>
      <dgm:spPr/>
      <dgm:t>
        <a:bodyPr/>
        <a:lstStyle/>
        <a:p>
          <a:endParaRPr lang="en-GB"/>
        </a:p>
      </dgm:t>
    </dgm:pt>
    <dgm:pt modelId="{6BDD2EDC-CDF4-4650-B089-16BE380D4FC1}">
      <dgm:prSet phldrT="[Text]" custT="1"/>
      <dgm:spPr>
        <a:solidFill>
          <a:schemeClr val="accent4">
            <a:lumMod val="60000"/>
            <a:lumOff val="40000"/>
            <a:alpha val="50000"/>
          </a:schemeClr>
        </a:solidFill>
        <a:ln>
          <a:solidFill>
            <a:schemeClr val="accent1">
              <a:lumMod val="20000"/>
              <a:lumOff val="80000"/>
            </a:schemeClr>
          </a:solidFill>
        </a:ln>
      </dgm:spPr>
      <dgm:t>
        <a:bodyPr anchor="b"/>
        <a:lstStyle/>
        <a:p>
          <a:pPr algn="r"/>
          <a:endParaRPr lang="en-GB" sz="1600" dirty="0"/>
        </a:p>
      </dgm:t>
    </dgm:pt>
    <dgm:pt modelId="{B105C446-A4D1-46D7-BA15-F2CB0B076034}" type="parTrans" cxnId="{7EE74A35-C06A-4332-8CF8-2002C357D61F}">
      <dgm:prSet/>
      <dgm:spPr/>
      <dgm:t>
        <a:bodyPr/>
        <a:lstStyle/>
        <a:p>
          <a:endParaRPr lang="en-GB"/>
        </a:p>
      </dgm:t>
    </dgm:pt>
    <dgm:pt modelId="{A67E6331-B8BD-49B6-81E7-4F2FDC44666C}" type="sibTrans" cxnId="{7EE74A35-C06A-4332-8CF8-2002C357D61F}">
      <dgm:prSet/>
      <dgm:spPr/>
      <dgm:t>
        <a:bodyPr/>
        <a:lstStyle/>
        <a:p>
          <a:endParaRPr lang="en-GB"/>
        </a:p>
      </dgm:t>
    </dgm:pt>
    <dgm:pt modelId="{7065884F-927C-4E04-888C-C82C1EB7E03D}" type="pres">
      <dgm:prSet presAssocID="{5A2C3466-3F69-4770-A741-63FAB3A39FE7}" presName="compositeShape" presStyleCnt="0">
        <dgm:presLayoutVars>
          <dgm:chMax val="7"/>
          <dgm:dir/>
          <dgm:resizeHandles val="exact"/>
        </dgm:presLayoutVars>
      </dgm:prSet>
      <dgm:spPr/>
    </dgm:pt>
    <dgm:pt modelId="{A53CA377-5763-4268-A79A-EBA57904FDC8}" type="pres">
      <dgm:prSet presAssocID="{6612465A-BB46-4F1B-8371-F3B6B957DCD7}" presName="circ1" presStyleLbl="vennNode1" presStyleIdx="0" presStyleCnt="3" custScaleX="186337" custScaleY="125669" custLinFactNeighborX="468" custLinFactNeighborY="5952"/>
      <dgm:spPr/>
      <dgm:t>
        <a:bodyPr/>
        <a:lstStyle/>
        <a:p>
          <a:endParaRPr lang="en-GB"/>
        </a:p>
      </dgm:t>
    </dgm:pt>
    <dgm:pt modelId="{7DEEA69B-C3A4-4222-9D5F-8D1B877828CE}" type="pres">
      <dgm:prSet presAssocID="{6612465A-BB46-4F1B-8371-F3B6B957DCD7}" presName="circ1Tx" presStyleLbl="revTx" presStyleIdx="0" presStyleCnt="0">
        <dgm:presLayoutVars>
          <dgm:chMax val="0"/>
          <dgm:chPref val="0"/>
          <dgm:bulletEnabled val="1"/>
        </dgm:presLayoutVars>
      </dgm:prSet>
      <dgm:spPr/>
      <dgm:t>
        <a:bodyPr/>
        <a:lstStyle/>
        <a:p>
          <a:endParaRPr lang="en-GB"/>
        </a:p>
      </dgm:t>
    </dgm:pt>
    <dgm:pt modelId="{AF98A82C-85A0-4D84-9126-6C2C6C4F1C59}" type="pres">
      <dgm:prSet presAssocID="{D3A1132E-BADE-4F45-A6B5-ABA8AE6A8D03}" presName="circ2" presStyleLbl="vennNode1" presStyleIdx="1" presStyleCnt="3" custScaleX="140786" custScaleY="134224" custLinFactNeighborX="-11537" custLinFactNeighborY="-37742"/>
      <dgm:spPr/>
      <dgm:t>
        <a:bodyPr/>
        <a:lstStyle/>
        <a:p>
          <a:endParaRPr lang="en-GB"/>
        </a:p>
      </dgm:t>
    </dgm:pt>
    <dgm:pt modelId="{CDB7FCA8-054B-4D4F-898F-BBF4EA8DF00A}" type="pres">
      <dgm:prSet presAssocID="{D3A1132E-BADE-4F45-A6B5-ABA8AE6A8D03}" presName="circ2Tx" presStyleLbl="revTx" presStyleIdx="0" presStyleCnt="0">
        <dgm:presLayoutVars>
          <dgm:chMax val="0"/>
          <dgm:chPref val="0"/>
          <dgm:bulletEnabled val="1"/>
        </dgm:presLayoutVars>
      </dgm:prSet>
      <dgm:spPr/>
      <dgm:t>
        <a:bodyPr/>
        <a:lstStyle/>
        <a:p>
          <a:endParaRPr lang="en-GB"/>
        </a:p>
      </dgm:t>
    </dgm:pt>
    <dgm:pt modelId="{1CB04C52-9580-4AB0-AA87-4DE4337B4535}" type="pres">
      <dgm:prSet presAssocID="{6BDD2EDC-CDF4-4650-B089-16BE380D4FC1}" presName="circ3" presStyleLbl="vennNode1" presStyleIdx="2" presStyleCnt="3" custScaleX="204847" custScaleY="88956" custLinFactNeighborX="28637" custLinFactNeighborY="-39506"/>
      <dgm:spPr/>
      <dgm:t>
        <a:bodyPr/>
        <a:lstStyle/>
        <a:p>
          <a:endParaRPr lang="en-GB"/>
        </a:p>
      </dgm:t>
    </dgm:pt>
    <dgm:pt modelId="{31D0CE61-8A7C-4DE8-8119-EBB4E711745B}" type="pres">
      <dgm:prSet presAssocID="{6BDD2EDC-CDF4-4650-B089-16BE380D4FC1}" presName="circ3Tx" presStyleLbl="revTx" presStyleIdx="0" presStyleCnt="0">
        <dgm:presLayoutVars>
          <dgm:chMax val="0"/>
          <dgm:chPref val="0"/>
          <dgm:bulletEnabled val="1"/>
        </dgm:presLayoutVars>
      </dgm:prSet>
      <dgm:spPr/>
      <dgm:t>
        <a:bodyPr/>
        <a:lstStyle/>
        <a:p>
          <a:endParaRPr lang="en-GB"/>
        </a:p>
      </dgm:t>
    </dgm:pt>
  </dgm:ptLst>
  <dgm:cxnLst>
    <dgm:cxn modelId="{675C99EA-30BB-45F6-A6CF-90D11E3F4288}" type="presOf" srcId="{D3A1132E-BADE-4F45-A6B5-ABA8AE6A8D03}" destId="{CDB7FCA8-054B-4D4F-898F-BBF4EA8DF00A}" srcOrd="1" destOrd="0" presId="urn:microsoft.com/office/officeart/2005/8/layout/venn1"/>
    <dgm:cxn modelId="{7EE74A35-C06A-4332-8CF8-2002C357D61F}" srcId="{5A2C3466-3F69-4770-A741-63FAB3A39FE7}" destId="{6BDD2EDC-CDF4-4650-B089-16BE380D4FC1}" srcOrd="2" destOrd="0" parTransId="{B105C446-A4D1-46D7-BA15-F2CB0B076034}" sibTransId="{A67E6331-B8BD-49B6-81E7-4F2FDC44666C}"/>
    <dgm:cxn modelId="{F7FAF40B-BA0B-47C3-A278-6993B5DB7DCE}" type="presOf" srcId="{6BDD2EDC-CDF4-4650-B089-16BE380D4FC1}" destId="{1CB04C52-9580-4AB0-AA87-4DE4337B4535}" srcOrd="0" destOrd="0" presId="urn:microsoft.com/office/officeart/2005/8/layout/venn1"/>
    <dgm:cxn modelId="{449547EC-43EC-4EEA-A538-B89920121BC6}" srcId="{5A2C3466-3F69-4770-A741-63FAB3A39FE7}" destId="{6612465A-BB46-4F1B-8371-F3B6B957DCD7}" srcOrd="0" destOrd="0" parTransId="{5C975122-D2C5-4B67-9BC4-E6D97F89E1C7}" sibTransId="{65BAD63C-6B8D-407C-9306-B03AE0166B10}"/>
    <dgm:cxn modelId="{167D52BC-0FC1-4F23-B52F-6AC8213F14B2}" type="presOf" srcId="{6BDD2EDC-CDF4-4650-B089-16BE380D4FC1}" destId="{31D0CE61-8A7C-4DE8-8119-EBB4E711745B}" srcOrd="1" destOrd="0" presId="urn:microsoft.com/office/officeart/2005/8/layout/venn1"/>
    <dgm:cxn modelId="{9B774103-E95A-435A-9C95-328053F4407B}" srcId="{5A2C3466-3F69-4770-A741-63FAB3A39FE7}" destId="{D3A1132E-BADE-4F45-A6B5-ABA8AE6A8D03}" srcOrd="1" destOrd="0" parTransId="{518A5314-6598-4B33-BC0B-4CD3E3EA23B2}" sibTransId="{C1B2ECD7-FB2F-455E-85BC-478B8AD0FBD9}"/>
    <dgm:cxn modelId="{15DBF0DE-742D-4FAD-99CC-4ED6605E2C79}" type="presOf" srcId="{D3A1132E-BADE-4F45-A6B5-ABA8AE6A8D03}" destId="{AF98A82C-85A0-4D84-9126-6C2C6C4F1C59}" srcOrd="0" destOrd="0" presId="urn:microsoft.com/office/officeart/2005/8/layout/venn1"/>
    <dgm:cxn modelId="{E83EFF06-D734-4FE3-8D64-20A55FA0D1EB}" type="presOf" srcId="{6612465A-BB46-4F1B-8371-F3B6B957DCD7}" destId="{A53CA377-5763-4268-A79A-EBA57904FDC8}" srcOrd="0" destOrd="0" presId="urn:microsoft.com/office/officeart/2005/8/layout/venn1"/>
    <dgm:cxn modelId="{F1D71518-6894-4DA6-9B98-BB24ABC336FA}" type="presOf" srcId="{6612465A-BB46-4F1B-8371-F3B6B957DCD7}" destId="{7DEEA69B-C3A4-4222-9D5F-8D1B877828CE}" srcOrd="1" destOrd="0" presId="urn:microsoft.com/office/officeart/2005/8/layout/venn1"/>
    <dgm:cxn modelId="{5BD822FE-D0BB-46E2-96EE-075C6ABE773B}" type="presOf" srcId="{5A2C3466-3F69-4770-A741-63FAB3A39FE7}" destId="{7065884F-927C-4E04-888C-C82C1EB7E03D}" srcOrd="0" destOrd="0" presId="urn:microsoft.com/office/officeart/2005/8/layout/venn1"/>
    <dgm:cxn modelId="{24CA1382-A78E-4A6D-A237-243E8A292334}" type="presParOf" srcId="{7065884F-927C-4E04-888C-C82C1EB7E03D}" destId="{A53CA377-5763-4268-A79A-EBA57904FDC8}" srcOrd="0" destOrd="0" presId="urn:microsoft.com/office/officeart/2005/8/layout/venn1"/>
    <dgm:cxn modelId="{BCF6D9C9-9567-46EF-8C51-313D4E3CC2B6}" type="presParOf" srcId="{7065884F-927C-4E04-888C-C82C1EB7E03D}" destId="{7DEEA69B-C3A4-4222-9D5F-8D1B877828CE}" srcOrd="1" destOrd="0" presId="urn:microsoft.com/office/officeart/2005/8/layout/venn1"/>
    <dgm:cxn modelId="{729668EC-E8FA-4214-9875-F77EB248AF49}" type="presParOf" srcId="{7065884F-927C-4E04-888C-C82C1EB7E03D}" destId="{AF98A82C-85A0-4D84-9126-6C2C6C4F1C59}" srcOrd="2" destOrd="0" presId="urn:microsoft.com/office/officeart/2005/8/layout/venn1"/>
    <dgm:cxn modelId="{0DF841CF-1978-469B-A31C-6E2595024117}" type="presParOf" srcId="{7065884F-927C-4E04-888C-C82C1EB7E03D}" destId="{CDB7FCA8-054B-4D4F-898F-BBF4EA8DF00A}" srcOrd="3" destOrd="0" presId="urn:microsoft.com/office/officeart/2005/8/layout/venn1"/>
    <dgm:cxn modelId="{8E456003-C27B-4D7D-A998-07086833703E}" type="presParOf" srcId="{7065884F-927C-4E04-888C-C82C1EB7E03D}" destId="{1CB04C52-9580-4AB0-AA87-4DE4337B4535}" srcOrd="4" destOrd="0" presId="urn:microsoft.com/office/officeart/2005/8/layout/venn1"/>
    <dgm:cxn modelId="{AB02B453-8820-4F4B-892B-498022FFB3EF}" type="presParOf" srcId="{7065884F-927C-4E04-888C-C82C1EB7E03D}" destId="{31D0CE61-8A7C-4DE8-8119-EBB4E711745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C3466-3F69-4770-A741-63FAB3A39FE7}" type="doc">
      <dgm:prSet loTypeId="urn:microsoft.com/office/officeart/2005/8/layout/venn1" loCatId="relationship" qsTypeId="urn:microsoft.com/office/officeart/2005/8/quickstyle/simple1" qsCatId="simple" csTypeId="urn:microsoft.com/office/officeart/2005/8/colors/accent1_2" csCatId="accent1" phldr="1"/>
      <dgm:spPr/>
    </dgm:pt>
    <dgm:pt modelId="{6612465A-BB46-4F1B-8371-F3B6B957DCD7}">
      <dgm:prSet phldrT="[Text]" custT="1"/>
      <dgm:spPr>
        <a:solidFill>
          <a:schemeClr val="accent6">
            <a:lumMod val="60000"/>
            <a:lumOff val="40000"/>
            <a:alpha val="50000"/>
          </a:schemeClr>
        </a:solidFill>
        <a:ln>
          <a:solidFill>
            <a:schemeClr val="bg1">
              <a:lumMod val="75000"/>
            </a:schemeClr>
          </a:solidFill>
        </a:ln>
      </dgm:spPr>
      <dgm:t>
        <a:bodyPr anchor="t"/>
        <a:lstStyle/>
        <a:p>
          <a:endParaRPr lang="en-GB" sz="1600" dirty="0"/>
        </a:p>
      </dgm:t>
    </dgm:pt>
    <dgm:pt modelId="{5C975122-D2C5-4B67-9BC4-E6D97F89E1C7}" type="parTrans" cxnId="{449547EC-43EC-4EEA-A538-B89920121BC6}">
      <dgm:prSet/>
      <dgm:spPr/>
      <dgm:t>
        <a:bodyPr/>
        <a:lstStyle/>
        <a:p>
          <a:endParaRPr lang="en-GB"/>
        </a:p>
      </dgm:t>
    </dgm:pt>
    <dgm:pt modelId="{65BAD63C-6B8D-407C-9306-B03AE0166B10}" type="sibTrans" cxnId="{449547EC-43EC-4EEA-A538-B89920121BC6}">
      <dgm:prSet/>
      <dgm:spPr/>
      <dgm:t>
        <a:bodyPr/>
        <a:lstStyle/>
        <a:p>
          <a:endParaRPr lang="en-GB"/>
        </a:p>
      </dgm:t>
    </dgm:pt>
    <dgm:pt modelId="{D3A1132E-BADE-4F45-A6B5-ABA8AE6A8D03}">
      <dgm:prSet phldrT="[Text]" custT="1"/>
      <dgm:spPr>
        <a:solidFill>
          <a:schemeClr val="accent5">
            <a:lumMod val="60000"/>
            <a:lumOff val="40000"/>
            <a:alpha val="50000"/>
          </a:schemeClr>
        </a:solidFill>
      </dgm:spPr>
      <dgm:t>
        <a:bodyPr/>
        <a:lstStyle/>
        <a:p>
          <a:pPr algn="r"/>
          <a:endParaRPr lang="en-GB" sz="1600" dirty="0"/>
        </a:p>
      </dgm:t>
    </dgm:pt>
    <dgm:pt modelId="{518A5314-6598-4B33-BC0B-4CD3E3EA23B2}" type="parTrans" cxnId="{9B774103-E95A-435A-9C95-328053F4407B}">
      <dgm:prSet/>
      <dgm:spPr/>
      <dgm:t>
        <a:bodyPr/>
        <a:lstStyle/>
        <a:p>
          <a:endParaRPr lang="en-GB"/>
        </a:p>
      </dgm:t>
    </dgm:pt>
    <dgm:pt modelId="{C1B2ECD7-FB2F-455E-85BC-478B8AD0FBD9}" type="sibTrans" cxnId="{9B774103-E95A-435A-9C95-328053F4407B}">
      <dgm:prSet/>
      <dgm:spPr/>
      <dgm:t>
        <a:bodyPr/>
        <a:lstStyle/>
        <a:p>
          <a:endParaRPr lang="en-GB"/>
        </a:p>
      </dgm:t>
    </dgm:pt>
    <dgm:pt modelId="{6BDD2EDC-CDF4-4650-B089-16BE380D4FC1}">
      <dgm:prSet phldrT="[Text]" custT="1"/>
      <dgm:spPr>
        <a:solidFill>
          <a:schemeClr val="accent4">
            <a:lumMod val="60000"/>
            <a:lumOff val="40000"/>
            <a:alpha val="50000"/>
          </a:schemeClr>
        </a:solidFill>
        <a:ln>
          <a:solidFill>
            <a:schemeClr val="accent1">
              <a:lumMod val="20000"/>
              <a:lumOff val="80000"/>
            </a:schemeClr>
          </a:solidFill>
        </a:ln>
      </dgm:spPr>
      <dgm:t>
        <a:bodyPr anchor="b"/>
        <a:lstStyle/>
        <a:p>
          <a:pPr algn="r"/>
          <a:endParaRPr lang="en-GB" sz="1600" dirty="0"/>
        </a:p>
      </dgm:t>
    </dgm:pt>
    <dgm:pt modelId="{B105C446-A4D1-46D7-BA15-F2CB0B076034}" type="parTrans" cxnId="{7EE74A35-C06A-4332-8CF8-2002C357D61F}">
      <dgm:prSet/>
      <dgm:spPr/>
      <dgm:t>
        <a:bodyPr/>
        <a:lstStyle/>
        <a:p>
          <a:endParaRPr lang="en-GB"/>
        </a:p>
      </dgm:t>
    </dgm:pt>
    <dgm:pt modelId="{A67E6331-B8BD-49B6-81E7-4F2FDC44666C}" type="sibTrans" cxnId="{7EE74A35-C06A-4332-8CF8-2002C357D61F}">
      <dgm:prSet/>
      <dgm:spPr/>
      <dgm:t>
        <a:bodyPr/>
        <a:lstStyle/>
        <a:p>
          <a:endParaRPr lang="en-GB"/>
        </a:p>
      </dgm:t>
    </dgm:pt>
    <dgm:pt modelId="{7065884F-927C-4E04-888C-C82C1EB7E03D}" type="pres">
      <dgm:prSet presAssocID="{5A2C3466-3F69-4770-A741-63FAB3A39FE7}" presName="compositeShape" presStyleCnt="0">
        <dgm:presLayoutVars>
          <dgm:chMax val="7"/>
          <dgm:dir/>
          <dgm:resizeHandles val="exact"/>
        </dgm:presLayoutVars>
      </dgm:prSet>
      <dgm:spPr/>
    </dgm:pt>
    <dgm:pt modelId="{A53CA377-5763-4268-A79A-EBA57904FDC8}" type="pres">
      <dgm:prSet presAssocID="{6612465A-BB46-4F1B-8371-F3B6B957DCD7}" presName="circ1" presStyleLbl="vennNode1" presStyleIdx="0" presStyleCnt="3" custScaleX="239862" custScaleY="166667" custLinFactNeighborX="-11470" custLinFactNeighborY="18842"/>
      <dgm:spPr/>
      <dgm:t>
        <a:bodyPr/>
        <a:lstStyle/>
        <a:p>
          <a:endParaRPr lang="en-GB"/>
        </a:p>
      </dgm:t>
    </dgm:pt>
    <dgm:pt modelId="{7DEEA69B-C3A4-4222-9D5F-8D1B877828CE}" type="pres">
      <dgm:prSet presAssocID="{6612465A-BB46-4F1B-8371-F3B6B957DCD7}" presName="circ1Tx" presStyleLbl="revTx" presStyleIdx="0" presStyleCnt="0">
        <dgm:presLayoutVars>
          <dgm:chMax val="0"/>
          <dgm:chPref val="0"/>
          <dgm:bulletEnabled val="1"/>
        </dgm:presLayoutVars>
      </dgm:prSet>
      <dgm:spPr/>
      <dgm:t>
        <a:bodyPr/>
        <a:lstStyle/>
        <a:p>
          <a:endParaRPr lang="en-GB"/>
        </a:p>
      </dgm:t>
    </dgm:pt>
    <dgm:pt modelId="{AF98A82C-85A0-4D84-9126-6C2C6C4F1C59}" type="pres">
      <dgm:prSet presAssocID="{D3A1132E-BADE-4F45-A6B5-ABA8AE6A8D03}" presName="circ2" presStyleLbl="vennNode1" presStyleIdx="1" presStyleCnt="3" custScaleX="191483" custScaleY="163242" custLinFactNeighborX="-21914" custLinFactNeighborY="-28371"/>
      <dgm:spPr/>
      <dgm:t>
        <a:bodyPr/>
        <a:lstStyle/>
        <a:p>
          <a:endParaRPr lang="en-GB"/>
        </a:p>
      </dgm:t>
    </dgm:pt>
    <dgm:pt modelId="{CDB7FCA8-054B-4D4F-898F-BBF4EA8DF00A}" type="pres">
      <dgm:prSet presAssocID="{D3A1132E-BADE-4F45-A6B5-ABA8AE6A8D03}" presName="circ2Tx" presStyleLbl="revTx" presStyleIdx="0" presStyleCnt="0">
        <dgm:presLayoutVars>
          <dgm:chMax val="0"/>
          <dgm:chPref val="0"/>
          <dgm:bulletEnabled val="1"/>
        </dgm:presLayoutVars>
      </dgm:prSet>
      <dgm:spPr/>
      <dgm:t>
        <a:bodyPr/>
        <a:lstStyle/>
        <a:p>
          <a:endParaRPr lang="en-GB"/>
        </a:p>
      </dgm:t>
    </dgm:pt>
    <dgm:pt modelId="{1CB04C52-9580-4AB0-AA87-4DE4337B4535}" type="pres">
      <dgm:prSet presAssocID="{6BDD2EDC-CDF4-4650-B089-16BE380D4FC1}" presName="circ3" presStyleLbl="vennNode1" presStyleIdx="2" presStyleCnt="3" custScaleX="252943" custScaleY="131946" custLinFactNeighborX="19766" custLinFactNeighborY="-27099"/>
      <dgm:spPr/>
      <dgm:t>
        <a:bodyPr/>
        <a:lstStyle/>
        <a:p>
          <a:endParaRPr lang="en-GB"/>
        </a:p>
      </dgm:t>
    </dgm:pt>
    <dgm:pt modelId="{31D0CE61-8A7C-4DE8-8119-EBB4E711745B}" type="pres">
      <dgm:prSet presAssocID="{6BDD2EDC-CDF4-4650-B089-16BE380D4FC1}" presName="circ3Tx" presStyleLbl="revTx" presStyleIdx="0" presStyleCnt="0">
        <dgm:presLayoutVars>
          <dgm:chMax val="0"/>
          <dgm:chPref val="0"/>
          <dgm:bulletEnabled val="1"/>
        </dgm:presLayoutVars>
      </dgm:prSet>
      <dgm:spPr/>
      <dgm:t>
        <a:bodyPr/>
        <a:lstStyle/>
        <a:p>
          <a:endParaRPr lang="en-GB"/>
        </a:p>
      </dgm:t>
    </dgm:pt>
  </dgm:ptLst>
  <dgm:cxnLst>
    <dgm:cxn modelId="{4265996F-6CD0-4BA8-86E3-9CD2540828D4}" type="presOf" srcId="{6612465A-BB46-4F1B-8371-F3B6B957DCD7}" destId="{7DEEA69B-C3A4-4222-9D5F-8D1B877828CE}" srcOrd="1" destOrd="0" presId="urn:microsoft.com/office/officeart/2005/8/layout/venn1"/>
    <dgm:cxn modelId="{31103172-0CAA-4038-A889-8512ABC58DBB}" type="presOf" srcId="{6BDD2EDC-CDF4-4650-B089-16BE380D4FC1}" destId="{1CB04C52-9580-4AB0-AA87-4DE4337B4535}" srcOrd="0" destOrd="0" presId="urn:microsoft.com/office/officeart/2005/8/layout/venn1"/>
    <dgm:cxn modelId="{D173C1EB-301B-4B59-A597-95F39C9C3500}" type="presOf" srcId="{6BDD2EDC-CDF4-4650-B089-16BE380D4FC1}" destId="{31D0CE61-8A7C-4DE8-8119-EBB4E711745B}" srcOrd="1" destOrd="0" presId="urn:microsoft.com/office/officeart/2005/8/layout/venn1"/>
    <dgm:cxn modelId="{7EE74A35-C06A-4332-8CF8-2002C357D61F}" srcId="{5A2C3466-3F69-4770-A741-63FAB3A39FE7}" destId="{6BDD2EDC-CDF4-4650-B089-16BE380D4FC1}" srcOrd="2" destOrd="0" parTransId="{B105C446-A4D1-46D7-BA15-F2CB0B076034}" sibTransId="{A67E6331-B8BD-49B6-81E7-4F2FDC44666C}"/>
    <dgm:cxn modelId="{449547EC-43EC-4EEA-A538-B89920121BC6}" srcId="{5A2C3466-3F69-4770-A741-63FAB3A39FE7}" destId="{6612465A-BB46-4F1B-8371-F3B6B957DCD7}" srcOrd="0" destOrd="0" parTransId="{5C975122-D2C5-4B67-9BC4-E6D97F89E1C7}" sibTransId="{65BAD63C-6B8D-407C-9306-B03AE0166B10}"/>
    <dgm:cxn modelId="{9B774103-E95A-435A-9C95-328053F4407B}" srcId="{5A2C3466-3F69-4770-A741-63FAB3A39FE7}" destId="{D3A1132E-BADE-4F45-A6B5-ABA8AE6A8D03}" srcOrd="1" destOrd="0" parTransId="{518A5314-6598-4B33-BC0B-4CD3E3EA23B2}" sibTransId="{C1B2ECD7-FB2F-455E-85BC-478B8AD0FBD9}"/>
    <dgm:cxn modelId="{808F8A89-7F0E-4DDB-9DD3-2CD4C33CE7A3}" type="presOf" srcId="{5A2C3466-3F69-4770-A741-63FAB3A39FE7}" destId="{7065884F-927C-4E04-888C-C82C1EB7E03D}" srcOrd="0" destOrd="0" presId="urn:microsoft.com/office/officeart/2005/8/layout/venn1"/>
    <dgm:cxn modelId="{CE3250EC-8CB2-43C2-ADE8-B5E76FE10FC5}" type="presOf" srcId="{D3A1132E-BADE-4F45-A6B5-ABA8AE6A8D03}" destId="{AF98A82C-85A0-4D84-9126-6C2C6C4F1C59}" srcOrd="0" destOrd="0" presId="urn:microsoft.com/office/officeart/2005/8/layout/venn1"/>
    <dgm:cxn modelId="{3CA77C33-60AF-47DB-97C6-631767B88F69}" type="presOf" srcId="{D3A1132E-BADE-4F45-A6B5-ABA8AE6A8D03}" destId="{CDB7FCA8-054B-4D4F-898F-BBF4EA8DF00A}" srcOrd="1" destOrd="0" presId="urn:microsoft.com/office/officeart/2005/8/layout/venn1"/>
    <dgm:cxn modelId="{32DB4B84-9CD6-4581-A783-5ECF3ED8F67B}" type="presOf" srcId="{6612465A-BB46-4F1B-8371-F3B6B957DCD7}" destId="{A53CA377-5763-4268-A79A-EBA57904FDC8}" srcOrd="0" destOrd="0" presId="urn:microsoft.com/office/officeart/2005/8/layout/venn1"/>
    <dgm:cxn modelId="{1C1B33C3-34B1-463C-91DA-85494D06E53C}" type="presParOf" srcId="{7065884F-927C-4E04-888C-C82C1EB7E03D}" destId="{A53CA377-5763-4268-A79A-EBA57904FDC8}" srcOrd="0" destOrd="0" presId="urn:microsoft.com/office/officeart/2005/8/layout/venn1"/>
    <dgm:cxn modelId="{5DAF26E3-4EBF-41E1-9E09-F25E3C21C38A}" type="presParOf" srcId="{7065884F-927C-4E04-888C-C82C1EB7E03D}" destId="{7DEEA69B-C3A4-4222-9D5F-8D1B877828CE}" srcOrd="1" destOrd="0" presId="urn:microsoft.com/office/officeart/2005/8/layout/venn1"/>
    <dgm:cxn modelId="{19178235-26B3-46B6-BB6B-2F381356EB5A}" type="presParOf" srcId="{7065884F-927C-4E04-888C-C82C1EB7E03D}" destId="{AF98A82C-85A0-4D84-9126-6C2C6C4F1C59}" srcOrd="2" destOrd="0" presId="urn:microsoft.com/office/officeart/2005/8/layout/venn1"/>
    <dgm:cxn modelId="{4E1EBAC0-52D5-4B8A-9A41-8F5CED70FD48}" type="presParOf" srcId="{7065884F-927C-4E04-888C-C82C1EB7E03D}" destId="{CDB7FCA8-054B-4D4F-898F-BBF4EA8DF00A}" srcOrd="3" destOrd="0" presId="urn:microsoft.com/office/officeart/2005/8/layout/venn1"/>
    <dgm:cxn modelId="{99B77F64-0DA5-4216-81C6-49F7B36D7D9E}" type="presParOf" srcId="{7065884F-927C-4E04-888C-C82C1EB7E03D}" destId="{1CB04C52-9580-4AB0-AA87-4DE4337B4535}" srcOrd="4" destOrd="0" presId="urn:microsoft.com/office/officeart/2005/8/layout/venn1"/>
    <dgm:cxn modelId="{4EFC93C1-4974-4F7F-B248-B28733C4065B}" type="presParOf" srcId="{7065884F-927C-4E04-888C-C82C1EB7E03D}" destId="{31D0CE61-8A7C-4DE8-8119-EBB4E71174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04A9A2-9CFF-4F1A-9634-0C84B4D4DD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60478732-BB6D-41DA-8A2D-B010C2506F7A}">
      <dgm:prSet phldrT="[Text]" custT="1"/>
      <dgm:spPr>
        <a:solidFill>
          <a:schemeClr val="accent1">
            <a:lumMod val="50000"/>
          </a:schemeClr>
        </a:solidFill>
      </dgm:spPr>
      <dgm:t>
        <a:bodyPr/>
        <a:lstStyle/>
        <a:p>
          <a:r>
            <a:rPr lang="en-GB" sz="2000" dirty="0" smtClean="0"/>
            <a:t>Low Performance</a:t>
          </a:r>
          <a:endParaRPr lang="en-GB" sz="2000" dirty="0"/>
        </a:p>
      </dgm:t>
    </dgm:pt>
    <dgm:pt modelId="{1F82AAB7-330B-4B3A-A9B5-6B0DDD1A0EC7}" type="parTrans" cxnId="{FD42091F-702A-460A-86BB-838C58DEC3FE}">
      <dgm:prSet/>
      <dgm:spPr/>
      <dgm:t>
        <a:bodyPr/>
        <a:lstStyle/>
        <a:p>
          <a:endParaRPr lang="en-GB" sz="2000"/>
        </a:p>
      </dgm:t>
    </dgm:pt>
    <dgm:pt modelId="{17D1FAD5-A5DA-4359-BB64-7656596446FF}" type="sibTrans" cxnId="{FD42091F-702A-460A-86BB-838C58DEC3FE}">
      <dgm:prSet/>
      <dgm:spPr/>
      <dgm:t>
        <a:bodyPr/>
        <a:lstStyle/>
        <a:p>
          <a:endParaRPr lang="en-GB" sz="2000"/>
        </a:p>
      </dgm:t>
    </dgm:pt>
    <dgm:pt modelId="{E639C8FE-E3F1-4826-BF50-AB7374D1F91F}">
      <dgm:prSet phldrT="[Text]" custT="1"/>
      <dgm:spPr>
        <a:solidFill>
          <a:schemeClr val="tx2"/>
        </a:solidFill>
      </dgm:spPr>
      <dgm:t>
        <a:bodyPr/>
        <a:lstStyle/>
        <a:p>
          <a:r>
            <a:rPr lang="en-GB" sz="2000" dirty="0" smtClean="0"/>
            <a:t>Students</a:t>
          </a:r>
          <a:endParaRPr lang="en-GB" sz="2000" dirty="0"/>
        </a:p>
      </dgm:t>
    </dgm:pt>
    <dgm:pt modelId="{B66CF8B1-7805-4ADA-8E6E-5E54887A77D8}" type="parTrans" cxnId="{093054D7-15E5-4A15-8903-527C68380AB7}">
      <dgm:prSet custT="1"/>
      <dgm:spPr/>
      <dgm:t>
        <a:bodyPr/>
        <a:lstStyle/>
        <a:p>
          <a:endParaRPr lang="en-GB" sz="2000"/>
        </a:p>
      </dgm:t>
    </dgm:pt>
    <dgm:pt modelId="{F4CBE361-4AEA-48E1-A261-C4C872FD64E5}" type="sibTrans" cxnId="{093054D7-15E5-4A15-8903-527C68380AB7}">
      <dgm:prSet/>
      <dgm:spPr/>
      <dgm:t>
        <a:bodyPr/>
        <a:lstStyle/>
        <a:p>
          <a:endParaRPr lang="en-GB" sz="2000"/>
        </a:p>
      </dgm:t>
    </dgm:pt>
    <dgm:pt modelId="{9AA914E7-4120-4288-A011-DECAD47B7B5D}">
      <dgm:prSet phldrT="[Text]" custT="1"/>
      <dgm:spPr>
        <a:solidFill>
          <a:schemeClr val="tx2"/>
        </a:solidFill>
      </dgm:spPr>
      <dgm:t>
        <a:bodyPr/>
        <a:lstStyle/>
        <a:p>
          <a:r>
            <a:rPr lang="en-GB" sz="2000" dirty="0" smtClean="0"/>
            <a:t>Socio-economic status</a:t>
          </a:r>
          <a:endParaRPr lang="en-GB" sz="2000" dirty="0"/>
        </a:p>
      </dgm:t>
    </dgm:pt>
    <dgm:pt modelId="{A76B8AB2-B442-483A-8353-B8D95646EC70}" type="parTrans" cxnId="{688FFB7E-F98D-40D2-9ABD-61206041721B}">
      <dgm:prSet custT="1"/>
      <dgm:spPr/>
      <dgm:t>
        <a:bodyPr/>
        <a:lstStyle/>
        <a:p>
          <a:endParaRPr lang="en-GB" sz="2000"/>
        </a:p>
      </dgm:t>
    </dgm:pt>
    <dgm:pt modelId="{86E93629-A7B4-42F5-85FC-7CA1D023C277}" type="sibTrans" cxnId="{688FFB7E-F98D-40D2-9ABD-61206041721B}">
      <dgm:prSet/>
      <dgm:spPr/>
      <dgm:t>
        <a:bodyPr/>
        <a:lstStyle/>
        <a:p>
          <a:endParaRPr lang="en-GB" sz="2000"/>
        </a:p>
      </dgm:t>
    </dgm:pt>
    <dgm:pt modelId="{6A953496-D2F5-4989-858A-8118DC67599C}">
      <dgm:prSet phldrT="[Text]" custT="1"/>
      <dgm:spPr>
        <a:solidFill>
          <a:schemeClr val="tx2"/>
        </a:solidFill>
      </dgm:spPr>
      <dgm:t>
        <a:bodyPr/>
        <a:lstStyle/>
        <a:p>
          <a:r>
            <a:rPr lang="en-GB" sz="2000" dirty="0" smtClean="0"/>
            <a:t>Demographic background</a:t>
          </a:r>
          <a:endParaRPr lang="en-GB" sz="2000" dirty="0"/>
        </a:p>
      </dgm:t>
    </dgm:pt>
    <dgm:pt modelId="{33211013-279F-4B13-A8A3-62219639E9F8}" type="parTrans" cxnId="{0A0DBE6A-2545-47AA-8BF1-D1943F32361F}">
      <dgm:prSet custT="1"/>
      <dgm:spPr/>
      <dgm:t>
        <a:bodyPr/>
        <a:lstStyle/>
        <a:p>
          <a:endParaRPr lang="en-GB" sz="2000"/>
        </a:p>
      </dgm:t>
    </dgm:pt>
    <dgm:pt modelId="{6559E794-0D7F-461B-A4B0-1B6BDE1FA4AF}" type="sibTrans" cxnId="{0A0DBE6A-2545-47AA-8BF1-D1943F32361F}">
      <dgm:prSet/>
      <dgm:spPr/>
      <dgm:t>
        <a:bodyPr/>
        <a:lstStyle/>
        <a:p>
          <a:endParaRPr lang="en-GB" sz="2000"/>
        </a:p>
      </dgm:t>
    </dgm:pt>
    <dgm:pt modelId="{B9828675-4855-4C14-B345-9BCF80885383}">
      <dgm:prSet phldrT="[Text]" custT="1"/>
      <dgm:spPr>
        <a:solidFill>
          <a:schemeClr val="accent1"/>
        </a:solidFill>
      </dgm:spPr>
      <dgm:t>
        <a:bodyPr/>
        <a:lstStyle/>
        <a:p>
          <a:r>
            <a:rPr lang="en-GB" sz="2000" dirty="0" smtClean="0"/>
            <a:t>Schools</a:t>
          </a:r>
        </a:p>
      </dgm:t>
    </dgm:pt>
    <dgm:pt modelId="{17802F72-2DBD-469F-83DB-25BF759AFB77}" type="parTrans" cxnId="{275018FF-60D9-4135-A38A-333A49E2EE65}">
      <dgm:prSet custT="1"/>
      <dgm:spPr/>
      <dgm:t>
        <a:bodyPr/>
        <a:lstStyle/>
        <a:p>
          <a:endParaRPr lang="en-GB" sz="2000"/>
        </a:p>
      </dgm:t>
    </dgm:pt>
    <dgm:pt modelId="{1C633186-D80D-4E8A-846F-34BBB0E994B1}" type="sibTrans" cxnId="{275018FF-60D9-4135-A38A-333A49E2EE65}">
      <dgm:prSet/>
      <dgm:spPr/>
      <dgm:t>
        <a:bodyPr/>
        <a:lstStyle/>
        <a:p>
          <a:endParaRPr lang="en-GB" sz="2000"/>
        </a:p>
      </dgm:t>
    </dgm:pt>
    <dgm:pt modelId="{B4817B90-9010-49D7-8496-8C7DD0989902}">
      <dgm:prSet phldrT="[Text]" custT="1"/>
      <dgm:spPr>
        <a:solidFill>
          <a:schemeClr val="accent1">
            <a:lumMod val="60000"/>
            <a:lumOff val="40000"/>
          </a:schemeClr>
        </a:solidFill>
      </dgm:spPr>
      <dgm:t>
        <a:bodyPr/>
        <a:lstStyle/>
        <a:p>
          <a:r>
            <a:rPr lang="en-GB" sz="2000" dirty="0" smtClean="0"/>
            <a:t>Allocation of resources</a:t>
          </a:r>
          <a:endParaRPr lang="en-GB" sz="2000" dirty="0"/>
        </a:p>
      </dgm:t>
    </dgm:pt>
    <dgm:pt modelId="{971D5E67-CBF3-4C91-9D1C-BFA3FE9120B5}" type="parTrans" cxnId="{6AE052EC-D30A-4C6A-A879-E6C99D02D8F4}">
      <dgm:prSet custT="1"/>
      <dgm:spPr/>
      <dgm:t>
        <a:bodyPr/>
        <a:lstStyle/>
        <a:p>
          <a:endParaRPr lang="en-GB" sz="2000"/>
        </a:p>
      </dgm:t>
    </dgm:pt>
    <dgm:pt modelId="{290DAD02-B895-48C4-B5CF-FC58A48202AD}" type="sibTrans" cxnId="{6AE052EC-D30A-4C6A-A879-E6C99D02D8F4}">
      <dgm:prSet/>
      <dgm:spPr/>
      <dgm:t>
        <a:bodyPr/>
        <a:lstStyle/>
        <a:p>
          <a:endParaRPr lang="en-GB" sz="2000"/>
        </a:p>
      </dgm:t>
    </dgm:pt>
    <dgm:pt modelId="{E4E545E9-6C26-4B30-8B55-B94A967314D8}">
      <dgm:prSet phldrT="[Text]" custT="1"/>
      <dgm:spPr>
        <a:solidFill>
          <a:schemeClr val="accent1">
            <a:lumMod val="60000"/>
            <a:lumOff val="40000"/>
          </a:schemeClr>
        </a:solidFill>
      </dgm:spPr>
      <dgm:t>
        <a:bodyPr/>
        <a:lstStyle/>
        <a:p>
          <a:r>
            <a:rPr lang="en-GB" sz="2000" dirty="0" smtClean="0"/>
            <a:t>Systems</a:t>
          </a:r>
        </a:p>
      </dgm:t>
    </dgm:pt>
    <dgm:pt modelId="{458ABDAF-1F30-4C87-A3D7-C26C5896661D}" type="parTrans" cxnId="{4D4C211E-BD91-4B25-8FC4-1D74F14DE08E}">
      <dgm:prSet custT="1"/>
      <dgm:spPr/>
      <dgm:t>
        <a:bodyPr/>
        <a:lstStyle/>
        <a:p>
          <a:endParaRPr lang="en-GB" sz="2000"/>
        </a:p>
      </dgm:t>
    </dgm:pt>
    <dgm:pt modelId="{E8388C61-476B-4803-ACD0-B012EC9D7C73}" type="sibTrans" cxnId="{4D4C211E-BD91-4B25-8FC4-1D74F14DE08E}">
      <dgm:prSet/>
      <dgm:spPr/>
      <dgm:t>
        <a:bodyPr/>
        <a:lstStyle/>
        <a:p>
          <a:endParaRPr lang="en-GB" sz="2000"/>
        </a:p>
      </dgm:t>
    </dgm:pt>
    <dgm:pt modelId="{947435A0-515A-4918-AF29-FCC33EE1337D}">
      <dgm:prSet phldrT="[Text]" custT="1"/>
      <dgm:spPr>
        <a:solidFill>
          <a:schemeClr val="tx2"/>
        </a:solidFill>
      </dgm:spPr>
      <dgm:t>
        <a:bodyPr/>
        <a:lstStyle/>
        <a:p>
          <a:r>
            <a:rPr lang="en-GB" sz="2000" dirty="0" smtClean="0"/>
            <a:t>Progress through education</a:t>
          </a:r>
          <a:endParaRPr lang="en-GB" sz="2000" dirty="0"/>
        </a:p>
      </dgm:t>
    </dgm:pt>
    <dgm:pt modelId="{9BE4967A-D240-4224-ACA6-D9350CDD537B}" type="parTrans" cxnId="{AC9F67DC-6601-400E-8CA7-0EA76F51BDDD}">
      <dgm:prSet custT="1"/>
      <dgm:spPr/>
      <dgm:t>
        <a:bodyPr/>
        <a:lstStyle/>
        <a:p>
          <a:endParaRPr lang="en-GB" sz="2000"/>
        </a:p>
      </dgm:t>
    </dgm:pt>
    <dgm:pt modelId="{A0B4AEF2-F94A-4BB2-A341-03948FB6AEC4}" type="sibTrans" cxnId="{AC9F67DC-6601-400E-8CA7-0EA76F51BDDD}">
      <dgm:prSet/>
      <dgm:spPr/>
      <dgm:t>
        <a:bodyPr/>
        <a:lstStyle/>
        <a:p>
          <a:endParaRPr lang="en-GB" sz="2000"/>
        </a:p>
      </dgm:t>
    </dgm:pt>
    <dgm:pt modelId="{7E28EF9E-53B2-40C4-A246-7DAE4F701BF2}">
      <dgm:prSet phldrT="[Text]" custT="1"/>
      <dgm:spPr>
        <a:solidFill>
          <a:schemeClr val="accent1"/>
        </a:solidFill>
      </dgm:spPr>
      <dgm:t>
        <a:bodyPr/>
        <a:lstStyle/>
        <a:p>
          <a:r>
            <a:rPr lang="en-GB" sz="2000" dirty="0" smtClean="0"/>
            <a:t>School composition</a:t>
          </a:r>
        </a:p>
      </dgm:t>
    </dgm:pt>
    <dgm:pt modelId="{801FBF86-4FDE-4BFB-90C1-5D8CA6321384}" type="parTrans" cxnId="{86AA2784-4488-49A1-AE93-E2025689A73B}">
      <dgm:prSet custT="1"/>
      <dgm:spPr/>
      <dgm:t>
        <a:bodyPr/>
        <a:lstStyle/>
        <a:p>
          <a:endParaRPr lang="en-GB" sz="2000"/>
        </a:p>
      </dgm:t>
    </dgm:pt>
    <dgm:pt modelId="{A93EBEB2-AA47-4991-9C43-F13B83CFB96E}" type="sibTrans" cxnId="{86AA2784-4488-49A1-AE93-E2025689A73B}">
      <dgm:prSet/>
      <dgm:spPr/>
      <dgm:t>
        <a:bodyPr/>
        <a:lstStyle/>
        <a:p>
          <a:endParaRPr lang="en-GB" sz="2000"/>
        </a:p>
      </dgm:t>
    </dgm:pt>
    <dgm:pt modelId="{11784D39-5D6D-43FF-9686-40C956717A1C}">
      <dgm:prSet phldrT="[Text]" custT="1"/>
      <dgm:spPr>
        <a:solidFill>
          <a:schemeClr val="tx2"/>
        </a:solidFill>
      </dgm:spPr>
      <dgm:t>
        <a:bodyPr/>
        <a:lstStyle/>
        <a:p>
          <a:r>
            <a:rPr lang="en-GB" sz="2000" dirty="0" smtClean="0"/>
            <a:t>Attitudes and behaviours</a:t>
          </a:r>
          <a:endParaRPr lang="en-GB" sz="2000" dirty="0"/>
        </a:p>
      </dgm:t>
    </dgm:pt>
    <dgm:pt modelId="{4A5B508C-262E-42C1-87EE-3C7E3A7AE1E4}" type="parTrans" cxnId="{E64B9DDE-0DCF-4CFF-93A9-61A4F9294AD9}">
      <dgm:prSet custT="1"/>
      <dgm:spPr/>
      <dgm:t>
        <a:bodyPr/>
        <a:lstStyle/>
        <a:p>
          <a:endParaRPr lang="en-GB" sz="2000"/>
        </a:p>
      </dgm:t>
    </dgm:pt>
    <dgm:pt modelId="{B8B1CBF4-41E5-4235-9522-C1E6B1F44D80}" type="sibTrans" cxnId="{E64B9DDE-0DCF-4CFF-93A9-61A4F9294AD9}">
      <dgm:prSet/>
      <dgm:spPr/>
      <dgm:t>
        <a:bodyPr/>
        <a:lstStyle/>
        <a:p>
          <a:endParaRPr lang="en-GB" sz="2000"/>
        </a:p>
      </dgm:t>
    </dgm:pt>
    <dgm:pt modelId="{AD360A99-7FE2-48CB-AE6B-B52F3BDD6BCE}">
      <dgm:prSet phldrT="[Text]" custT="1"/>
      <dgm:spPr>
        <a:solidFill>
          <a:schemeClr val="accent1"/>
        </a:solidFill>
      </dgm:spPr>
      <dgm:t>
        <a:bodyPr/>
        <a:lstStyle/>
        <a:p>
          <a:r>
            <a:rPr lang="en-GB" sz="2000" dirty="0" smtClean="0"/>
            <a:t>Learning environment</a:t>
          </a:r>
        </a:p>
      </dgm:t>
    </dgm:pt>
    <dgm:pt modelId="{A0959D87-E025-4909-AE67-270F4129BF56}" type="parTrans" cxnId="{0930F5BA-CFEA-4B41-A1AD-14CF59C1E594}">
      <dgm:prSet custT="1"/>
      <dgm:spPr/>
      <dgm:t>
        <a:bodyPr/>
        <a:lstStyle/>
        <a:p>
          <a:endParaRPr lang="en-GB" sz="2000"/>
        </a:p>
      </dgm:t>
    </dgm:pt>
    <dgm:pt modelId="{2BC2EEAA-563B-424A-9D3F-3CBE93508EB4}" type="sibTrans" cxnId="{0930F5BA-CFEA-4B41-A1AD-14CF59C1E594}">
      <dgm:prSet/>
      <dgm:spPr/>
      <dgm:t>
        <a:bodyPr/>
        <a:lstStyle/>
        <a:p>
          <a:endParaRPr lang="en-GB" sz="2000"/>
        </a:p>
      </dgm:t>
    </dgm:pt>
    <dgm:pt modelId="{1B7BCCA4-9488-41BB-9BBF-121994458F6A}">
      <dgm:prSet phldrT="[Text]" custT="1"/>
      <dgm:spPr>
        <a:solidFill>
          <a:schemeClr val="accent1"/>
        </a:solidFill>
      </dgm:spPr>
      <dgm:t>
        <a:bodyPr/>
        <a:lstStyle/>
        <a:p>
          <a:r>
            <a:rPr lang="en-GB" sz="2000" dirty="0" smtClean="0"/>
            <a:t>Resources and administration</a:t>
          </a:r>
        </a:p>
      </dgm:t>
    </dgm:pt>
    <dgm:pt modelId="{54189035-1066-46BF-AD33-463138861BD8}" type="parTrans" cxnId="{671CEAB9-0735-431B-969F-B7BFBD87376B}">
      <dgm:prSet custT="1"/>
      <dgm:spPr/>
      <dgm:t>
        <a:bodyPr/>
        <a:lstStyle/>
        <a:p>
          <a:endParaRPr lang="en-GB" sz="2000"/>
        </a:p>
      </dgm:t>
    </dgm:pt>
    <dgm:pt modelId="{683657FF-D827-4013-8653-AB1AF58DED27}" type="sibTrans" cxnId="{671CEAB9-0735-431B-969F-B7BFBD87376B}">
      <dgm:prSet/>
      <dgm:spPr/>
      <dgm:t>
        <a:bodyPr/>
        <a:lstStyle/>
        <a:p>
          <a:endParaRPr lang="en-GB" sz="2000"/>
        </a:p>
      </dgm:t>
    </dgm:pt>
    <dgm:pt modelId="{76008151-99DE-496F-B383-01E3DDBC5E7D}">
      <dgm:prSet phldrT="[Text]" custT="1"/>
      <dgm:spPr>
        <a:solidFill>
          <a:schemeClr val="accent1">
            <a:lumMod val="60000"/>
            <a:lumOff val="40000"/>
          </a:schemeClr>
        </a:solidFill>
      </dgm:spPr>
      <dgm:t>
        <a:bodyPr/>
        <a:lstStyle/>
        <a:p>
          <a:r>
            <a:rPr lang="en-GB" sz="2000" dirty="0" smtClean="0"/>
            <a:t>Stratification policies</a:t>
          </a:r>
          <a:endParaRPr lang="en-GB" sz="2000" dirty="0"/>
        </a:p>
      </dgm:t>
    </dgm:pt>
    <dgm:pt modelId="{021A4FED-1A14-44EA-AAD4-286C5FC10DF2}" type="parTrans" cxnId="{778A1A45-E4BE-4018-8068-AF43DE518AE7}">
      <dgm:prSet custT="1"/>
      <dgm:spPr/>
      <dgm:t>
        <a:bodyPr/>
        <a:lstStyle/>
        <a:p>
          <a:endParaRPr lang="en-GB" sz="2000"/>
        </a:p>
      </dgm:t>
    </dgm:pt>
    <dgm:pt modelId="{D5564BF6-4D0B-4AD1-8EE2-2ADB94E217DD}" type="sibTrans" cxnId="{778A1A45-E4BE-4018-8068-AF43DE518AE7}">
      <dgm:prSet/>
      <dgm:spPr/>
      <dgm:t>
        <a:bodyPr/>
        <a:lstStyle/>
        <a:p>
          <a:endParaRPr lang="en-GB" sz="2000"/>
        </a:p>
      </dgm:t>
    </dgm:pt>
    <dgm:pt modelId="{43B2F37E-43EE-4676-9C83-C473805BD6D5}">
      <dgm:prSet phldrT="[Text]" custT="1"/>
      <dgm:spPr>
        <a:solidFill>
          <a:schemeClr val="accent1">
            <a:lumMod val="60000"/>
            <a:lumOff val="40000"/>
          </a:schemeClr>
        </a:solidFill>
      </dgm:spPr>
      <dgm:t>
        <a:bodyPr/>
        <a:lstStyle/>
        <a:p>
          <a:r>
            <a:rPr lang="en-GB" sz="2000" dirty="0" smtClean="0"/>
            <a:t>Governance</a:t>
          </a:r>
          <a:endParaRPr lang="en-GB" sz="2000" dirty="0"/>
        </a:p>
      </dgm:t>
    </dgm:pt>
    <dgm:pt modelId="{FE43F4C9-C5B2-4246-A445-25424C743E0F}" type="parTrans" cxnId="{B24D3371-42D9-4A85-9434-545F66874738}">
      <dgm:prSet custT="1"/>
      <dgm:spPr/>
      <dgm:t>
        <a:bodyPr/>
        <a:lstStyle/>
        <a:p>
          <a:endParaRPr lang="en-GB" sz="2000"/>
        </a:p>
      </dgm:t>
    </dgm:pt>
    <dgm:pt modelId="{9F5BBA5F-49DA-400D-8AE7-DA71165E3BB5}" type="sibTrans" cxnId="{B24D3371-42D9-4A85-9434-545F66874738}">
      <dgm:prSet/>
      <dgm:spPr/>
      <dgm:t>
        <a:bodyPr/>
        <a:lstStyle/>
        <a:p>
          <a:endParaRPr lang="en-GB" sz="2000"/>
        </a:p>
      </dgm:t>
    </dgm:pt>
    <dgm:pt modelId="{2FAC8381-7113-4F50-BA02-E7F540FDB825}" type="pres">
      <dgm:prSet presAssocID="{1804A9A2-9CFF-4F1A-9634-0C84B4D4DDBB}" presName="diagram" presStyleCnt="0">
        <dgm:presLayoutVars>
          <dgm:chPref val="1"/>
          <dgm:dir/>
          <dgm:animOne val="branch"/>
          <dgm:animLvl val="lvl"/>
          <dgm:resizeHandles val="exact"/>
        </dgm:presLayoutVars>
      </dgm:prSet>
      <dgm:spPr/>
      <dgm:t>
        <a:bodyPr/>
        <a:lstStyle/>
        <a:p>
          <a:endParaRPr lang="en-GB"/>
        </a:p>
      </dgm:t>
    </dgm:pt>
    <dgm:pt modelId="{025ECEF6-3DFC-4920-ABED-67EEB83B828D}" type="pres">
      <dgm:prSet presAssocID="{60478732-BB6D-41DA-8A2D-B010C2506F7A}" presName="root1" presStyleCnt="0"/>
      <dgm:spPr/>
    </dgm:pt>
    <dgm:pt modelId="{B1C478BA-E74A-4924-A57F-BB3C7298BF33}" type="pres">
      <dgm:prSet presAssocID="{60478732-BB6D-41DA-8A2D-B010C2506F7A}" presName="LevelOneTextNode" presStyleLbl="node0" presStyleIdx="0" presStyleCnt="1" custScaleX="217512" custScaleY="312694">
        <dgm:presLayoutVars>
          <dgm:chPref val="3"/>
        </dgm:presLayoutVars>
      </dgm:prSet>
      <dgm:spPr/>
      <dgm:t>
        <a:bodyPr/>
        <a:lstStyle/>
        <a:p>
          <a:endParaRPr lang="en-GB"/>
        </a:p>
      </dgm:t>
    </dgm:pt>
    <dgm:pt modelId="{3FB26A8C-18DC-4708-8C25-5F63DABAD96E}" type="pres">
      <dgm:prSet presAssocID="{60478732-BB6D-41DA-8A2D-B010C2506F7A}" presName="level2hierChild" presStyleCnt="0"/>
      <dgm:spPr/>
    </dgm:pt>
    <dgm:pt modelId="{C940A882-5D5A-411F-A138-00274D93B777}" type="pres">
      <dgm:prSet presAssocID="{B66CF8B1-7805-4ADA-8E6E-5E54887A77D8}" presName="conn2-1" presStyleLbl="parChTrans1D2" presStyleIdx="0" presStyleCnt="3"/>
      <dgm:spPr/>
      <dgm:t>
        <a:bodyPr/>
        <a:lstStyle/>
        <a:p>
          <a:endParaRPr lang="en-GB"/>
        </a:p>
      </dgm:t>
    </dgm:pt>
    <dgm:pt modelId="{D5ED6E78-76B3-45BD-B418-16B6180AB894}" type="pres">
      <dgm:prSet presAssocID="{B66CF8B1-7805-4ADA-8E6E-5E54887A77D8}" presName="connTx" presStyleLbl="parChTrans1D2" presStyleIdx="0" presStyleCnt="3"/>
      <dgm:spPr/>
      <dgm:t>
        <a:bodyPr/>
        <a:lstStyle/>
        <a:p>
          <a:endParaRPr lang="en-GB"/>
        </a:p>
      </dgm:t>
    </dgm:pt>
    <dgm:pt modelId="{880F2DBC-E1A7-4038-B5E2-BD1D67BEB867}" type="pres">
      <dgm:prSet presAssocID="{E639C8FE-E3F1-4826-BF50-AB7374D1F91F}" presName="root2" presStyleCnt="0"/>
      <dgm:spPr/>
    </dgm:pt>
    <dgm:pt modelId="{218BB962-A21D-4B5B-834F-1A6F1A318C49}" type="pres">
      <dgm:prSet presAssocID="{E639C8FE-E3F1-4826-BF50-AB7374D1F91F}" presName="LevelTwoTextNode" presStyleLbl="node2" presStyleIdx="0" presStyleCnt="3" custScaleX="237475" custScaleY="178611">
        <dgm:presLayoutVars>
          <dgm:chPref val="3"/>
        </dgm:presLayoutVars>
      </dgm:prSet>
      <dgm:spPr/>
      <dgm:t>
        <a:bodyPr/>
        <a:lstStyle/>
        <a:p>
          <a:endParaRPr lang="en-GB"/>
        </a:p>
      </dgm:t>
    </dgm:pt>
    <dgm:pt modelId="{F13CA336-6872-4F24-80E4-0984B3F13EEE}" type="pres">
      <dgm:prSet presAssocID="{E639C8FE-E3F1-4826-BF50-AB7374D1F91F}" presName="level3hierChild" presStyleCnt="0"/>
      <dgm:spPr/>
    </dgm:pt>
    <dgm:pt modelId="{064A9ECB-8084-4A61-A614-50C0B172454E}" type="pres">
      <dgm:prSet presAssocID="{A76B8AB2-B442-483A-8353-B8D95646EC70}" presName="conn2-1" presStyleLbl="parChTrans1D3" presStyleIdx="0" presStyleCnt="10"/>
      <dgm:spPr/>
      <dgm:t>
        <a:bodyPr/>
        <a:lstStyle/>
        <a:p>
          <a:endParaRPr lang="en-GB"/>
        </a:p>
      </dgm:t>
    </dgm:pt>
    <dgm:pt modelId="{CFB56DA8-FB6E-4AE9-94FC-6C137B662815}" type="pres">
      <dgm:prSet presAssocID="{A76B8AB2-B442-483A-8353-B8D95646EC70}" presName="connTx" presStyleLbl="parChTrans1D3" presStyleIdx="0" presStyleCnt="10"/>
      <dgm:spPr/>
      <dgm:t>
        <a:bodyPr/>
        <a:lstStyle/>
        <a:p>
          <a:endParaRPr lang="en-GB"/>
        </a:p>
      </dgm:t>
    </dgm:pt>
    <dgm:pt modelId="{7AD4C3BC-5626-4EAB-9A34-0529A7E944ED}" type="pres">
      <dgm:prSet presAssocID="{9AA914E7-4120-4288-A011-DECAD47B7B5D}" presName="root2" presStyleCnt="0"/>
      <dgm:spPr/>
    </dgm:pt>
    <dgm:pt modelId="{9F91C2B8-E307-4D3E-96B4-C1B899409955}" type="pres">
      <dgm:prSet presAssocID="{9AA914E7-4120-4288-A011-DECAD47B7B5D}" presName="LevelTwoTextNode" presStyleLbl="node3" presStyleIdx="0" presStyleCnt="10" custScaleX="452468">
        <dgm:presLayoutVars>
          <dgm:chPref val="3"/>
        </dgm:presLayoutVars>
      </dgm:prSet>
      <dgm:spPr/>
      <dgm:t>
        <a:bodyPr/>
        <a:lstStyle/>
        <a:p>
          <a:endParaRPr lang="en-GB"/>
        </a:p>
      </dgm:t>
    </dgm:pt>
    <dgm:pt modelId="{6C5EAB6E-9ED1-4BBB-A315-BB3D23C250F8}" type="pres">
      <dgm:prSet presAssocID="{9AA914E7-4120-4288-A011-DECAD47B7B5D}" presName="level3hierChild" presStyleCnt="0"/>
      <dgm:spPr/>
    </dgm:pt>
    <dgm:pt modelId="{F5D568DE-31B5-4166-A27F-F1522608D6CE}" type="pres">
      <dgm:prSet presAssocID="{33211013-279F-4B13-A8A3-62219639E9F8}" presName="conn2-1" presStyleLbl="parChTrans1D3" presStyleIdx="1" presStyleCnt="10"/>
      <dgm:spPr/>
      <dgm:t>
        <a:bodyPr/>
        <a:lstStyle/>
        <a:p>
          <a:endParaRPr lang="en-GB"/>
        </a:p>
      </dgm:t>
    </dgm:pt>
    <dgm:pt modelId="{3A0E7EAE-4E70-4557-9DA6-2DBAC905C6C9}" type="pres">
      <dgm:prSet presAssocID="{33211013-279F-4B13-A8A3-62219639E9F8}" presName="connTx" presStyleLbl="parChTrans1D3" presStyleIdx="1" presStyleCnt="10"/>
      <dgm:spPr/>
      <dgm:t>
        <a:bodyPr/>
        <a:lstStyle/>
        <a:p>
          <a:endParaRPr lang="en-GB"/>
        </a:p>
      </dgm:t>
    </dgm:pt>
    <dgm:pt modelId="{B6388417-1351-451A-80D3-1B2F5FC6B40D}" type="pres">
      <dgm:prSet presAssocID="{6A953496-D2F5-4989-858A-8118DC67599C}" presName="root2" presStyleCnt="0"/>
      <dgm:spPr/>
    </dgm:pt>
    <dgm:pt modelId="{01F00CE7-06E0-4C07-8A8B-3C930E9D6755}" type="pres">
      <dgm:prSet presAssocID="{6A953496-D2F5-4989-858A-8118DC67599C}" presName="LevelTwoTextNode" presStyleLbl="node3" presStyleIdx="1" presStyleCnt="10" custScaleX="452468">
        <dgm:presLayoutVars>
          <dgm:chPref val="3"/>
        </dgm:presLayoutVars>
      </dgm:prSet>
      <dgm:spPr/>
      <dgm:t>
        <a:bodyPr/>
        <a:lstStyle/>
        <a:p>
          <a:endParaRPr lang="en-GB"/>
        </a:p>
      </dgm:t>
    </dgm:pt>
    <dgm:pt modelId="{7140544D-E6EB-4D53-941A-EADD214A806D}" type="pres">
      <dgm:prSet presAssocID="{6A953496-D2F5-4989-858A-8118DC67599C}" presName="level3hierChild" presStyleCnt="0"/>
      <dgm:spPr/>
    </dgm:pt>
    <dgm:pt modelId="{0E5877DD-5796-4721-9F42-81068CCA0707}" type="pres">
      <dgm:prSet presAssocID="{9BE4967A-D240-4224-ACA6-D9350CDD537B}" presName="conn2-1" presStyleLbl="parChTrans1D3" presStyleIdx="2" presStyleCnt="10"/>
      <dgm:spPr/>
      <dgm:t>
        <a:bodyPr/>
        <a:lstStyle/>
        <a:p>
          <a:endParaRPr lang="en-GB"/>
        </a:p>
      </dgm:t>
    </dgm:pt>
    <dgm:pt modelId="{C93868F9-DBB0-4533-8ED8-77BD0D4FEFDE}" type="pres">
      <dgm:prSet presAssocID="{9BE4967A-D240-4224-ACA6-D9350CDD537B}" presName="connTx" presStyleLbl="parChTrans1D3" presStyleIdx="2" presStyleCnt="10"/>
      <dgm:spPr/>
      <dgm:t>
        <a:bodyPr/>
        <a:lstStyle/>
        <a:p>
          <a:endParaRPr lang="en-GB"/>
        </a:p>
      </dgm:t>
    </dgm:pt>
    <dgm:pt modelId="{76E07611-8E67-461C-A694-9D55E29B0FE8}" type="pres">
      <dgm:prSet presAssocID="{947435A0-515A-4918-AF29-FCC33EE1337D}" presName="root2" presStyleCnt="0"/>
      <dgm:spPr/>
    </dgm:pt>
    <dgm:pt modelId="{62842B05-0495-4C4B-AA7E-7E52636A7695}" type="pres">
      <dgm:prSet presAssocID="{947435A0-515A-4918-AF29-FCC33EE1337D}" presName="LevelTwoTextNode" presStyleLbl="node3" presStyleIdx="2" presStyleCnt="10" custScaleX="452468">
        <dgm:presLayoutVars>
          <dgm:chPref val="3"/>
        </dgm:presLayoutVars>
      </dgm:prSet>
      <dgm:spPr/>
      <dgm:t>
        <a:bodyPr/>
        <a:lstStyle/>
        <a:p>
          <a:endParaRPr lang="en-GB"/>
        </a:p>
      </dgm:t>
    </dgm:pt>
    <dgm:pt modelId="{D4F6BE33-69E0-4FFF-9F1E-F0AAB43347D3}" type="pres">
      <dgm:prSet presAssocID="{947435A0-515A-4918-AF29-FCC33EE1337D}" presName="level3hierChild" presStyleCnt="0"/>
      <dgm:spPr/>
    </dgm:pt>
    <dgm:pt modelId="{1C67D3F2-BEC2-422E-BD26-CCD192081000}" type="pres">
      <dgm:prSet presAssocID="{4A5B508C-262E-42C1-87EE-3C7E3A7AE1E4}" presName="conn2-1" presStyleLbl="parChTrans1D3" presStyleIdx="3" presStyleCnt="10"/>
      <dgm:spPr/>
      <dgm:t>
        <a:bodyPr/>
        <a:lstStyle/>
        <a:p>
          <a:endParaRPr lang="en-GB"/>
        </a:p>
      </dgm:t>
    </dgm:pt>
    <dgm:pt modelId="{D8F9217D-6698-45BF-B911-DBFA88BA41B8}" type="pres">
      <dgm:prSet presAssocID="{4A5B508C-262E-42C1-87EE-3C7E3A7AE1E4}" presName="connTx" presStyleLbl="parChTrans1D3" presStyleIdx="3" presStyleCnt="10"/>
      <dgm:spPr/>
      <dgm:t>
        <a:bodyPr/>
        <a:lstStyle/>
        <a:p>
          <a:endParaRPr lang="en-GB"/>
        </a:p>
      </dgm:t>
    </dgm:pt>
    <dgm:pt modelId="{64C7802F-83FF-4C91-BA21-408314E01AB4}" type="pres">
      <dgm:prSet presAssocID="{11784D39-5D6D-43FF-9686-40C956717A1C}" presName="root2" presStyleCnt="0"/>
      <dgm:spPr/>
    </dgm:pt>
    <dgm:pt modelId="{06967FCA-9435-4773-A895-5D2AEC18CFEB}" type="pres">
      <dgm:prSet presAssocID="{11784D39-5D6D-43FF-9686-40C956717A1C}" presName="LevelTwoTextNode" presStyleLbl="node3" presStyleIdx="3" presStyleCnt="10" custScaleX="452468">
        <dgm:presLayoutVars>
          <dgm:chPref val="3"/>
        </dgm:presLayoutVars>
      </dgm:prSet>
      <dgm:spPr/>
      <dgm:t>
        <a:bodyPr/>
        <a:lstStyle/>
        <a:p>
          <a:endParaRPr lang="en-GB"/>
        </a:p>
      </dgm:t>
    </dgm:pt>
    <dgm:pt modelId="{B4F85402-4F2E-4FB2-83CD-2F0D2662C360}" type="pres">
      <dgm:prSet presAssocID="{11784D39-5D6D-43FF-9686-40C956717A1C}" presName="level3hierChild" presStyleCnt="0"/>
      <dgm:spPr/>
    </dgm:pt>
    <dgm:pt modelId="{D45B904F-AF3C-4BE5-9C45-271A14D63D2C}" type="pres">
      <dgm:prSet presAssocID="{17802F72-2DBD-469F-83DB-25BF759AFB77}" presName="conn2-1" presStyleLbl="parChTrans1D2" presStyleIdx="1" presStyleCnt="3"/>
      <dgm:spPr/>
      <dgm:t>
        <a:bodyPr/>
        <a:lstStyle/>
        <a:p>
          <a:endParaRPr lang="en-GB"/>
        </a:p>
      </dgm:t>
    </dgm:pt>
    <dgm:pt modelId="{2BD3D61A-5CB1-4637-AE1A-70CD04E07285}" type="pres">
      <dgm:prSet presAssocID="{17802F72-2DBD-469F-83DB-25BF759AFB77}" presName="connTx" presStyleLbl="parChTrans1D2" presStyleIdx="1" presStyleCnt="3"/>
      <dgm:spPr/>
      <dgm:t>
        <a:bodyPr/>
        <a:lstStyle/>
        <a:p>
          <a:endParaRPr lang="en-GB"/>
        </a:p>
      </dgm:t>
    </dgm:pt>
    <dgm:pt modelId="{E6D650A5-8EF7-4033-BEB6-54F8ACE999A1}" type="pres">
      <dgm:prSet presAssocID="{B9828675-4855-4C14-B345-9BCF80885383}" presName="root2" presStyleCnt="0"/>
      <dgm:spPr/>
    </dgm:pt>
    <dgm:pt modelId="{8FDFAB14-7C0F-4B3D-B0F8-047282A1596D}" type="pres">
      <dgm:prSet presAssocID="{B9828675-4855-4C14-B345-9BCF80885383}" presName="LevelTwoTextNode" presStyleLbl="node2" presStyleIdx="1" presStyleCnt="3" custScaleX="237475" custScaleY="178611" custLinFactNeighborX="-2693" custLinFactNeighborY="-27072">
        <dgm:presLayoutVars>
          <dgm:chPref val="3"/>
        </dgm:presLayoutVars>
      </dgm:prSet>
      <dgm:spPr/>
      <dgm:t>
        <a:bodyPr/>
        <a:lstStyle/>
        <a:p>
          <a:endParaRPr lang="en-GB"/>
        </a:p>
      </dgm:t>
    </dgm:pt>
    <dgm:pt modelId="{283244EE-F659-4287-AEEB-0CEEB148EC20}" type="pres">
      <dgm:prSet presAssocID="{B9828675-4855-4C14-B345-9BCF80885383}" presName="level3hierChild" presStyleCnt="0"/>
      <dgm:spPr/>
    </dgm:pt>
    <dgm:pt modelId="{4E4F7C56-92E8-4AF3-A36B-005CBC6A6BA9}" type="pres">
      <dgm:prSet presAssocID="{801FBF86-4FDE-4BFB-90C1-5D8CA6321384}" presName="conn2-1" presStyleLbl="parChTrans1D3" presStyleIdx="4" presStyleCnt="10"/>
      <dgm:spPr/>
      <dgm:t>
        <a:bodyPr/>
        <a:lstStyle/>
        <a:p>
          <a:endParaRPr lang="en-GB"/>
        </a:p>
      </dgm:t>
    </dgm:pt>
    <dgm:pt modelId="{2334F68A-3DD6-442C-B7FD-DCB794508EEE}" type="pres">
      <dgm:prSet presAssocID="{801FBF86-4FDE-4BFB-90C1-5D8CA6321384}" presName="connTx" presStyleLbl="parChTrans1D3" presStyleIdx="4" presStyleCnt="10"/>
      <dgm:spPr/>
      <dgm:t>
        <a:bodyPr/>
        <a:lstStyle/>
        <a:p>
          <a:endParaRPr lang="en-GB"/>
        </a:p>
      </dgm:t>
    </dgm:pt>
    <dgm:pt modelId="{4C77F37A-9329-4A4D-8656-A353BF0E223F}" type="pres">
      <dgm:prSet presAssocID="{7E28EF9E-53B2-40C4-A246-7DAE4F701BF2}" presName="root2" presStyleCnt="0"/>
      <dgm:spPr/>
    </dgm:pt>
    <dgm:pt modelId="{D3AFE98B-3A80-4F39-8592-14D11E6B9FAF}" type="pres">
      <dgm:prSet presAssocID="{7E28EF9E-53B2-40C4-A246-7DAE4F701BF2}" presName="LevelTwoTextNode" presStyleLbl="node3" presStyleIdx="4" presStyleCnt="10" custScaleX="452468">
        <dgm:presLayoutVars>
          <dgm:chPref val="3"/>
        </dgm:presLayoutVars>
      </dgm:prSet>
      <dgm:spPr/>
      <dgm:t>
        <a:bodyPr/>
        <a:lstStyle/>
        <a:p>
          <a:endParaRPr lang="en-GB"/>
        </a:p>
      </dgm:t>
    </dgm:pt>
    <dgm:pt modelId="{AC2CB72B-8E4C-4232-A3B2-C97E7238C7D3}" type="pres">
      <dgm:prSet presAssocID="{7E28EF9E-53B2-40C4-A246-7DAE4F701BF2}" presName="level3hierChild" presStyleCnt="0"/>
      <dgm:spPr/>
    </dgm:pt>
    <dgm:pt modelId="{2D31C789-00FD-4E6C-8ED9-62635403BF6C}" type="pres">
      <dgm:prSet presAssocID="{A0959D87-E025-4909-AE67-270F4129BF56}" presName="conn2-1" presStyleLbl="parChTrans1D3" presStyleIdx="5" presStyleCnt="10"/>
      <dgm:spPr/>
      <dgm:t>
        <a:bodyPr/>
        <a:lstStyle/>
        <a:p>
          <a:endParaRPr lang="en-GB"/>
        </a:p>
      </dgm:t>
    </dgm:pt>
    <dgm:pt modelId="{3C202B45-CF3E-4C11-9A5E-DE3783519F79}" type="pres">
      <dgm:prSet presAssocID="{A0959D87-E025-4909-AE67-270F4129BF56}" presName="connTx" presStyleLbl="parChTrans1D3" presStyleIdx="5" presStyleCnt="10"/>
      <dgm:spPr/>
      <dgm:t>
        <a:bodyPr/>
        <a:lstStyle/>
        <a:p>
          <a:endParaRPr lang="en-GB"/>
        </a:p>
      </dgm:t>
    </dgm:pt>
    <dgm:pt modelId="{1C5D52AC-E2E0-4F0F-8DD8-F8FBE3509B7E}" type="pres">
      <dgm:prSet presAssocID="{AD360A99-7FE2-48CB-AE6B-B52F3BDD6BCE}" presName="root2" presStyleCnt="0"/>
      <dgm:spPr/>
    </dgm:pt>
    <dgm:pt modelId="{FD3302C4-929B-436C-BCC4-0E2D309B381D}" type="pres">
      <dgm:prSet presAssocID="{AD360A99-7FE2-48CB-AE6B-B52F3BDD6BCE}" presName="LevelTwoTextNode" presStyleLbl="node3" presStyleIdx="5" presStyleCnt="10" custScaleX="452468">
        <dgm:presLayoutVars>
          <dgm:chPref val="3"/>
        </dgm:presLayoutVars>
      </dgm:prSet>
      <dgm:spPr/>
      <dgm:t>
        <a:bodyPr/>
        <a:lstStyle/>
        <a:p>
          <a:endParaRPr lang="en-GB"/>
        </a:p>
      </dgm:t>
    </dgm:pt>
    <dgm:pt modelId="{081CE15D-EEE3-405A-8EDA-F1EBCB8E13E8}" type="pres">
      <dgm:prSet presAssocID="{AD360A99-7FE2-48CB-AE6B-B52F3BDD6BCE}" presName="level3hierChild" presStyleCnt="0"/>
      <dgm:spPr/>
    </dgm:pt>
    <dgm:pt modelId="{D233A052-676C-4E5E-A19F-CEF0796EC1A5}" type="pres">
      <dgm:prSet presAssocID="{54189035-1066-46BF-AD33-463138861BD8}" presName="conn2-1" presStyleLbl="parChTrans1D3" presStyleIdx="6" presStyleCnt="10"/>
      <dgm:spPr/>
      <dgm:t>
        <a:bodyPr/>
        <a:lstStyle/>
        <a:p>
          <a:endParaRPr lang="en-GB"/>
        </a:p>
      </dgm:t>
    </dgm:pt>
    <dgm:pt modelId="{5E8DC9A9-90EB-4529-98DE-16045E45F763}" type="pres">
      <dgm:prSet presAssocID="{54189035-1066-46BF-AD33-463138861BD8}" presName="connTx" presStyleLbl="parChTrans1D3" presStyleIdx="6" presStyleCnt="10"/>
      <dgm:spPr/>
      <dgm:t>
        <a:bodyPr/>
        <a:lstStyle/>
        <a:p>
          <a:endParaRPr lang="en-GB"/>
        </a:p>
      </dgm:t>
    </dgm:pt>
    <dgm:pt modelId="{5CBF47ED-1BAD-4730-AAE2-DFAD15455C5F}" type="pres">
      <dgm:prSet presAssocID="{1B7BCCA4-9488-41BB-9BBF-121994458F6A}" presName="root2" presStyleCnt="0"/>
      <dgm:spPr/>
    </dgm:pt>
    <dgm:pt modelId="{22A81F00-7BB4-4678-AD39-B8FF31B67742}" type="pres">
      <dgm:prSet presAssocID="{1B7BCCA4-9488-41BB-9BBF-121994458F6A}" presName="LevelTwoTextNode" presStyleLbl="node3" presStyleIdx="6" presStyleCnt="10" custScaleX="452468">
        <dgm:presLayoutVars>
          <dgm:chPref val="3"/>
        </dgm:presLayoutVars>
      </dgm:prSet>
      <dgm:spPr/>
      <dgm:t>
        <a:bodyPr/>
        <a:lstStyle/>
        <a:p>
          <a:endParaRPr lang="en-GB"/>
        </a:p>
      </dgm:t>
    </dgm:pt>
    <dgm:pt modelId="{EAE74C0A-0249-4BD6-A149-2B4230178CBB}" type="pres">
      <dgm:prSet presAssocID="{1B7BCCA4-9488-41BB-9BBF-121994458F6A}" presName="level3hierChild" presStyleCnt="0"/>
      <dgm:spPr/>
    </dgm:pt>
    <dgm:pt modelId="{EABB75F0-7297-4E07-8CEB-8AD43CADE169}" type="pres">
      <dgm:prSet presAssocID="{458ABDAF-1F30-4C87-A3D7-C26C5896661D}" presName="conn2-1" presStyleLbl="parChTrans1D2" presStyleIdx="2" presStyleCnt="3"/>
      <dgm:spPr/>
      <dgm:t>
        <a:bodyPr/>
        <a:lstStyle/>
        <a:p>
          <a:endParaRPr lang="en-GB"/>
        </a:p>
      </dgm:t>
    </dgm:pt>
    <dgm:pt modelId="{1274D33A-4609-4B9C-B44F-1CB539DAF004}" type="pres">
      <dgm:prSet presAssocID="{458ABDAF-1F30-4C87-A3D7-C26C5896661D}" presName="connTx" presStyleLbl="parChTrans1D2" presStyleIdx="2" presStyleCnt="3"/>
      <dgm:spPr/>
      <dgm:t>
        <a:bodyPr/>
        <a:lstStyle/>
        <a:p>
          <a:endParaRPr lang="en-GB"/>
        </a:p>
      </dgm:t>
    </dgm:pt>
    <dgm:pt modelId="{74B5439A-993F-4BF5-B783-F03E69BBCD2C}" type="pres">
      <dgm:prSet presAssocID="{E4E545E9-6C26-4B30-8B55-B94A967314D8}" presName="root2" presStyleCnt="0"/>
      <dgm:spPr/>
    </dgm:pt>
    <dgm:pt modelId="{32ECE17B-D26C-41E1-B888-4198EA0120A7}" type="pres">
      <dgm:prSet presAssocID="{E4E545E9-6C26-4B30-8B55-B94A967314D8}" presName="LevelTwoTextNode" presStyleLbl="node2" presStyleIdx="2" presStyleCnt="3" custScaleX="237475" custScaleY="178611">
        <dgm:presLayoutVars>
          <dgm:chPref val="3"/>
        </dgm:presLayoutVars>
      </dgm:prSet>
      <dgm:spPr/>
      <dgm:t>
        <a:bodyPr/>
        <a:lstStyle/>
        <a:p>
          <a:endParaRPr lang="en-GB"/>
        </a:p>
      </dgm:t>
    </dgm:pt>
    <dgm:pt modelId="{79C30F6E-ED1E-44F3-9755-C96192D8AA97}" type="pres">
      <dgm:prSet presAssocID="{E4E545E9-6C26-4B30-8B55-B94A967314D8}" presName="level3hierChild" presStyleCnt="0"/>
      <dgm:spPr/>
    </dgm:pt>
    <dgm:pt modelId="{A2917C1D-B01D-4C85-9451-B7210AF23121}" type="pres">
      <dgm:prSet presAssocID="{971D5E67-CBF3-4C91-9D1C-BFA3FE9120B5}" presName="conn2-1" presStyleLbl="parChTrans1D3" presStyleIdx="7" presStyleCnt="10"/>
      <dgm:spPr/>
      <dgm:t>
        <a:bodyPr/>
        <a:lstStyle/>
        <a:p>
          <a:endParaRPr lang="en-GB"/>
        </a:p>
      </dgm:t>
    </dgm:pt>
    <dgm:pt modelId="{0146FC61-CB28-4125-82EB-10CDABE3939D}" type="pres">
      <dgm:prSet presAssocID="{971D5E67-CBF3-4C91-9D1C-BFA3FE9120B5}" presName="connTx" presStyleLbl="parChTrans1D3" presStyleIdx="7" presStyleCnt="10"/>
      <dgm:spPr/>
      <dgm:t>
        <a:bodyPr/>
        <a:lstStyle/>
        <a:p>
          <a:endParaRPr lang="en-GB"/>
        </a:p>
      </dgm:t>
    </dgm:pt>
    <dgm:pt modelId="{9820320D-80C3-4866-B08B-33840D40ADA7}" type="pres">
      <dgm:prSet presAssocID="{B4817B90-9010-49D7-8496-8C7DD0989902}" presName="root2" presStyleCnt="0"/>
      <dgm:spPr/>
    </dgm:pt>
    <dgm:pt modelId="{4A4A329B-229E-43E1-B9A3-C56735F90163}" type="pres">
      <dgm:prSet presAssocID="{B4817B90-9010-49D7-8496-8C7DD0989902}" presName="LevelTwoTextNode" presStyleLbl="node3" presStyleIdx="7" presStyleCnt="10" custScaleX="452468">
        <dgm:presLayoutVars>
          <dgm:chPref val="3"/>
        </dgm:presLayoutVars>
      </dgm:prSet>
      <dgm:spPr/>
      <dgm:t>
        <a:bodyPr/>
        <a:lstStyle/>
        <a:p>
          <a:endParaRPr lang="en-GB"/>
        </a:p>
      </dgm:t>
    </dgm:pt>
    <dgm:pt modelId="{2BFF829D-6671-4DA0-982B-4DD8B3ECF03C}" type="pres">
      <dgm:prSet presAssocID="{B4817B90-9010-49D7-8496-8C7DD0989902}" presName="level3hierChild" presStyleCnt="0"/>
      <dgm:spPr/>
    </dgm:pt>
    <dgm:pt modelId="{B674291C-BC84-48E2-94E7-95BC03719905}" type="pres">
      <dgm:prSet presAssocID="{021A4FED-1A14-44EA-AAD4-286C5FC10DF2}" presName="conn2-1" presStyleLbl="parChTrans1D3" presStyleIdx="8" presStyleCnt="10"/>
      <dgm:spPr/>
      <dgm:t>
        <a:bodyPr/>
        <a:lstStyle/>
        <a:p>
          <a:endParaRPr lang="en-GB"/>
        </a:p>
      </dgm:t>
    </dgm:pt>
    <dgm:pt modelId="{3272C20C-B3AD-4C81-82FF-7264621CE642}" type="pres">
      <dgm:prSet presAssocID="{021A4FED-1A14-44EA-AAD4-286C5FC10DF2}" presName="connTx" presStyleLbl="parChTrans1D3" presStyleIdx="8" presStyleCnt="10"/>
      <dgm:spPr/>
      <dgm:t>
        <a:bodyPr/>
        <a:lstStyle/>
        <a:p>
          <a:endParaRPr lang="en-GB"/>
        </a:p>
      </dgm:t>
    </dgm:pt>
    <dgm:pt modelId="{D0CE20B3-5492-4906-8E79-7E64F0E3FD23}" type="pres">
      <dgm:prSet presAssocID="{76008151-99DE-496F-B383-01E3DDBC5E7D}" presName="root2" presStyleCnt="0"/>
      <dgm:spPr/>
    </dgm:pt>
    <dgm:pt modelId="{863B5490-D2C0-45B3-B749-7E6382B1696A}" type="pres">
      <dgm:prSet presAssocID="{76008151-99DE-496F-B383-01E3DDBC5E7D}" presName="LevelTwoTextNode" presStyleLbl="node3" presStyleIdx="8" presStyleCnt="10" custScaleX="452468">
        <dgm:presLayoutVars>
          <dgm:chPref val="3"/>
        </dgm:presLayoutVars>
      </dgm:prSet>
      <dgm:spPr/>
      <dgm:t>
        <a:bodyPr/>
        <a:lstStyle/>
        <a:p>
          <a:endParaRPr lang="en-GB"/>
        </a:p>
      </dgm:t>
    </dgm:pt>
    <dgm:pt modelId="{422DB9A8-3736-46D3-9DC2-24C2CC16B718}" type="pres">
      <dgm:prSet presAssocID="{76008151-99DE-496F-B383-01E3DDBC5E7D}" presName="level3hierChild" presStyleCnt="0"/>
      <dgm:spPr/>
    </dgm:pt>
    <dgm:pt modelId="{8B04EDA4-32B8-49F7-A2AF-A36FDD1CA3FA}" type="pres">
      <dgm:prSet presAssocID="{FE43F4C9-C5B2-4246-A445-25424C743E0F}" presName="conn2-1" presStyleLbl="parChTrans1D3" presStyleIdx="9" presStyleCnt="10"/>
      <dgm:spPr/>
      <dgm:t>
        <a:bodyPr/>
        <a:lstStyle/>
        <a:p>
          <a:endParaRPr lang="en-GB"/>
        </a:p>
      </dgm:t>
    </dgm:pt>
    <dgm:pt modelId="{DDF788DA-DEE2-43EA-9F25-4AD688EF535A}" type="pres">
      <dgm:prSet presAssocID="{FE43F4C9-C5B2-4246-A445-25424C743E0F}" presName="connTx" presStyleLbl="parChTrans1D3" presStyleIdx="9" presStyleCnt="10"/>
      <dgm:spPr/>
      <dgm:t>
        <a:bodyPr/>
        <a:lstStyle/>
        <a:p>
          <a:endParaRPr lang="en-GB"/>
        </a:p>
      </dgm:t>
    </dgm:pt>
    <dgm:pt modelId="{AE65E5DA-DED7-4DC6-98AA-289497E53C05}" type="pres">
      <dgm:prSet presAssocID="{43B2F37E-43EE-4676-9C83-C473805BD6D5}" presName="root2" presStyleCnt="0"/>
      <dgm:spPr/>
    </dgm:pt>
    <dgm:pt modelId="{939DB802-526E-4DFF-854F-87107173BD02}" type="pres">
      <dgm:prSet presAssocID="{43B2F37E-43EE-4676-9C83-C473805BD6D5}" presName="LevelTwoTextNode" presStyleLbl="node3" presStyleIdx="9" presStyleCnt="10" custScaleX="452468">
        <dgm:presLayoutVars>
          <dgm:chPref val="3"/>
        </dgm:presLayoutVars>
      </dgm:prSet>
      <dgm:spPr/>
      <dgm:t>
        <a:bodyPr/>
        <a:lstStyle/>
        <a:p>
          <a:endParaRPr lang="en-GB"/>
        </a:p>
      </dgm:t>
    </dgm:pt>
    <dgm:pt modelId="{F9C53831-FAA7-4969-B9F1-6EE4A49F0E9B}" type="pres">
      <dgm:prSet presAssocID="{43B2F37E-43EE-4676-9C83-C473805BD6D5}" presName="level3hierChild" presStyleCnt="0"/>
      <dgm:spPr/>
    </dgm:pt>
  </dgm:ptLst>
  <dgm:cxnLst>
    <dgm:cxn modelId="{4D4C211E-BD91-4B25-8FC4-1D74F14DE08E}" srcId="{60478732-BB6D-41DA-8A2D-B010C2506F7A}" destId="{E4E545E9-6C26-4B30-8B55-B94A967314D8}" srcOrd="2" destOrd="0" parTransId="{458ABDAF-1F30-4C87-A3D7-C26C5896661D}" sibTransId="{E8388C61-476B-4803-ACD0-B012EC9D7C73}"/>
    <dgm:cxn modelId="{20DC8320-B06B-4DCB-A36A-BC25526BBA82}" type="presOf" srcId="{43B2F37E-43EE-4676-9C83-C473805BD6D5}" destId="{939DB802-526E-4DFF-854F-87107173BD02}" srcOrd="0" destOrd="0" presId="urn:microsoft.com/office/officeart/2005/8/layout/hierarchy2"/>
    <dgm:cxn modelId="{E64EF479-6689-49D4-AAE9-52445066375E}" type="presOf" srcId="{11784D39-5D6D-43FF-9686-40C956717A1C}" destId="{06967FCA-9435-4773-A895-5D2AEC18CFEB}" srcOrd="0" destOrd="0" presId="urn:microsoft.com/office/officeart/2005/8/layout/hierarchy2"/>
    <dgm:cxn modelId="{86AA2784-4488-49A1-AE93-E2025689A73B}" srcId="{B9828675-4855-4C14-B345-9BCF80885383}" destId="{7E28EF9E-53B2-40C4-A246-7DAE4F701BF2}" srcOrd="0" destOrd="0" parTransId="{801FBF86-4FDE-4BFB-90C1-5D8CA6321384}" sibTransId="{A93EBEB2-AA47-4991-9C43-F13B83CFB96E}"/>
    <dgm:cxn modelId="{FAA0A42B-803B-4D7E-8459-36E60587F3AC}" type="presOf" srcId="{FE43F4C9-C5B2-4246-A445-25424C743E0F}" destId="{DDF788DA-DEE2-43EA-9F25-4AD688EF535A}" srcOrd="1" destOrd="0" presId="urn:microsoft.com/office/officeart/2005/8/layout/hierarchy2"/>
    <dgm:cxn modelId="{671CEAB9-0735-431B-969F-B7BFBD87376B}" srcId="{B9828675-4855-4C14-B345-9BCF80885383}" destId="{1B7BCCA4-9488-41BB-9BBF-121994458F6A}" srcOrd="2" destOrd="0" parTransId="{54189035-1066-46BF-AD33-463138861BD8}" sibTransId="{683657FF-D827-4013-8653-AB1AF58DED27}"/>
    <dgm:cxn modelId="{415C9D9D-21D9-47E2-A9DE-99AB17DE4F73}" type="presOf" srcId="{021A4FED-1A14-44EA-AAD4-286C5FC10DF2}" destId="{3272C20C-B3AD-4C81-82FF-7264621CE642}" srcOrd="1" destOrd="0" presId="urn:microsoft.com/office/officeart/2005/8/layout/hierarchy2"/>
    <dgm:cxn modelId="{AAB38712-480D-490F-85A2-EC72D40354FF}" type="presOf" srcId="{FE43F4C9-C5B2-4246-A445-25424C743E0F}" destId="{8B04EDA4-32B8-49F7-A2AF-A36FDD1CA3FA}" srcOrd="0" destOrd="0" presId="urn:microsoft.com/office/officeart/2005/8/layout/hierarchy2"/>
    <dgm:cxn modelId="{2CB873BA-77D3-4658-870C-B65EE82A2F08}" type="presOf" srcId="{17802F72-2DBD-469F-83DB-25BF759AFB77}" destId="{D45B904F-AF3C-4BE5-9C45-271A14D63D2C}" srcOrd="0" destOrd="0" presId="urn:microsoft.com/office/officeart/2005/8/layout/hierarchy2"/>
    <dgm:cxn modelId="{BD942B16-AC45-4242-BDD8-D61F2EE08AAC}" type="presOf" srcId="{6A953496-D2F5-4989-858A-8118DC67599C}" destId="{01F00CE7-06E0-4C07-8A8B-3C930E9D6755}" srcOrd="0" destOrd="0" presId="urn:microsoft.com/office/officeart/2005/8/layout/hierarchy2"/>
    <dgm:cxn modelId="{1AB67259-BA70-4DDB-9353-CE93FA22FABD}" type="presOf" srcId="{1804A9A2-9CFF-4F1A-9634-0C84B4D4DDBB}" destId="{2FAC8381-7113-4F50-BA02-E7F540FDB825}" srcOrd="0" destOrd="0" presId="urn:microsoft.com/office/officeart/2005/8/layout/hierarchy2"/>
    <dgm:cxn modelId="{B24D3371-42D9-4A85-9434-545F66874738}" srcId="{E4E545E9-6C26-4B30-8B55-B94A967314D8}" destId="{43B2F37E-43EE-4676-9C83-C473805BD6D5}" srcOrd="2" destOrd="0" parTransId="{FE43F4C9-C5B2-4246-A445-25424C743E0F}" sibTransId="{9F5BBA5F-49DA-400D-8AE7-DA71165E3BB5}"/>
    <dgm:cxn modelId="{688FFB7E-F98D-40D2-9ABD-61206041721B}" srcId="{E639C8FE-E3F1-4826-BF50-AB7374D1F91F}" destId="{9AA914E7-4120-4288-A011-DECAD47B7B5D}" srcOrd="0" destOrd="0" parTransId="{A76B8AB2-B442-483A-8353-B8D95646EC70}" sibTransId="{86E93629-A7B4-42F5-85FC-7CA1D023C277}"/>
    <dgm:cxn modelId="{549D95D0-8238-4DC6-BB6C-341C4EDF8330}" type="presOf" srcId="{7E28EF9E-53B2-40C4-A246-7DAE4F701BF2}" destId="{D3AFE98B-3A80-4F39-8592-14D11E6B9FAF}" srcOrd="0" destOrd="0" presId="urn:microsoft.com/office/officeart/2005/8/layout/hierarchy2"/>
    <dgm:cxn modelId="{AC9F67DC-6601-400E-8CA7-0EA76F51BDDD}" srcId="{E639C8FE-E3F1-4826-BF50-AB7374D1F91F}" destId="{947435A0-515A-4918-AF29-FCC33EE1337D}" srcOrd="2" destOrd="0" parTransId="{9BE4967A-D240-4224-ACA6-D9350CDD537B}" sibTransId="{A0B4AEF2-F94A-4BB2-A341-03948FB6AEC4}"/>
    <dgm:cxn modelId="{0930F5BA-CFEA-4B41-A1AD-14CF59C1E594}" srcId="{B9828675-4855-4C14-B345-9BCF80885383}" destId="{AD360A99-7FE2-48CB-AE6B-B52F3BDD6BCE}" srcOrd="1" destOrd="0" parTransId="{A0959D87-E025-4909-AE67-270F4129BF56}" sibTransId="{2BC2EEAA-563B-424A-9D3F-3CBE93508EB4}"/>
    <dgm:cxn modelId="{0568EC6D-D4A7-4C67-AD0D-95CAB260E6DF}" type="presOf" srcId="{33211013-279F-4B13-A8A3-62219639E9F8}" destId="{F5D568DE-31B5-4166-A27F-F1522608D6CE}" srcOrd="0" destOrd="0" presId="urn:microsoft.com/office/officeart/2005/8/layout/hierarchy2"/>
    <dgm:cxn modelId="{35B1EEC3-60D3-4402-AA1C-8F3FA17435D7}" type="presOf" srcId="{801FBF86-4FDE-4BFB-90C1-5D8CA6321384}" destId="{4E4F7C56-92E8-4AF3-A36B-005CBC6A6BA9}" srcOrd="0" destOrd="0" presId="urn:microsoft.com/office/officeart/2005/8/layout/hierarchy2"/>
    <dgm:cxn modelId="{CB3B2AEC-575E-4FD7-BD69-ABAE125BAE33}" type="presOf" srcId="{971D5E67-CBF3-4C91-9D1C-BFA3FE9120B5}" destId="{A2917C1D-B01D-4C85-9451-B7210AF23121}" srcOrd="0" destOrd="0" presId="urn:microsoft.com/office/officeart/2005/8/layout/hierarchy2"/>
    <dgm:cxn modelId="{69227539-D0DD-42A2-B151-8D4E61BD5522}" type="presOf" srcId="{17802F72-2DBD-469F-83DB-25BF759AFB77}" destId="{2BD3D61A-5CB1-4637-AE1A-70CD04E07285}" srcOrd="1" destOrd="0" presId="urn:microsoft.com/office/officeart/2005/8/layout/hierarchy2"/>
    <dgm:cxn modelId="{0C55B537-06CB-402F-A141-7AD0C2587C19}" type="presOf" srcId="{4A5B508C-262E-42C1-87EE-3C7E3A7AE1E4}" destId="{1C67D3F2-BEC2-422E-BD26-CCD192081000}" srcOrd="0" destOrd="0" presId="urn:microsoft.com/office/officeart/2005/8/layout/hierarchy2"/>
    <dgm:cxn modelId="{251776ED-33A0-4E95-8A72-EB2EDADFCB49}" type="presOf" srcId="{021A4FED-1A14-44EA-AAD4-286C5FC10DF2}" destId="{B674291C-BC84-48E2-94E7-95BC03719905}" srcOrd="0" destOrd="0" presId="urn:microsoft.com/office/officeart/2005/8/layout/hierarchy2"/>
    <dgm:cxn modelId="{C0E69E5F-FB9D-4E2E-8B4F-449A4C7DE9DD}" type="presOf" srcId="{A76B8AB2-B442-483A-8353-B8D95646EC70}" destId="{CFB56DA8-FB6E-4AE9-94FC-6C137B662815}" srcOrd="1" destOrd="0" presId="urn:microsoft.com/office/officeart/2005/8/layout/hierarchy2"/>
    <dgm:cxn modelId="{82C0B4B5-3A43-4F23-8C77-4B4F618C8AF6}" type="presOf" srcId="{458ABDAF-1F30-4C87-A3D7-C26C5896661D}" destId="{EABB75F0-7297-4E07-8CEB-8AD43CADE169}" srcOrd="0" destOrd="0" presId="urn:microsoft.com/office/officeart/2005/8/layout/hierarchy2"/>
    <dgm:cxn modelId="{CE1AFF95-A382-41AE-A1DB-DC03FF538267}" type="presOf" srcId="{E639C8FE-E3F1-4826-BF50-AB7374D1F91F}" destId="{218BB962-A21D-4B5B-834F-1A6F1A318C49}" srcOrd="0" destOrd="0" presId="urn:microsoft.com/office/officeart/2005/8/layout/hierarchy2"/>
    <dgm:cxn modelId="{75045F3E-A9FC-47EF-9B65-D6090C17A470}" type="presOf" srcId="{B4817B90-9010-49D7-8496-8C7DD0989902}" destId="{4A4A329B-229E-43E1-B9A3-C56735F90163}" srcOrd="0" destOrd="0" presId="urn:microsoft.com/office/officeart/2005/8/layout/hierarchy2"/>
    <dgm:cxn modelId="{B1CAA3B5-0335-4E1D-B435-E6E1450180FC}" type="presOf" srcId="{B9828675-4855-4C14-B345-9BCF80885383}" destId="{8FDFAB14-7C0F-4B3D-B0F8-047282A1596D}" srcOrd="0" destOrd="0" presId="urn:microsoft.com/office/officeart/2005/8/layout/hierarchy2"/>
    <dgm:cxn modelId="{73083375-0B9A-41C9-8FDE-28916837D51F}" type="presOf" srcId="{76008151-99DE-496F-B383-01E3DDBC5E7D}" destId="{863B5490-D2C0-45B3-B749-7E6382B1696A}" srcOrd="0" destOrd="0" presId="urn:microsoft.com/office/officeart/2005/8/layout/hierarchy2"/>
    <dgm:cxn modelId="{E298FDDC-9E2A-4FCC-B7DA-458307AAFDF0}" type="presOf" srcId="{9AA914E7-4120-4288-A011-DECAD47B7B5D}" destId="{9F91C2B8-E307-4D3E-96B4-C1B899409955}" srcOrd="0" destOrd="0" presId="urn:microsoft.com/office/officeart/2005/8/layout/hierarchy2"/>
    <dgm:cxn modelId="{86531596-5646-4C2C-81F9-C6783F6383B2}" type="presOf" srcId="{458ABDAF-1F30-4C87-A3D7-C26C5896661D}" destId="{1274D33A-4609-4B9C-B44F-1CB539DAF004}" srcOrd="1" destOrd="0" presId="urn:microsoft.com/office/officeart/2005/8/layout/hierarchy2"/>
    <dgm:cxn modelId="{093054D7-15E5-4A15-8903-527C68380AB7}" srcId="{60478732-BB6D-41DA-8A2D-B010C2506F7A}" destId="{E639C8FE-E3F1-4826-BF50-AB7374D1F91F}" srcOrd="0" destOrd="0" parTransId="{B66CF8B1-7805-4ADA-8E6E-5E54887A77D8}" sibTransId="{F4CBE361-4AEA-48E1-A261-C4C872FD64E5}"/>
    <dgm:cxn modelId="{98DAD91A-5E74-4732-BE78-C5177F16786F}" type="presOf" srcId="{54189035-1066-46BF-AD33-463138861BD8}" destId="{5E8DC9A9-90EB-4529-98DE-16045E45F763}" srcOrd="1" destOrd="0" presId="urn:microsoft.com/office/officeart/2005/8/layout/hierarchy2"/>
    <dgm:cxn modelId="{C868790F-EAC8-4A88-B19D-3C079A1948D7}" type="presOf" srcId="{9BE4967A-D240-4224-ACA6-D9350CDD537B}" destId="{0E5877DD-5796-4721-9F42-81068CCA0707}" srcOrd="0" destOrd="0" presId="urn:microsoft.com/office/officeart/2005/8/layout/hierarchy2"/>
    <dgm:cxn modelId="{EC5A16AA-866F-4B20-9D0B-E9B671E37B63}" type="presOf" srcId="{801FBF86-4FDE-4BFB-90C1-5D8CA6321384}" destId="{2334F68A-3DD6-442C-B7FD-DCB794508EEE}" srcOrd="1" destOrd="0" presId="urn:microsoft.com/office/officeart/2005/8/layout/hierarchy2"/>
    <dgm:cxn modelId="{2839079C-CE94-4534-B517-7C98346E7789}" type="presOf" srcId="{4A5B508C-262E-42C1-87EE-3C7E3A7AE1E4}" destId="{D8F9217D-6698-45BF-B911-DBFA88BA41B8}" srcOrd="1" destOrd="0" presId="urn:microsoft.com/office/officeart/2005/8/layout/hierarchy2"/>
    <dgm:cxn modelId="{778A1A45-E4BE-4018-8068-AF43DE518AE7}" srcId="{E4E545E9-6C26-4B30-8B55-B94A967314D8}" destId="{76008151-99DE-496F-B383-01E3DDBC5E7D}" srcOrd="1" destOrd="0" parTransId="{021A4FED-1A14-44EA-AAD4-286C5FC10DF2}" sibTransId="{D5564BF6-4D0B-4AD1-8EE2-2ADB94E217DD}"/>
    <dgm:cxn modelId="{275018FF-60D9-4135-A38A-333A49E2EE65}" srcId="{60478732-BB6D-41DA-8A2D-B010C2506F7A}" destId="{B9828675-4855-4C14-B345-9BCF80885383}" srcOrd="1" destOrd="0" parTransId="{17802F72-2DBD-469F-83DB-25BF759AFB77}" sibTransId="{1C633186-D80D-4E8A-846F-34BBB0E994B1}"/>
    <dgm:cxn modelId="{4E9424AB-A465-4417-9039-DD82694C193E}" type="presOf" srcId="{947435A0-515A-4918-AF29-FCC33EE1337D}" destId="{62842B05-0495-4C4B-AA7E-7E52636A7695}" srcOrd="0" destOrd="0" presId="urn:microsoft.com/office/officeart/2005/8/layout/hierarchy2"/>
    <dgm:cxn modelId="{D905C594-D3E8-4431-AC45-3B9F2DC7DC32}" type="presOf" srcId="{A0959D87-E025-4909-AE67-270F4129BF56}" destId="{2D31C789-00FD-4E6C-8ED9-62635403BF6C}" srcOrd="0" destOrd="0" presId="urn:microsoft.com/office/officeart/2005/8/layout/hierarchy2"/>
    <dgm:cxn modelId="{B6F5D106-79E7-4157-B8FB-A6B39F657E1E}" type="presOf" srcId="{33211013-279F-4B13-A8A3-62219639E9F8}" destId="{3A0E7EAE-4E70-4557-9DA6-2DBAC905C6C9}" srcOrd="1" destOrd="0" presId="urn:microsoft.com/office/officeart/2005/8/layout/hierarchy2"/>
    <dgm:cxn modelId="{B7D0E1F2-747A-4E96-A6DE-26E75997BCCE}" type="presOf" srcId="{60478732-BB6D-41DA-8A2D-B010C2506F7A}" destId="{B1C478BA-E74A-4924-A57F-BB3C7298BF33}" srcOrd="0" destOrd="0" presId="urn:microsoft.com/office/officeart/2005/8/layout/hierarchy2"/>
    <dgm:cxn modelId="{5E3EB021-8299-40AE-980D-556F69EA3DE0}" type="presOf" srcId="{A76B8AB2-B442-483A-8353-B8D95646EC70}" destId="{064A9ECB-8084-4A61-A614-50C0B172454E}" srcOrd="0" destOrd="0" presId="urn:microsoft.com/office/officeart/2005/8/layout/hierarchy2"/>
    <dgm:cxn modelId="{792A7E94-8A70-44F2-84ED-B44198A36353}" type="presOf" srcId="{A0959D87-E025-4909-AE67-270F4129BF56}" destId="{3C202B45-CF3E-4C11-9A5E-DE3783519F79}" srcOrd="1" destOrd="0" presId="urn:microsoft.com/office/officeart/2005/8/layout/hierarchy2"/>
    <dgm:cxn modelId="{6AE052EC-D30A-4C6A-A879-E6C99D02D8F4}" srcId="{E4E545E9-6C26-4B30-8B55-B94A967314D8}" destId="{B4817B90-9010-49D7-8496-8C7DD0989902}" srcOrd="0" destOrd="0" parTransId="{971D5E67-CBF3-4C91-9D1C-BFA3FE9120B5}" sibTransId="{290DAD02-B895-48C4-B5CF-FC58A48202AD}"/>
    <dgm:cxn modelId="{CE3A42C8-6922-411E-B695-956E3FA17F19}" type="presOf" srcId="{971D5E67-CBF3-4C91-9D1C-BFA3FE9120B5}" destId="{0146FC61-CB28-4125-82EB-10CDABE3939D}" srcOrd="1" destOrd="0" presId="urn:microsoft.com/office/officeart/2005/8/layout/hierarchy2"/>
    <dgm:cxn modelId="{73BDCDB1-53DD-4E36-98F5-6DC5B47EFE66}" type="presOf" srcId="{1B7BCCA4-9488-41BB-9BBF-121994458F6A}" destId="{22A81F00-7BB4-4678-AD39-B8FF31B67742}" srcOrd="0" destOrd="0" presId="urn:microsoft.com/office/officeart/2005/8/layout/hierarchy2"/>
    <dgm:cxn modelId="{E64B9DDE-0DCF-4CFF-93A9-61A4F9294AD9}" srcId="{E639C8FE-E3F1-4826-BF50-AB7374D1F91F}" destId="{11784D39-5D6D-43FF-9686-40C956717A1C}" srcOrd="3" destOrd="0" parTransId="{4A5B508C-262E-42C1-87EE-3C7E3A7AE1E4}" sibTransId="{B8B1CBF4-41E5-4235-9522-C1E6B1F44D80}"/>
    <dgm:cxn modelId="{09D03409-2FCF-4263-B986-A671711050A5}" type="presOf" srcId="{AD360A99-7FE2-48CB-AE6B-B52F3BDD6BCE}" destId="{FD3302C4-929B-436C-BCC4-0E2D309B381D}" srcOrd="0" destOrd="0" presId="urn:microsoft.com/office/officeart/2005/8/layout/hierarchy2"/>
    <dgm:cxn modelId="{42ACB7D7-0BEB-49EC-BA99-25EA0E1F73A3}" type="presOf" srcId="{B66CF8B1-7805-4ADA-8E6E-5E54887A77D8}" destId="{C940A882-5D5A-411F-A138-00274D93B777}" srcOrd="0" destOrd="0" presId="urn:microsoft.com/office/officeart/2005/8/layout/hierarchy2"/>
    <dgm:cxn modelId="{FD42091F-702A-460A-86BB-838C58DEC3FE}" srcId="{1804A9A2-9CFF-4F1A-9634-0C84B4D4DDBB}" destId="{60478732-BB6D-41DA-8A2D-B010C2506F7A}" srcOrd="0" destOrd="0" parTransId="{1F82AAB7-330B-4B3A-A9B5-6B0DDD1A0EC7}" sibTransId="{17D1FAD5-A5DA-4359-BB64-7656596446FF}"/>
    <dgm:cxn modelId="{AE044EE1-D426-4E7C-9827-941665A92027}" type="presOf" srcId="{9BE4967A-D240-4224-ACA6-D9350CDD537B}" destId="{C93868F9-DBB0-4533-8ED8-77BD0D4FEFDE}" srcOrd="1" destOrd="0" presId="urn:microsoft.com/office/officeart/2005/8/layout/hierarchy2"/>
    <dgm:cxn modelId="{178797CA-CE47-4DD8-875F-3EEE8C0275E7}" type="presOf" srcId="{B66CF8B1-7805-4ADA-8E6E-5E54887A77D8}" destId="{D5ED6E78-76B3-45BD-B418-16B6180AB894}" srcOrd="1" destOrd="0" presId="urn:microsoft.com/office/officeart/2005/8/layout/hierarchy2"/>
    <dgm:cxn modelId="{0A0DBE6A-2545-47AA-8BF1-D1943F32361F}" srcId="{E639C8FE-E3F1-4826-BF50-AB7374D1F91F}" destId="{6A953496-D2F5-4989-858A-8118DC67599C}" srcOrd="1" destOrd="0" parTransId="{33211013-279F-4B13-A8A3-62219639E9F8}" sibTransId="{6559E794-0D7F-461B-A4B0-1B6BDE1FA4AF}"/>
    <dgm:cxn modelId="{D6D450D5-D3B7-4D68-96E5-03D231C8DE78}" type="presOf" srcId="{E4E545E9-6C26-4B30-8B55-B94A967314D8}" destId="{32ECE17B-D26C-41E1-B888-4198EA0120A7}" srcOrd="0" destOrd="0" presId="urn:microsoft.com/office/officeart/2005/8/layout/hierarchy2"/>
    <dgm:cxn modelId="{1B4B1493-4BAF-4935-8443-65232DECD245}" type="presOf" srcId="{54189035-1066-46BF-AD33-463138861BD8}" destId="{D233A052-676C-4E5E-A19F-CEF0796EC1A5}" srcOrd="0" destOrd="0" presId="urn:microsoft.com/office/officeart/2005/8/layout/hierarchy2"/>
    <dgm:cxn modelId="{56240F6F-2B16-4720-BE62-2DBD9E4F0CB4}" type="presParOf" srcId="{2FAC8381-7113-4F50-BA02-E7F540FDB825}" destId="{025ECEF6-3DFC-4920-ABED-67EEB83B828D}" srcOrd="0" destOrd="0" presId="urn:microsoft.com/office/officeart/2005/8/layout/hierarchy2"/>
    <dgm:cxn modelId="{34F3A097-F9FF-4B2D-9E1F-FBCB8A0B6A8F}" type="presParOf" srcId="{025ECEF6-3DFC-4920-ABED-67EEB83B828D}" destId="{B1C478BA-E74A-4924-A57F-BB3C7298BF33}" srcOrd="0" destOrd="0" presId="urn:microsoft.com/office/officeart/2005/8/layout/hierarchy2"/>
    <dgm:cxn modelId="{C75C5401-3DD0-4ABE-883E-975FAC8F9163}" type="presParOf" srcId="{025ECEF6-3DFC-4920-ABED-67EEB83B828D}" destId="{3FB26A8C-18DC-4708-8C25-5F63DABAD96E}" srcOrd="1" destOrd="0" presId="urn:microsoft.com/office/officeart/2005/8/layout/hierarchy2"/>
    <dgm:cxn modelId="{302D36E0-C396-49C8-ABF3-45C6AD9957ED}" type="presParOf" srcId="{3FB26A8C-18DC-4708-8C25-5F63DABAD96E}" destId="{C940A882-5D5A-411F-A138-00274D93B777}" srcOrd="0" destOrd="0" presId="urn:microsoft.com/office/officeart/2005/8/layout/hierarchy2"/>
    <dgm:cxn modelId="{9FD2F38A-8EDF-42FF-931A-994F4BC098A5}" type="presParOf" srcId="{C940A882-5D5A-411F-A138-00274D93B777}" destId="{D5ED6E78-76B3-45BD-B418-16B6180AB894}" srcOrd="0" destOrd="0" presId="urn:microsoft.com/office/officeart/2005/8/layout/hierarchy2"/>
    <dgm:cxn modelId="{B7DA2ABC-6EF0-4366-8403-62A878A78C2E}" type="presParOf" srcId="{3FB26A8C-18DC-4708-8C25-5F63DABAD96E}" destId="{880F2DBC-E1A7-4038-B5E2-BD1D67BEB867}" srcOrd="1" destOrd="0" presId="urn:microsoft.com/office/officeart/2005/8/layout/hierarchy2"/>
    <dgm:cxn modelId="{43E85250-7AFD-413C-9962-4C038A2ACA33}" type="presParOf" srcId="{880F2DBC-E1A7-4038-B5E2-BD1D67BEB867}" destId="{218BB962-A21D-4B5B-834F-1A6F1A318C49}" srcOrd="0" destOrd="0" presId="urn:microsoft.com/office/officeart/2005/8/layout/hierarchy2"/>
    <dgm:cxn modelId="{4660DF94-06F7-4BD9-916A-CE0AEE9756B0}" type="presParOf" srcId="{880F2DBC-E1A7-4038-B5E2-BD1D67BEB867}" destId="{F13CA336-6872-4F24-80E4-0984B3F13EEE}" srcOrd="1" destOrd="0" presId="urn:microsoft.com/office/officeart/2005/8/layout/hierarchy2"/>
    <dgm:cxn modelId="{9C599D7E-2EFF-4649-92B4-BAEC4FFBFE92}" type="presParOf" srcId="{F13CA336-6872-4F24-80E4-0984B3F13EEE}" destId="{064A9ECB-8084-4A61-A614-50C0B172454E}" srcOrd="0" destOrd="0" presId="urn:microsoft.com/office/officeart/2005/8/layout/hierarchy2"/>
    <dgm:cxn modelId="{A6B9807E-D71C-4C7B-B51E-6AE4A1B2A57B}" type="presParOf" srcId="{064A9ECB-8084-4A61-A614-50C0B172454E}" destId="{CFB56DA8-FB6E-4AE9-94FC-6C137B662815}" srcOrd="0" destOrd="0" presId="urn:microsoft.com/office/officeart/2005/8/layout/hierarchy2"/>
    <dgm:cxn modelId="{DF4E9DE5-010D-45A2-A888-FA58D0BCB81F}" type="presParOf" srcId="{F13CA336-6872-4F24-80E4-0984B3F13EEE}" destId="{7AD4C3BC-5626-4EAB-9A34-0529A7E944ED}" srcOrd="1" destOrd="0" presId="urn:microsoft.com/office/officeart/2005/8/layout/hierarchy2"/>
    <dgm:cxn modelId="{6F3785C6-59F4-4864-9294-A320C67E851E}" type="presParOf" srcId="{7AD4C3BC-5626-4EAB-9A34-0529A7E944ED}" destId="{9F91C2B8-E307-4D3E-96B4-C1B899409955}" srcOrd="0" destOrd="0" presId="urn:microsoft.com/office/officeart/2005/8/layout/hierarchy2"/>
    <dgm:cxn modelId="{D74022AD-08DA-40D7-BCC7-07AD17922B47}" type="presParOf" srcId="{7AD4C3BC-5626-4EAB-9A34-0529A7E944ED}" destId="{6C5EAB6E-9ED1-4BBB-A315-BB3D23C250F8}" srcOrd="1" destOrd="0" presId="urn:microsoft.com/office/officeart/2005/8/layout/hierarchy2"/>
    <dgm:cxn modelId="{A123E26D-0FF7-4224-923C-E41990230F1B}" type="presParOf" srcId="{F13CA336-6872-4F24-80E4-0984B3F13EEE}" destId="{F5D568DE-31B5-4166-A27F-F1522608D6CE}" srcOrd="2" destOrd="0" presId="urn:microsoft.com/office/officeart/2005/8/layout/hierarchy2"/>
    <dgm:cxn modelId="{CD5396A6-2967-43FE-8901-C61A7D36FEF8}" type="presParOf" srcId="{F5D568DE-31B5-4166-A27F-F1522608D6CE}" destId="{3A0E7EAE-4E70-4557-9DA6-2DBAC905C6C9}" srcOrd="0" destOrd="0" presId="urn:microsoft.com/office/officeart/2005/8/layout/hierarchy2"/>
    <dgm:cxn modelId="{FD46E77E-710F-4A0D-AF7B-A3C37589CF05}" type="presParOf" srcId="{F13CA336-6872-4F24-80E4-0984B3F13EEE}" destId="{B6388417-1351-451A-80D3-1B2F5FC6B40D}" srcOrd="3" destOrd="0" presId="urn:microsoft.com/office/officeart/2005/8/layout/hierarchy2"/>
    <dgm:cxn modelId="{CBC89BD6-6EF3-407A-9050-647ECE4357CA}" type="presParOf" srcId="{B6388417-1351-451A-80D3-1B2F5FC6B40D}" destId="{01F00CE7-06E0-4C07-8A8B-3C930E9D6755}" srcOrd="0" destOrd="0" presId="urn:microsoft.com/office/officeart/2005/8/layout/hierarchy2"/>
    <dgm:cxn modelId="{2854DDC8-7017-4FD1-93A7-83DC4068562A}" type="presParOf" srcId="{B6388417-1351-451A-80D3-1B2F5FC6B40D}" destId="{7140544D-E6EB-4D53-941A-EADD214A806D}" srcOrd="1" destOrd="0" presId="urn:microsoft.com/office/officeart/2005/8/layout/hierarchy2"/>
    <dgm:cxn modelId="{3032F6C8-56F4-4D3A-B3B7-CA93A1788C58}" type="presParOf" srcId="{F13CA336-6872-4F24-80E4-0984B3F13EEE}" destId="{0E5877DD-5796-4721-9F42-81068CCA0707}" srcOrd="4" destOrd="0" presId="urn:microsoft.com/office/officeart/2005/8/layout/hierarchy2"/>
    <dgm:cxn modelId="{AB1D352A-593C-4C83-ACCA-6BC5EB1AA3A9}" type="presParOf" srcId="{0E5877DD-5796-4721-9F42-81068CCA0707}" destId="{C93868F9-DBB0-4533-8ED8-77BD0D4FEFDE}" srcOrd="0" destOrd="0" presId="urn:microsoft.com/office/officeart/2005/8/layout/hierarchy2"/>
    <dgm:cxn modelId="{C7AEF186-A11B-40FE-8DDB-0CDF90B66916}" type="presParOf" srcId="{F13CA336-6872-4F24-80E4-0984B3F13EEE}" destId="{76E07611-8E67-461C-A694-9D55E29B0FE8}" srcOrd="5" destOrd="0" presId="urn:microsoft.com/office/officeart/2005/8/layout/hierarchy2"/>
    <dgm:cxn modelId="{E8ABD99A-02B2-4FF4-83D4-17492056940F}" type="presParOf" srcId="{76E07611-8E67-461C-A694-9D55E29B0FE8}" destId="{62842B05-0495-4C4B-AA7E-7E52636A7695}" srcOrd="0" destOrd="0" presId="urn:microsoft.com/office/officeart/2005/8/layout/hierarchy2"/>
    <dgm:cxn modelId="{BE5B62B9-0879-429A-A602-649075417472}" type="presParOf" srcId="{76E07611-8E67-461C-A694-9D55E29B0FE8}" destId="{D4F6BE33-69E0-4FFF-9F1E-F0AAB43347D3}" srcOrd="1" destOrd="0" presId="urn:microsoft.com/office/officeart/2005/8/layout/hierarchy2"/>
    <dgm:cxn modelId="{A36C87CC-334E-4309-B4F9-B95C6375DBD1}" type="presParOf" srcId="{F13CA336-6872-4F24-80E4-0984B3F13EEE}" destId="{1C67D3F2-BEC2-422E-BD26-CCD192081000}" srcOrd="6" destOrd="0" presId="urn:microsoft.com/office/officeart/2005/8/layout/hierarchy2"/>
    <dgm:cxn modelId="{FC5DE03C-FEF5-4FD0-8A33-80150E0E5722}" type="presParOf" srcId="{1C67D3F2-BEC2-422E-BD26-CCD192081000}" destId="{D8F9217D-6698-45BF-B911-DBFA88BA41B8}" srcOrd="0" destOrd="0" presId="urn:microsoft.com/office/officeart/2005/8/layout/hierarchy2"/>
    <dgm:cxn modelId="{A504068B-621E-4160-AB32-E7F8ABC95962}" type="presParOf" srcId="{F13CA336-6872-4F24-80E4-0984B3F13EEE}" destId="{64C7802F-83FF-4C91-BA21-408314E01AB4}" srcOrd="7" destOrd="0" presId="urn:microsoft.com/office/officeart/2005/8/layout/hierarchy2"/>
    <dgm:cxn modelId="{85DD6259-40E0-48E2-B919-8889521B5B5C}" type="presParOf" srcId="{64C7802F-83FF-4C91-BA21-408314E01AB4}" destId="{06967FCA-9435-4773-A895-5D2AEC18CFEB}" srcOrd="0" destOrd="0" presId="urn:microsoft.com/office/officeart/2005/8/layout/hierarchy2"/>
    <dgm:cxn modelId="{2233583C-57E9-481B-897D-BD51FA12435C}" type="presParOf" srcId="{64C7802F-83FF-4C91-BA21-408314E01AB4}" destId="{B4F85402-4F2E-4FB2-83CD-2F0D2662C360}" srcOrd="1" destOrd="0" presId="urn:microsoft.com/office/officeart/2005/8/layout/hierarchy2"/>
    <dgm:cxn modelId="{71502538-CE44-4E7D-BB4F-52314ED4C0C0}" type="presParOf" srcId="{3FB26A8C-18DC-4708-8C25-5F63DABAD96E}" destId="{D45B904F-AF3C-4BE5-9C45-271A14D63D2C}" srcOrd="2" destOrd="0" presId="urn:microsoft.com/office/officeart/2005/8/layout/hierarchy2"/>
    <dgm:cxn modelId="{93E881CA-FB12-4C09-8599-09B19BADD02F}" type="presParOf" srcId="{D45B904F-AF3C-4BE5-9C45-271A14D63D2C}" destId="{2BD3D61A-5CB1-4637-AE1A-70CD04E07285}" srcOrd="0" destOrd="0" presId="urn:microsoft.com/office/officeart/2005/8/layout/hierarchy2"/>
    <dgm:cxn modelId="{36A033B2-7095-41B6-9115-285B439BBB2F}" type="presParOf" srcId="{3FB26A8C-18DC-4708-8C25-5F63DABAD96E}" destId="{E6D650A5-8EF7-4033-BEB6-54F8ACE999A1}" srcOrd="3" destOrd="0" presId="urn:microsoft.com/office/officeart/2005/8/layout/hierarchy2"/>
    <dgm:cxn modelId="{ADE2ABC6-0D13-4ABF-9262-EB1DEEA587D6}" type="presParOf" srcId="{E6D650A5-8EF7-4033-BEB6-54F8ACE999A1}" destId="{8FDFAB14-7C0F-4B3D-B0F8-047282A1596D}" srcOrd="0" destOrd="0" presId="urn:microsoft.com/office/officeart/2005/8/layout/hierarchy2"/>
    <dgm:cxn modelId="{0C4DFDC5-C768-4707-BFD2-535E391B42AB}" type="presParOf" srcId="{E6D650A5-8EF7-4033-BEB6-54F8ACE999A1}" destId="{283244EE-F659-4287-AEEB-0CEEB148EC20}" srcOrd="1" destOrd="0" presId="urn:microsoft.com/office/officeart/2005/8/layout/hierarchy2"/>
    <dgm:cxn modelId="{BAE63CD0-530B-4038-88C9-7EB8093DE5FE}" type="presParOf" srcId="{283244EE-F659-4287-AEEB-0CEEB148EC20}" destId="{4E4F7C56-92E8-4AF3-A36B-005CBC6A6BA9}" srcOrd="0" destOrd="0" presId="urn:microsoft.com/office/officeart/2005/8/layout/hierarchy2"/>
    <dgm:cxn modelId="{2A3CA842-1CB4-48B2-B8ED-52334FE8A6AA}" type="presParOf" srcId="{4E4F7C56-92E8-4AF3-A36B-005CBC6A6BA9}" destId="{2334F68A-3DD6-442C-B7FD-DCB794508EEE}" srcOrd="0" destOrd="0" presId="urn:microsoft.com/office/officeart/2005/8/layout/hierarchy2"/>
    <dgm:cxn modelId="{E83CF759-E693-4BFD-8C78-8A1F584B2989}" type="presParOf" srcId="{283244EE-F659-4287-AEEB-0CEEB148EC20}" destId="{4C77F37A-9329-4A4D-8656-A353BF0E223F}" srcOrd="1" destOrd="0" presId="urn:microsoft.com/office/officeart/2005/8/layout/hierarchy2"/>
    <dgm:cxn modelId="{2380ED5C-B766-4851-B89C-2537D38FEC71}" type="presParOf" srcId="{4C77F37A-9329-4A4D-8656-A353BF0E223F}" destId="{D3AFE98B-3A80-4F39-8592-14D11E6B9FAF}" srcOrd="0" destOrd="0" presId="urn:microsoft.com/office/officeart/2005/8/layout/hierarchy2"/>
    <dgm:cxn modelId="{9AD3A419-96C0-4780-8519-67046765BD05}" type="presParOf" srcId="{4C77F37A-9329-4A4D-8656-A353BF0E223F}" destId="{AC2CB72B-8E4C-4232-A3B2-C97E7238C7D3}" srcOrd="1" destOrd="0" presId="urn:microsoft.com/office/officeart/2005/8/layout/hierarchy2"/>
    <dgm:cxn modelId="{8819180C-22CA-4721-9FBF-BAE05430C855}" type="presParOf" srcId="{283244EE-F659-4287-AEEB-0CEEB148EC20}" destId="{2D31C789-00FD-4E6C-8ED9-62635403BF6C}" srcOrd="2" destOrd="0" presId="urn:microsoft.com/office/officeart/2005/8/layout/hierarchy2"/>
    <dgm:cxn modelId="{2C416859-6C67-46E2-94A4-1E87C2201C20}" type="presParOf" srcId="{2D31C789-00FD-4E6C-8ED9-62635403BF6C}" destId="{3C202B45-CF3E-4C11-9A5E-DE3783519F79}" srcOrd="0" destOrd="0" presId="urn:microsoft.com/office/officeart/2005/8/layout/hierarchy2"/>
    <dgm:cxn modelId="{330FE00A-A5B2-43F2-9365-1DEE0A270AFD}" type="presParOf" srcId="{283244EE-F659-4287-AEEB-0CEEB148EC20}" destId="{1C5D52AC-E2E0-4F0F-8DD8-F8FBE3509B7E}" srcOrd="3" destOrd="0" presId="urn:microsoft.com/office/officeart/2005/8/layout/hierarchy2"/>
    <dgm:cxn modelId="{7C3FA8C9-85A7-42BD-85A6-2665CA8DC334}" type="presParOf" srcId="{1C5D52AC-E2E0-4F0F-8DD8-F8FBE3509B7E}" destId="{FD3302C4-929B-436C-BCC4-0E2D309B381D}" srcOrd="0" destOrd="0" presId="urn:microsoft.com/office/officeart/2005/8/layout/hierarchy2"/>
    <dgm:cxn modelId="{986619DC-4880-41E3-A0AF-0CE6433EFE07}" type="presParOf" srcId="{1C5D52AC-E2E0-4F0F-8DD8-F8FBE3509B7E}" destId="{081CE15D-EEE3-405A-8EDA-F1EBCB8E13E8}" srcOrd="1" destOrd="0" presId="urn:microsoft.com/office/officeart/2005/8/layout/hierarchy2"/>
    <dgm:cxn modelId="{0D615973-DA54-4FA5-9E07-83EEA8650A2B}" type="presParOf" srcId="{283244EE-F659-4287-AEEB-0CEEB148EC20}" destId="{D233A052-676C-4E5E-A19F-CEF0796EC1A5}" srcOrd="4" destOrd="0" presId="urn:microsoft.com/office/officeart/2005/8/layout/hierarchy2"/>
    <dgm:cxn modelId="{05D2B266-FE85-4FAF-BD86-44BAA204D615}" type="presParOf" srcId="{D233A052-676C-4E5E-A19F-CEF0796EC1A5}" destId="{5E8DC9A9-90EB-4529-98DE-16045E45F763}" srcOrd="0" destOrd="0" presId="urn:microsoft.com/office/officeart/2005/8/layout/hierarchy2"/>
    <dgm:cxn modelId="{EF9D43FF-C7AF-4F12-B17A-C714FA21CE5B}" type="presParOf" srcId="{283244EE-F659-4287-AEEB-0CEEB148EC20}" destId="{5CBF47ED-1BAD-4730-AAE2-DFAD15455C5F}" srcOrd="5" destOrd="0" presId="urn:microsoft.com/office/officeart/2005/8/layout/hierarchy2"/>
    <dgm:cxn modelId="{76DA4F00-D046-41AB-B7EC-C19B0C4FDFE7}" type="presParOf" srcId="{5CBF47ED-1BAD-4730-AAE2-DFAD15455C5F}" destId="{22A81F00-7BB4-4678-AD39-B8FF31B67742}" srcOrd="0" destOrd="0" presId="urn:microsoft.com/office/officeart/2005/8/layout/hierarchy2"/>
    <dgm:cxn modelId="{0F95CD37-E067-4FAD-8424-79F477C5EB2A}" type="presParOf" srcId="{5CBF47ED-1BAD-4730-AAE2-DFAD15455C5F}" destId="{EAE74C0A-0249-4BD6-A149-2B4230178CBB}" srcOrd="1" destOrd="0" presId="urn:microsoft.com/office/officeart/2005/8/layout/hierarchy2"/>
    <dgm:cxn modelId="{2DAA3ABD-CF6E-42C5-9130-8E9760AECEF5}" type="presParOf" srcId="{3FB26A8C-18DC-4708-8C25-5F63DABAD96E}" destId="{EABB75F0-7297-4E07-8CEB-8AD43CADE169}" srcOrd="4" destOrd="0" presId="urn:microsoft.com/office/officeart/2005/8/layout/hierarchy2"/>
    <dgm:cxn modelId="{74C8705F-B815-4744-944E-2513038CB0A3}" type="presParOf" srcId="{EABB75F0-7297-4E07-8CEB-8AD43CADE169}" destId="{1274D33A-4609-4B9C-B44F-1CB539DAF004}" srcOrd="0" destOrd="0" presId="urn:microsoft.com/office/officeart/2005/8/layout/hierarchy2"/>
    <dgm:cxn modelId="{157D7FC8-9BDE-414F-B5B7-E2B0346B6F7C}" type="presParOf" srcId="{3FB26A8C-18DC-4708-8C25-5F63DABAD96E}" destId="{74B5439A-993F-4BF5-B783-F03E69BBCD2C}" srcOrd="5" destOrd="0" presId="urn:microsoft.com/office/officeart/2005/8/layout/hierarchy2"/>
    <dgm:cxn modelId="{DF7AF709-CDB1-46E4-8502-292146D97E74}" type="presParOf" srcId="{74B5439A-993F-4BF5-B783-F03E69BBCD2C}" destId="{32ECE17B-D26C-41E1-B888-4198EA0120A7}" srcOrd="0" destOrd="0" presId="urn:microsoft.com/office/officeart/2005/8/layout/hierarchy2"/>
    <dgm:cxn modelId="{03029949-335C-4E6E-BB99-CBFB46E31154}" type="presParOf" srcId="{74B5439A-993F-4BF5-B783-F03E69BBCD2C}" destId="{79C30F6E-ED1E-44F3-9755-C96192D8AA97}" srcOrd="1" destOrd="0" presId="urn:microsoft.com/office/officeart/2005/8/layout/hierarchy2"/>
    <dgm:cxn modelId="{5F36A11A-CCDA-4A1E-9F99-6A536CB6165C}" type="presParOf" srcId="{79C30F6E-ED1E-44F3-9755-C96192D8AA97}" destId="{A2917C1D-B01D-4C85-9451-B7210AF23121}" srcOrd="0" destOrd="0" presId="urn:microsoft.com/office/officeart/2005/8/layout/hierarchy2"/>
    <dgm:cxn modelId="{109F30F6-21B6-4CD9-A054-51B8443685B4}" type="presParOf" srcId="{A2917C1D-B01D-4C85-9451-B7210AF23121}" destId="{0146FC61-CB28-4125-82EB-10CDABE3939D}" srcOrd="0" destOrd="0" presId="urn:microsoft.com/office/officeart/2005/8/layout/hierarchy2"/>
    <dgm:cxn modelId="{A74664E1-EAFF-4ACE-ABF0-C49920022BE3}" type="presParOf" srcId="{79C30F6E-ED1E-44F3-9755-C96192D8AA97}" destId="{9820320D-80C3-4866-B08B-33840D40ADA7}" srcOrd="1" destOrd="0" presId="urn:microsoft.com/office/officeart/2005/8/layout/hierarchy2"/>
    <dgm:cxn modelId="{74B3600D-B3E4-4337-BD3D-4F4FC277E4BB}" type="presParOf" srcId="{9820320D-80C3-4866-B08B-33840D40ADA7}" destId="{4A4A329B-229E-43E1-B9A3-C56735F90163}" srcOrd="0" destOrd="0" presId="urn:microsoft.com/office/officeart/2005/8/layout/hierarchy2"/>
    <dgm:cxn modelId="{15CC680C-4E25-417D-A184-094749921AF5}" type="presParOf" srcId="{9820320D-80C3-4866-B08B-33840D40ADA7}" destId="{2BFF829D-6671-4DA0-982B-4DD8B3ECF03C}" srcOrd="1" destOrd="0" presId="urn:microsoft.com/office/officeart/2005/8/layout/hierarchy2"/>
    <dgm:cxn modelId="{29B58491-8641-44DC-9390-39F81273DCBA}" type="presParOf" srcId="{79C30F6E-ED1E-44F3-9755-C96192D8AA97}" destId="{B674291C-BC84-48E2-94E7-95BC03719905}" srcOrd="2" destOrd="0" presId="urn:microsoft.com/office/officeart/2005/8/layout/hierarchy2"/>
    <dgm:cxn modelId="{0651A4CD-0D84-4340-98C4-7D449BF69AB8}" type="presParOf" srcId="{B674291C-BC84-48E2-94E7-95BC03719905}" destId="{3272C20C-B3AD-4C81-82FF-7264621CE642}" srcOrd="0" destOrd="0" presId="urn:microsoft.com/office/officeart/2005/8/layout/hierarchy2"/>
    <dgm:cxn modelId="{4DE52AB9-C92D-4A39-9921-AA56EFA4DB7F}" type="presParOf" srcId="{79C30F6E-ED1E-44F3-9755-C96192D8AA97}" destId="{D0CE20B3-5492-4906-8E79-7E64F0E3FD23}" srcOrd="3" destOrd="0" presId="urn:microsoft.com/office/officeart/2005/8/layout/hierarchy2"/>
    <dgm:cxn modelId="{D14F3E56-CDD5-4AD5-A293-551D7A47992A}" type="presParOf" srcId="{D0CE20B3-5492-4906-8E79-7E64F0E3FD23}" destId="{863B5490-D2C0-45B3-B749-7E6382B1696A}" srcOrd="0" destOrd="0" presId="urn:microsoft.com/office/officeart/2005/8/layout/hierarchy2"/>
    <dgm:cxn modelId="{DE45D635-7D0E-42F4-919C-B04360FC060C}" type="presParOf" srcId="{D0CE20B3-5492-4906-8E79-7E64F0E3FD23}" destId="{422DB9A8-3736-46D3-9DC2-24C2CC16B718}" srcOrd="1" destOrd="0" presId="urn:microsoft.com/office/officeart/2005/8/layout/hierarchy2"/>
    <dgm:cxn modelId="{B8E4BFA3-9690-4B1C-A31A-63F2C1B3D4B9}" type="presParOf" srcId="{79C30F6E-ED1E-44F3-9755-C96192D8AA97}" destId="{8B04EDA4-32B8-49F7-A2AF-A36FDD1CA3FA}" srcOrd="4" destOrd="0" presId="urn:microsoft.com/office/officeart/2005/8/layout/hierarchy2"/>
    <dgm:cxn modelId="{479283AC-CE82-4AE2-BA9C-37A3F0653B07}" type="presParOf" srcId="{8B04EDA4-32B8-49F7-A2AF-A36FDD1CA3FA}" destId="{DDF788DA-DEE2-43EA-9F25-4AD688EF535A}" srcOrd="0" destOrd="0" presId="urn:microsoft.com/office/officeart/2005/8/layout/hierarchy2"/>
    <dgm:cxn modelId="{997D3433-DC40-4D85-92CF-1614C6598BF0}" type="presParOf" srcId="{79C30F6E-ED1E-44F3-9755-C96192D8AA97}" destId="{AE65E5DA-DED7-4DC6-98AA-289497E53C05}" srcOrd="5" destOrd="0" presId="urn:microsoft.com/office/officeart/2005/8/layout/hierarchy2"/>
    <dgm:cxn modelId="{6C4BF87F-A31A-44C0-8110-E549F42D7FC6}" type="presParOf" srcId="{AE65E5DA-DED7-4DC6-98AA-289497E53C05}" destId="{939DB802-526E-4DFF-854F-87107173BD02}" srcOrd="0" destOrd="0" presId="urn:microsoft.com/office/officeart/2005/8/layout/hierarchy2"/>
    <dgm:cxn modelId="{232968B2-795E-47B6-883E-6F372AA2EABA}" type="presParOf" srcId="{AE65E5DA-DED7-4DC6-98AA-289497E53C05}" destId="{F9C53831-FAA7-4969-B9F1-6EE4A49F0E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4A9A2-9CFF-4F1A-9634-0C84B4D4DD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E639C8FE-E3F1-4826-BF50-AB7374D1F91F}">
      <dgm:prSet phldrT="[Text]" custT="1"/>
      <dgm:spPr>
        <a:solidFill>
          <a:schemeClr val="tx2">
            <a:lumMod val="75000"/>
          </a:schemeClr>
        </a:solidFill>
      </dgm:spPr>
      <dgm:t>
        <a:bodyPr/>
        <a:lstStyle/>
        <a:p>
          <a:r>
            <a:rPr lang="en-GB" sz="2000" dirty="0" smtClean="0"/>
            <a:t>Students</a:t>
          </a:r>
          <a:endParaRPr lang="en-GB" sz="2000" dirty="0"/>
        </a:p>
      </dgm:t>
    </dgm:pt>
    <dgm:pt modelId="{B66CF8B1-7805-4ADA-8E6E-5E54887A77D8}" type="parTrans" cxnId="{093054D7-15E5-4A15-8903-527C68380AB7}">
      <dgm:prSet custT="1"/>
      <dgm:spPr/>
      <dgm:t>
        <a:bodyPr/>
        <a:lstStyle/>
        <a:p>
          <a:endParaRPr lang="en-GB" sz="2000"/>
        </a:p>
      </dgm:t>
    </dgm:pt>
    <dgm:pt modelId="{F4CBE361-4AEA-48E1-A261-C4C872FD64E5}" type="sibTrans" cxnId="{093054D7-15E5-4A15-8903-527C68380AB7}">
      <dgm:prSet/>
      <dgm:spPr/>
      <dgm:t>
        <a:bodyPr/>
        <a:lstStyle/>
        <a:p>
          <a:endParaRPr lang="en-GB" sz="2000"/>
        </a:p>
      </dgm:t>
    </dgm:pt>
    <dgm:pt modelId="{9AA914E7-4120-4288-A011-DECAD47B7B5D}">
      <dgm:prSet phldrT="[Text]" custT="1"/>
      <dgm:spPr>
        <a:solidFill>
          <a:schemeClr val="tx2"/>
        </a:solidFill>
      </dgm:spPr>
      <dgm:t>
        <a:bodyPr/>
        <a:lstStyle/>
        <a:p>
          <a:r>
            <a:rPr lang="en-GB" sz="2000" dirty="0" smtClean="0"/>
            <a:t>Socio-economic status</a:t>
          </a:r>
          <a:endParaRPr lang="en-GB" sz="2000" dirty="0"/>
        </a:p>
      </dgm:t>
    </dgm:pt>
    <dgm:pt modelId="{A76B8AB2-B442-483A-8353-B8D95646EC70}" type="parTrans" cxnId="{688FFB7E-F98D-40D2-9ABD-61206041721B}">
      <dgm:prSet custT="1"/>
      <dgm:spPr/>
      <dgm:t>
        <a:bodyPr/>
        <a:lstStyle/>
        <a:p>
          <a:endParaRPr lang="en-GB" sz="2000"/>
        </a:p>
      </dgm:t>
    </dgm:pt>
    <dgm:pt modelId="{86E93629-A7B4-42F5-85FC-7CA1D023C277}" type="sibTrans" cxnId="{688FFB7E-F98D-40D2-9ABD-61206041721B}">
      <dgm:prSet/>
      <dgm:spPr/>
      <dgm:t>
        <a:bodyPr/>
        <a:lstStyle/>
        <a:p>
          <a:endParaRPr lang="en-GB" sz="2000"/>
        </a:p>
      </dgm:t>
    </dgm:pt>
    <dgm:pt modelId="{6A953496-D2F5-4989-858A-8118DC67599C}">
      <dgm:prSet phldrT="[Text]" custT="1"/>
      <dgm:spPr>
        <a:solidFill>
          <a:schemeClr val="accent1"/>
        </a:solidFill>
      </dgm:spPr>
      <dgm:t>
        <a:bodyPr/>
        <a:lstStyle/>
        <a:p>
          <a:r>
            <a:rPr lang="en-GB" sz="2000" dirty="0" smtClean="0"/>
            <a:t>Demographic background</a:t>
          </a:r>
          <a:endParaRPr lang="en-GB" sz="2000" dirty="0"/>
        </a:p>
      </dgm:t>
    </dgm:pt>
    <dgm:pt modelId="{33211013-279F-4B13-A8A3-62219639E9F8}" type="parTrans" cxnId="{0A0DBE6A-2545-47AA-8BF1-D1943F32361F}">
      <dgm:prSet custT="1"/>
      <dgm:spPr/>
      <dgm:t>
        <a:bodyPr/>
        <a:lstStyle/>
        <a:p>
          <a:endParaRPr lang="en-GB" sz="2000"/>
        </a:p>
      </dgm:t>
    </dgm:pt>
    <dgm:pt modelId="{6559E794-0D7F-461B-A4B0-1B6BDE1FA4AF}" type="sibTrans" cxnId="{0A0DBE6A-2545-47AA-8BF1-D1943F32361F}">
      <dgm:prSet/>
      <dgm:spPr/>
      <dgm:t>
        <a:bodyPr/>
        <a:lstStyle/>
        <a:p>
          <a:endParaRPr lang="en-GB" sz="2000"/>
        </a:p>
      </dgm:t>
    </dgm:pt>
    <dgm:pt modelId="{947435A0-515A-4918-AF29-FCC33EE1337D}">
      <dgm:prSet phldrT="[Text]" custT="1"/>
      <dgm:spPr>
        <a:solidFill>
          <a:schemeClr val="accent1">
            <a:lumMod val="60000"/>
            <a:lumOff val="40000"/>
          </a:schemeClr>
        </a:solidFill>
      </dgm:spPr>
      <dgm:t>
        <a:bodyPr/>
        <a:lstStyle/>
        <a:p>
          <a:r>
            <a:rPr lang="en-GB" sz="2000" dirty="0" smtClean="0">
              <a:solidFill>
                <a:schemeClr val="accent1">
                  <a:lumMod val="50000"/>
                </a:schemeClr>
              </a:solidFill>
            </a:rPr>
            <a:t>Progress through education</a:t>
          </a:r>
          <a:endParaRPr lang="en-GB" sz="2000" dirty="0">
            <a:solidFill>
              <a:schemeClr val="accent1">
                <a:lumMod val="50000"/>
              </a:schemeClr>
            </a:solidFill>
          </a:endParaRPr>
        </a:p>
      </dgm:t>
    </dgm:pt>
    <dgm:pt modelId="{9BE4967A-D240-4224-ACA6-D9350CDD537B}" type="parTrans" cxnId="{AC9F67DC-6601-400E-8CA7-0EA76F51BDDD}">
      <dgm:prSet custT="1"/>
      <dgm:spPr/>
      <dgm:t>
        <a:bodyPr/>
        <a:lstStyle/>
        <a:p>
          <a:endParaRPr lang="en-GB" sz="2000"/>
        </a:p>
      </dgm:t>
    </dgm:pt>
    <dgm:pt modelId="{A0B4AEF2-F94A-4BB2-A341-03948FB6AEC4}" type="sibTrans" cxnId="{AC9F67DC-6601-400E-8CA7-0EA76F51BDDD}">
      <dgm:prSet/>
      <dgm:spPr/>
      <dgm:t>
        <a:bodyPr/>
        <a:lstStyle/>
        <a:p>
          <a:endParaRPr lang="en-GB" sz="2000"/>
        </a:p>
      </dgm:t>
    </dgm:pt>
    <dgm:pt modelId="{11784D39-5D6D-43FF-9686-40C956717A1C}">
      <dgm:prSet phldrT="[Text]" custT="1"/>
      <dgm:spPr>
        <a:solidFill>
          <a:schemeClr val="accent1">
            <a:lumMod val="50000"/>
          </a:schemeClr>
        </a:solidFill>
      </dgm:spPr>
      <dgm:t>
        <a:bodyPr/>
        <a:lstStyle/>
        <a:p>
          <a:r>
            <a:rPr lang="en-GB" sz="2000" dirty="0" smtClean="0"/>
            <a:t>Attitudes and behaviours</a:t>
          </a:r>
          <a:endParaRPr lang="en-GB" sz="2000" dirty="0"/>
        </a:p>
      </dgm:t>
    </dgm:pt>
    <dgm:pt modelId="{4A5B508C-262E-42C1-87EE-3C7E3A7AE1E4}" type="parTrans" cxnId="{E64B9DDE-0DCF-4CFF-93A9-61A4F9294AD9}">
      <dgm:prSet custT="1"/>
      <dgm:spPr/>
      <dgm:t>
        <a:bodyPr/>
        <a:lstStyle/>
        <a:p>
          <a:endParaRPr lang="en-GB" sz="2000"/>
        </a:p>
      </dgm:t>
    </dgm:pt>
    <dgm:pt modelId="{B8B1CBF4-41E5-4235-9522-C1E6B1F44D80}" type="sibTrans" cxnId="{E64B9DDE-0DCF-4CFF-93A9-61A4F9294AD9}">
      <dgm:prSet/>
      <dgm:spPr/>
      <dgm:t>
        <a:bodyPr/>
        <a:lstStyle/>
        <a:p>
          <a:endParaRPr lang="en-GB" sz="2000"/>
        </a:p>
      </dgm:t>
    </dgm:pt>
    <dgm:pt modelId="{A8B69681-A398-46D4-A826-AA2B6BD5C8DD}">
      <dgm:prSet phldrT="[Text]" custT="1"/>
      <dgm:spPr>
        <a:solidFill>
          <a:schemeClr val="tx2"/>
        </a:solidFill>
      </dgm:spPr>
      <dgm:t>
        <a:bodyPr/>
        <a:lstStyle/>
        <a:p>
          <a:r>
            <a:rPr lang="en-GB" sz="2000" dirty="0" smtClean="0"/>
            <a:t>Socio-economic disadvantage</a:t>
          </a:r>
          <a:endParaRPr lang="en-GB" sz="2000" dirty="0"/>
        </a:p>
      </dgm:t>
    </dgm:pt>
    <dgm:pt modelId="{EBE0AB4F-E4B0-43E0-ACFA-9EBE0C69565B}" type="parTrans" cxnId="{81F543E8-E5B6-4634-9A46-CE4AB611B6F3}">
      <dgm:prSet/>
      <dgm:spPr/>
      <dgm:t>
        <a:bodyPr/>
        <a:lstStyle/>
        <a:p>
          <a:endParaRPr lang="en-GB"/>
        </a:p>
      </dgm:t>
    </dgm:pt>
    <dgm:pt modelId="{91BA0AAD-5C7A-47C2-BD33-1E6C9EA8800E}" type="sibTrans" cxnId="{81F543E8-E5B6-4634-9A46-CE4AB611B6F3}">
      <dgm:prSet/>
      <dgm:spPr/>
      <dgm:t>
        <a:bodyPr/>
        <a:lstStyle/>
        <a:p>
          <a:endParaRPr lang="en-GB"/>
        </a:p>
      </dgm:t>
    </dgm:pt>
    <dgm:pt modelId="{6715358E-0690-4A9B-B6BC-DDEB2829ADBB}">
      <dgm:prSet phldrT="[Text]" custT="1"/>
      <dgm:spPr>
        <a:solidFill>
          <a:schemeClr val="accent1"/>
        </a:solidFill>
      </dgm:spPr>
      <dgm:t>
        <a:bodyPr/>
        <a:lstStyle/>
        <a:p>
          <a:pPr>
            <a:spcAft>
              <a:spcPts val="0"/>
            </a:spcAft>
          </a:pPr>
          <a:r>
            <a:rPr lang="en-GB" sz="2000" dirty="0" smtClean="0"/>
            <a:t>Girls (math), </a:t>
          </a:r>
        </a:p>
        <a:p>
          <a:pPr>
            <a:spcAft>
              <a:spcPts val="0"/>
            </a:spcAft>
          </a:pPr>
          <a:r>
            <a:rPr lang="en-GB" sz="2000" dirty="0" smtClean="0"/>
            <a:t>Boys (reading and science)</a:t>
          </a:r>
          <a:endParaRPr lang="en-GB" sz="2000" dirty="0"/>
        </a:p>
      </dgm:t>
    </dgm:pt>
    <dgm:pt modelId="{E2FEDCFC-DA1A-4852-AD71-985D8EE1F208}" type="parTrans" cxnId="{1F8D203E-9DF6-4391-8969-31628DAB2ED0}">
      <dgm:prSet/>
      <dgm:spPr/>
      <dgm:t>
        <a:bodyPr/>
        <a:lstStyle/>
        <a:p>
          <a:endParaRPr lang="en-GB"/>
        </a:p>
      </dgm:t>
    </dgm:pt>
    <dgm:pt modelId="{CD60F231-8564-41FF-8391-1785D69B0059}" type="sibTrans" cxnId="{1F8D203E-9DF6-4391-8969-31628DAB2ED0}">
      <dgm:prSet/>
      <dgm:spPr/>
      <dgm:t>
        <a:bodyPr/>
        <a:lstStyle/>
        <a:p>
          <a:endParaRPr lang="en-GB"/>
        </a:p>
      </dgm:t>
    </dgm:pt>
    <dgm:pt modelId="{579DF2E6-5D03-497E-92AD-23834B5079C8}">
      <dgm:prSet phldrT="[Text]" custT="1"/>
      <dgm:spPr>
        <a:solidFill>
          <a:schemeClr val="accent1"/>
        </a:solidFill>
      </dgm:spPr>
      <dgm:t>
        <a:bodyPr/>
        <a:lstStyle/>
        <a:p>
          <a:r>
            <a:rPr lang="en-GB" sz="2000" dirty="0" smtClean="0"/>
            <a:t>Immigrant, language minority, rural areas</a:t>
          </a:r>
          <a:endParaRPr lang="en-GB" sz="2000" dirty="0"/>
        </a:p>
      </dgm:t>
    </dgm:pt>
    <dgm:pt modelId="{327CFD2C-42CD-4C6F-B801-A286A86184D1}" type="parTrans" cxnId="{035ADAC4-A6CD-4309-A4AC-A9D3029C726F}">
      <dgm:prSet/>
      <dgm:spPr/>
      <dgm:t>
        <a:bodyPr/>
        <a:lstStyle/>
        <a:p>
          <a:endParaRPr lang="en-GB"/>
        </a:p>
      </dgm:t>
    </dgm:pt>
    <dgm:pt modelId="{DDE4D5BF-A12B-41F2-8437-7955DDE881D8}" type="sibTrans" cxnId="{035ADAC4-A6CD-4309-A4AC-A9D3029C726F}">
      <dgm:prSet/>
      <dgm:spPr/>
      <dgm:t>
        <a:bodyPr/>
        <a:lstStyle/>
        <a:p>
          <a:endParaRPr lang="en-GB"/>
        </a:p>
      </dgm:t>
    </dgm:pt>
    <dgm:pt modelId="{3C49155B-CBA8-44C0-AC4F-CF520ACB359F}">
      <dgm:prSet phldrT="[Text]" custT="1"/>
      <dgm:spPr>
        <a:solidFill>
          <a:schemeClr val="accent1"/>
        </a:solidFill>
      </dgm:spPr>
      <dgm:t>
        <a:bodyPr/>
        <a:lstStyle/>
        <a:p>
          <a:r>
            <a:rPr lang="en-GB" sz="2000" dirty="0" smtClean="0"/>
            <a:t>Single parent family</a:t>
          </a:r>
          <a:endParaRPr lang="en-GB" sz="2000" dirty="0"/>
        </a:p>
      </dgm:t>
    </dgm:pt>
    <dgm:pt modelId="{EB87D4EE-032C-4912-B5BB-DA61A5299BCE}" type="parTrans" cxnId="{24244615-8DF8-4DE0-9610-162FA96CC672}">
      <dgm:prSet/>
      <dgm:spPr/>
      <dgm:t>
        <a:bodyPr/>
        <a:lstStyle/>
        <a:p>
          <a:endParaRPr lang="en-GB"/>
        </a:p>
      </dgm:t>
    </dgm:pt>
    <dgm:pt modelId="{F542D8AF-41EE-41FC-9328-57EE7F251496}" type="sibTrans" cxnId="{24244615-8DF8-4DE0-9610-162FA96CC672}">
      <dgm:prSet/>
      <dgm:spPr/>
      <dgm:t>
        <a:bodyPr/>
        <a:lstStyle/>
        <a:p>
          <a:endParaRPr lang="en-GB"/>
        </a:p>
      </dgm:t>
    </dgm:pt>
    <dgm:pt modelId="{E87ADC15-A008-4E11-888E-42CA04C2C188}">
      <dgm:prSet phldrT="[Text]" custT="1"/>
      <dgm:spPr>
        <a:solidFill>
          <a:schemeClr val="accent1">
            <a:lumMod val="60000"/>
            <a:lumOff val="40000"/>
          </a:schemeClr>
        </a:solidFill>
      </dgm:spPr>
      <dgm:t>
        <a:bodyPr/>
        <a:lstStyle/>
        <a:p>
          <a:r>
            <a:rPr lang="en-GB" sz="2000" dirty="0" smtClean="0">
              <a:solidFill>
                <a:schemeClr val="accent1">
                  <a:lumMod val="50000"/>
                </a:schemeClr>
              </a:solidFill>
            </a:rPr>
            <a:t>Lack of pre-primary</a:t>
          </a:r>
          <a:endParaRPr lang="en-GB" sz="2000" dirty="0">
            <a:solidFill>
              <a:schemeClr val="accent1">
                <a:lumMod val="50000"/>
              </a:schemeClr>
            </a:solidFill>
          </a:endParaRPr>
        </a:p>
      </dgm:t>
    </dgm:pt>
    <dgm:pt modelId="{24B0C1CB-C129-40DE-8ED0-6308DCEAEB02}" type="parTrans" cxnId="{4006156B-85A6-4BEE-A84D-9836EBB0D6FE}">
      <dgm:prSet/>
      <dgm:spPr/>
      <dgm:t>
        <a:bodyPr/>
        <a:lstStyle/>
        <a:p>
          <a:endParaRPr lang="en-GB"/>
        </a:p>
      </dgm:t>
    </dgm:pt>
    <dgm:pt modelId="{45A43A74-BFBC-4CF2-BE6B-3DA1756D6A7C}" type="sibTrans" cxnId="{4006156B-85A6-4BEE-A84D-9836EBB0D6FE}">
      <dgm:prSet/>
      <dgm:spPr/>
      <dgm:t>
        <a:bodyPr/>
        <a:lstStyle/>
        <a:p>
          <a:endParaRPr lang="en-GB"/>
        </a:p>
      </dgm:t>
    </dgm:pt>
    <dgm:pt modelId="{43D4F332-6CA7-43BE-A268-D2226DF04122}">
      <dgm:prSet phldrT="[Text]" custT="1"/>
      <dgm:spPr>
        <a:solidFill>
          <a:schemeClr val="accent1">
            <a:lumMod val="60000"/>
            <a:lumOff val="40000"/>
          </a:schemeClr>
        </a:solidFill>
      </dgm:spPr>
      <dgm:t>
        <a:bodyPr/>
        <a:lstStyle/>
        <a:p>
          <a:r>
            <a:rPr lang="en-GB" sz="2000" dirty="0" smtClean="0">
              <a:solidFill>
                <a:schemeClr val="accent1">
                  <a:lumMod val="50000"/>
                </a:schemeClr>
              </a:solidFill>
            </a:rPr>
            <a:t>Grade repetition</a:t>
          </a:r>
          <a:endParaRPr lang="en-GB" sz="2000" dirty="0">
            <a:solidFill>
              <a:schemeClr val="accent1">
                <a:lumMod val="50000"/>
              </a:schemeClr>
            </a:solidFill>
          </a:endParaRPr>
        </a:p>
      </dgm:t>
    </dgm:pt>
    <dgm:pt modelId="{CBE3701F-DFA9-49BC-815C-81E9485F7C65}" type="parTrans" cxnId="{9E4F8F65-39AF-4C39-928A-8F2F405CE6BE}">
      <dgm:prSet/>
      <dgm:spPr/>
      <dgm:t>
        <a:bodyPr/>
        <a:lstStyle/>
        <a:p>
          <a:endParaRPr lang="en-GB"/>
        </a:p>
      </dgm:t>
    </dgm:pt>
    <dgm:pt modelId="{F13827DC-4298-4567-BA3E-E9A434C79807}" type="sibTrans" cxnId="{9E4F8F65-39AF-4C39-928A-8F2F405CE6BE}">
      <dgm:prSet/>
      <dgm:spPr/>
      <dgm:t>
        <a:bodyPr/>
        <a:lstStyle/>
        <a:p>
          <a:endParaRPr lang="en-GB"/>
        </a:p>
      </dgm:t>
    </dgm:pt>
    <dgm:pt modelId="{FC0F3942-E75A-4BFA-B778-94552E72032C}">
      <dgm:prSet phldrT="[Text]" custT="1"/>
      <dgm:spPr>
        <a:solidFill>
          <a:schemeClr val="accent1">
            <a:lumMod val="60000"/>
            <a:lumOff val="40000"/>
          </a:schemeClr>
        </a:solidFill>
      </dgm:spPr>
      <dgm:t>
        <a:bodyPr/>
        <a:lstStyle/>
        <a:p>
          <a:r>
            <a:rPr lang="en-GB" sz="2000" dirty="0" smtClean="0">
              <a:solidFill>
                <a:schemeClr val="accent1">
                  <a:lumMod val="50000"/>
                </a:schemeClr>
              </a:solidFill>
            </a:rPr>
            <a:t>Vocational programme</a:t>
          </a:r>
          <a:endParaRPr lang="en-GB" sz="2000" dirty="0">
            <a:solidFill>
              <a:schemeClr val="accent1">
                <a:lumMod val="50000"/>
              </a:schemeClr>
            </a:solidFill>
          </a:endParaRPr>
        </a:p>
      </dgm:t>
    </dgm:pt>
    <dgm:pt modelId="{CEDEADC9-D144-4112-8688-5C89DDDA79D1}" type="parTrans" cxnId="{6B69BAD3-7C20-428D-9058-9F230C3345F8}">
      <dgm:prSet/>
      <dgm:spPr/>
      <dgm:t>
        <a:bodyPr/>
        <a:lstStyle/>
        <a:p>
          <a:endParaRPr lang="en-GB"/>
        </a:p>
      </dgm:t>
    </dgm:pt>
    <dgm:pt modelId="{565E35DB-4C8B-4B8E-9482-AF6CEAB47D8C}" type="sibTrans" cxnId="{6B69BAD3-7C20-428D-9058-9F230C3345F8}">
      <dgm:prSet/>
      <dgm:spPr/>
      <dgm:t>
        <a:bodyPr/>
        <a:lstStyle/>
        <a:p>
          <a:endParaRPr lang="en-GB"/>
        </a:p>
      </dgm:t>
    </dgm:pt>
    <dgm:pt modelId="{9FFEEE40-7D92-4311-A4CC-ADCD1AE8D42C}">
      <dgm:prSet phldrT="[Text]" custT="1"/>
      <dgm:spPr>
        <a:solidFill>
          <a:schemeClr val="accent1">
            <a:lumMod val="50000"/>
          </a:schemeClr>
        </a:solidFill>
        <a:ln>
          <a:solidFill>
            <a:schemeClr val="bg1"/>
          </a:solidFill>
        </a:ln>
      </dgm:spPr>
      <dgm:t>
        <a:bodyPr/>
        <a:lstStyle/>
        <a:p>
          <a:r>
            <a:rPr lang="en-GB" sz="2000" dirty="0" smtClean="0"/>
            <a:t>Missing classes</a:t>
          </a:r>
          <a:endParaRPr lang="en-GB" sz="2000" dirty="0"/>
        </a:p>
      </dgm:t>
    </dgm:pt>
    <dgm:pt modelId="{B857C4A5-1956-4B7C-B0FF-46A272D750BD}" type="parTrans" cxnId="{B08CDDE9-AC15-41C8-97B0-ABCD8B8AA1C9}">
      <dgm:prSet/>
      <dgm:spPr/>
      <dgm:t>
        <a:bodyPr/>
        <a:lstStyle/>
        <a:p>
          <a:endParaRPr lang="en-GB"/>
        </a:p>
      </dgm:t>
    </dgm:pt>
    <dgm:pt modelId="{D68F8351-C671-4347-8A49-62302A9C56D8}" type="sibTrans" cxnId="{B08CDDE9-AC15-41C8-97B0-ABCD8B8AA1C9}">
      <dgm:prSet/>
      <dgm:spPr/>
      <dgm:t>
        <a:bodyPr/>
        <a:lstStyle/>
        <a:p>
          <a:endParaRPr lang="en-GB"/>
        </a:p>
      </dgm:t>
    </dgm:pt>
    <dgm:pt modelId="{1CA73862-D604-4E35-866B-4D227536D909}">
      <dgm:prSet phldrT="[Text]" custT="1"/>
      <dgm:spPr>
        <a:solidFill>
          <a:schemeClr val="accent1">
            <a:lumMod val="50000"/>
          </a:schemeClr>
        </a:solidFill>
      </dgm:spPr>
      <dgm:t>
        <a:bodyPr/>
        <a:lstStyle/>
        <a:p>
          <a:r>
            <a:rPr lang="en-GB" sz="2000" dirty="0" smtClean="0"/>
            <a:t>Low perseverance</a:t>
          </a:r>
          <a:endParaRPr lang="en-GB" sz="2000" dirty="0"/>
        </a:p>
      </dgm:t>
    </dgm:pt>
    <dgm:pt modelId="{71BBA3CB-A735-49C5-9C88-6CA7A525D22E}" type="parTrans" cxnId="{E4FAD111-A1F7-44FA-A453-AB1C4E605C23}">
      <dgm:prSet/>
      <dgm:spPr/>
      <dgm:t>
        <a:bodyPr/>
        <a:lstStyle/>
        <a:p>
          <a:endParaRPr lang="en-GB"/>
        </a:p>
      </dgm:t>
    </dgm:pt>
    <dgm:pt modelId="{C33D08A0-C9CE-4204-BC40-ADC14B97FD6C}" type="sibTrans" cxnId="{E4FAD111-A1F7-44FA-A453-AB1C4E605C23}">
      <dgm:prSet/>
      <dgm:spPr/>
      <dgm:t>
        <a:bodyPr/>
        <a:lstStyle/>
        <a:p>
          <a:endParaRPr lang="en-GB"/>
        </a:p>
      </dgm:t>
    </dgm:pt>
    <dgm:pt modelId="{2FAC8381-7113-4F50-BA02-E7F540FDB825}" type="pres">
      <dgm:prSet presAssocID="{1804A9A2-9CFF-4F1A-9634-0C84B4D4DDBB}" presName="diagram" presStyleCnt="0">
        <dgm:presLayoutVars>
          <dgm:chPref val="1"/>
          <dgm:dir/>
          <dgm:animOne val="branch"/>
          <dgm:animLvl val="lvl"/>
          <dgm:resizeHandles val="exact"/>
        </dgm:presLayoutVars>
      </dgm:prSet>
      <dgm:spPr/>
      <dgm:t>
        <a:bodyPr/>
        <a:lstStyle/>
        <a:p>
          <a:endParaRPr lang="en-GB"/>
        </a:p>
      </dgm:t>
    </dgm:pt>
    <dgm:pt modelId="{F0172211-248B-4BB7-974F-A8005EF20133}" type="pres">
      <dgm:prSet presAssocID="{E639C8FE-E3F1-4826-BF50-AB7374D1F91F}" presName="root1" presStyleCnt="0"/>
      <dgm:spPr/>
    </dgm:pt>
    <dgm:pt modelId="{58F2D796-D8EB-4021-BD8F-29E05669C68E}" type="pres">
      <dgm:prSet presAssocID="{E639C8FE-E3F1-4826-BF50-AB7374D1F91F}" presName="LevelOneTextNode" presStyleLbl="node0" presStyleIdx="0" presStyleCnt="1" custScaleX="213737" custScaleY="347955" custLinFactX="-48640" custLinFactNeighborX="-100000" custLinFactNeighborY="-14751">
        <dgm:presLayoutVars>
          <dgm:chPref val="3"/>
        </dgm:presLayoutVars>
      </dgm:prSet>
      <dgm:spPr/>
      <dgm:t>
        <a:bodyPr/>
        <a:lstStyle/>
        <a:p>
          <a:endParaRPr lang="en-GB"/>
        </a:p>
      </dgm:t>
    </dgm:pt>
    <dgm:pt modelId="{CB698799-23F3-45CF-BF8A-82A01731600D}" type="pres">
      <dgm:prSet presAssocID="{E639C8FE-E3F1-4826-BF50-AB7374D1F91F}" presName="level2hierChild" presStyleCnt="0"/>
      <dgm:spPr/>
    </dgm:pt>
    <dgm:pt modelId="{064A9ECB-8084-4A61-A614-50C0B172454E}" type="pres">
      <dgm:prSet presAssocID="{A76B8AB2-B442-483A-8353-B8D95646EC70}" presName="conn2-1" presStyleLbl="parChTrans1D2" presStyleIdx="0" presStyleCnt="4"/>
      <dgm:spPr/>
      <dgm:t>
        <a:bodyPr/>
        <a:lstStyle/>
        <a:p>
          <a:endParaRPr lang="en-GB"/>
        </a:p>
      </dgm:t>
    </dgm:pt>
    <dgm:pt modelId="{CFB56DA8-FB6E-4AE9-94FC-6C137B662815}" type="pres">
      <dgm:prSet presAssocID="{A76B8AB2-B442-483A-8353-B8D95646EC70}" presName="connTx" presStyleLbl="parChTrans1D2" presStyleIdx="0" presStyleCnt="4"/>
      <dgm:spPr/>
      <dgm:t>
        <a:bodyPr/>
        <a:lstStyle/>
        <a:p>
          <a:endParaRPr lang="en-GB"/>
        </a:p>
      </dgm:t>
    </dgm:pt>
    <dgm:pt modelId="{7AD4C3BC-5626-4EAB-9A34-0529A7E944ED}" type="pres">
      <dgm:prSet presAssocID="{9AA914E7-4120-4288-A011-DECAD47B7B5D}" presName="root2" presStyleCnt="0"/>
      <dgm:spPr/>
    </dgm:pt>
    <dgm:pt modelId="{9F91C2B8-E307-4D3E-96B4-C1B899409955}" type="pres">
      <dgm:prSet presAssocID="{9AA914E7-4120-4288-A011-DECAD47B7B5D}" presName="LevelTwoTextNode" presStyleLbl="node2" presStyleIdx="0" presStyleCnt="4" custScaleX="323765" custScaleY="268260" custLinFactNeighborX="-42964">
        <dgm:presLayoutVars>
          <dgm:chPref val="3"/>
        </dgm:presLayoutVars>
      </dgm:prSet>
      <dgm:spPr/>
      <dgm:t>
        <a:bodyPr/>
        <a:lstStyle/>
        <a:p>
          <a:endParaRPr lang="en-GB"/>
        </a:p>
      </dgm:t>
    </dgm:pt>
    <dgm:pt modelId="{6C5EAB6E-9ED1-4BBB-A315-BB3D23C250F8}" type="pres">
      <dgm:prSet presAssocID="{9AA914E7-4120-4288-A011-DECAD47B7B5D}" presName="level3hierChild" presStyleCnt="0"/>
      <dgm:spPr/>
    </dgm:pt>
    <dgm:pt modelId="{09CCC94F-FD44-4370-94B7-DE25EB1FE9D8}" type="pres">
      <dgm:prSet presAssocID="{EBE0AB4F-E4B0-43E0-ACFA-9EBE0C69565B}" presName="conn2-1" presStyleLbl="parChTrans1D3" presStyleIdx="0" presStyleCnt="9"/>
      <dgm:spPr/>
      <dgm:t>
        <a:bodyPr/>
        <a:lstStyle/>
        <a:p>
          <a:endParaRPr lang="en-GB"/>
        </a:p>
      </dgm:t>
    </dgm:pt>
    <dgm:pt modelId="{4F01E10A-4A66-47C0-B961-006D4801288E}" type="pres">
      <dgm:prSet presAssocID="{EBE0AB4F-E4B0-43E0-ACFA-9EBE0C69565B}" presName="connTx" presStyleLbl="parChTrans1D3" presStyleIdx="0" presStyleCnt="9"/>
      <dgm:spPr/>
      <dgm:t>
        <a:bodyPr/>
        <a:lstStyle/>
        <a:p>
          <a:endParaRPr lang="en-GB"/>
        </a:p>
      </dgm:t>
    </dgm:pt>
    <dgm:pt modelId="{7DAB3216-3F63-456C-9260-64324860F4C0}" type="pres">
      <dgm:prSet presAssocID="{A8B69681-A398-46D4-A826-AA2B6BD5C8DD}" presName="root2" presStyleCnt="0"/>
      <dgm:spPr/>
    </dgm:pt>
    <dgm:pt modelId="{9BC48AAA-CC86-4A20-9947-785C014E5B67}" type="pres">
      <dgm:prSet presAssocID="{A8B69681-A398-46D4-A826-AA2B6BD5C8DD}" presName="LevelTwoTextNode" presStyleLbl="node3" presStyleIdx="0" presStyleCnt="9" custScaleX="551849" custScaleY="207783" custLinFactNeighborX="30787">
        <dgm:presLayoutVars>
          <dgm:chPref val="3"/>
        </dgm:presLayoutVars>
      </dgm:prSet>
      <dgm:spPr/>
      <dgm:t>
        <a:bodyPr/>
        <a:lstStyle/>
        <a:p>
          <a:endParaRPr lang="en-GB"/>
        </a:p>
      </dgm:t>
    </dgm:pt>
    <dgm:pt modelId="{CF5A6080-10CD-4A1E-BB09-2526C13A5200}" type="pres">
      <dgm:prSet presAssocID="{A8B69681-A398-46D4-A826-AA2B6BD5C8DD}" presName="level3hierChild" presStyleCnt="0"/>
      <dgm:spPr/>
    </dgm:pt>
    <dgm:pt modelId="{F5D568DE-31B5-4166-A27F-F1522608D6CE}" type="pres">
      <dgm:prSet presAssocID="{33211013-279F-4B13-A8A3-62219639E9F8}" presName="conn2-1" presStyleLbl="parChTrans1D2" presStyleIdx="1" presStyleCnt="4"/>
      <dgm:spPr/>
      <dgm:t>
        <a:bodyPr/>
        <a:lstStyle/>
        <a:p>
          <a:endParaRPr lang="en-GB"/>
        </a:p>
      </dgm:t>
    </dgm:pt>
    <dgm:pt modelId="{3A0E7EAE-4E70-4557-9DA6-2DBAC905C6C9}" type="pres">
      <dgm:prSet presAssocID="{33211013-279F-4B13-A8A3-62219639E9F8}" presName="connTx" presStyleLbl="parChTrans1D2" presStyleIdx="1" presStyleCnt="4"/>
      <dgm:spPr/>
      <dgm:t>
        <a:bodyPr/>
        <a:lstStyle/>
        <a:p>
          <a:endParaRPr lang="en-GB"/>
        </a:p>
      </dgm:t>
    </dgm:pt>
    <dgm:pt modelId="{B6388417-1351-451A-80D3-1B2F5FC6B40D}" type="pres">
      <dgm:prSet presAssocID="{6A953496-D2F5-4989-858A-8118DC67599C}" presName="root2" presStyleCnt="0"/>
      <dgm:spPr/>
    </dgm:pt>
    <dgm:pt modelId="{01F00CE7-06E0-4C07-8A8B-3C930E9D6755}" type="pres">
      <dgm:prSet presAssocID="{6A953496-D2F5-4989-858A-8118DC67599C}" presName="LevelTwoTextNode" presStyleLbl="node2" presStyleIdx="1" presStyleCnt="4" custScaleX="323765" custScaleY="268260" custLinFactNeighborX="-42964">
        <dgm:presLayoutVars>
          <dgm:chPref val="3"/>
        </dgm:presLayoutVars>
      </dgm:prSet>
      <dgm:spPr/>
      <dgm:t>
        <a:bodyPr/>
        <a:lstStyle/>
        <a:p>
          <a:endParaRPr lang="en-GB"/>
        </a:p>
      </dgm:t>
    </dgm:pt>
    <dgm:pt modelId="{7140544D-E6EB-4D53-941A-EADD214A806D}" type="pres">
      <dgm:prSet presAssocID="{6A953496-D2F5-4989-858A-8118DC67599C}" presName="level3hierChild" presStyleCnt="0"/>
      <dgm:spPr/>
    </dgm:pt>
    <dgm:pt modelId="{7A47990E-B401-4E1B-82F8-4578F5DB16BA}" type="pres">
      <dgm:prSet presAssocID="{E2FEDCFC-DA1A-4852-AD71-985D8EE1F208}" presName="conn2-1" presStyleLbl="parChTrans1D3" presStyleIdx="1" presStyleCnt="9"/>
      <dgm:spPr/>
      <dgm:t>
        <a:bodyPr/>
        <a:lstStyle/>
        <a:p>
          <a:endParaRPr lang="en-GB"/>
        </a:p>
      </dgm:t>
    </dgm:pt>
    <dgm:pt modelId="{B979FCC0-7CDA-4067-8B95-C265181094F5}" type="pres">
      <dgm:prSet presAssocID="{E2FEDCFC-DA1A-4852-AD71-985D8EE1F208}" presName="connTx" presStyleLbl="parChTrans1D3" presStyleIdx="1" presStyleCnt="9"/>
      <dgm:spPr/>
      <dgm:t>
        <a:bodyPr/>
        <a:lstStyle/>
        <a:p>
          <a:endParaRPr lang="en-GB"/>
        </a:p>
      </dgm:t>
    </dgm:pt>
    <dgm:pt modelId="{DA933A75-B517-40A1-AC83-356FFF1C4800}" type="pres">
      <dgm:prSet presAssocID="{6715358E-0690-4A9B-B6BC-DDEB2829ADBB}" presName="root2" presStyleCnt="0"/>
      <dgm:spPr/>
    </dgm:pt>
    <dgm:pt modelId="{5431AC89-0FB9-4698-A42A-35F838C37266}" type="pres">
      <dgm:prSet presAssocID="{6715358E-0690-4A9B-B6BC-DDEB2829ADBB}" presName="LevelTwoTextNode" presStyleLbl="node3" presStyleIdx="1" presStyleCnt="9" custScaleX="551849" custScaleY="206765" custLinFactNeighborX="30787">
        <dgm:presLayoutVars>
          <dgm:chPref val="3"/>
        </dgm:presLayoutVars>
      </dgm:prSet>
      <dgm:spPr/>
      <dgm:t>
        <a:bodyPr/>
        <a:lstStyle/>
        <a:p>
          <a:endParaRPr lang="en-GB"/>
        </a:p>
      </dgm:t>
    </dgm:pt>
    <dgm:pt modelId="{E65D4178-1CA7-49FC-A083-7EF0EDD12311}" type="pres">
      <dgm:prSet presAssocID="{6715358E-0690-4A9B-B6BC-DDEB2829ADBB}" presName="level3hierChild" presStyleCnt="0"/>
      <dgm:spPr/>
    </dgm:pt>
    <dgm:pt modelId="{4430CBC7-7531-47A7-930B-72598E07282C}" type="pres">
      <dgm:prSet presAssocID="{327CFD2C-42CD-4C6F-B801-A286A86184D1}" presName="conn2-1" presStyleLbl="parChTrans1D3" presStyleIdx="2" presStyleCnt="9"/>
      <dgm:spPr/>
      <dgm:t>
        <a:bodyPr/>
        <a:lstStyle/>
        <a:p>
          <a:endParaRPr lang="en-GB"/>
        </a:p>
      </dgm:t>
    </dgm:pt>
    <dgm:pt modelId="{7AC509E5-3A17-42AF-86BC-E27C9D6D4BD9}" type="pres">
      <dgm:prSet presAssocID="{327CFD2C-42CD-4C6F-B801-A286A86184D1}" presName="connTx" presStyleLbl="parChTrans1D3" presStyleIdx="2" presStyleCnt="9"/>
      <dgm:spPr/>
      <dgm:t>
        <a:bodyPr/>
        <a:lstStyle/>
        <a:p>
          <a:endParaRPr lang="en-GB"/>
        </a:p>
      </dgm:t>
    </dgm:pt>
    <dgm:pt modelId="{A8314843-D119-4210-A51C-BA9F12B9EB1D}" type="pres">
      <dgm:prSet presAssocID="{579DF2E6-5D03-497E-92AD-23834B5079C8}" presName="root2" presStyleCnt="0"/>
      <dgm:spPr/>
    </dgm:pt>
    <dgm:pt modelId="{8D5FA1D9-36BE-4620-A6D1-9D11E75FEC06}" type="pres">
      <dgm:prSet presAssocID="{579DF2E6-5D03-497E-92AD-23834B5079C8}" presName="LevelTwoTextNode" presStyleLbl="node3" presStyleIdx="2" presStyleCnt="9" custScaleX="551849" custScaleY="214845" custLinFactNeighborX="30787" custLinFactNeighborY="-640">
        <dgm:presLayoutVars>
          <dgm:chPref val="3"/>
        </dgm:presLayoutVars>
      </dgm:prSet>
      <dgm:spPr/>
      <dgm:t>
        <a:bodyPr/>
        <a:lstStyle/>
        <a:p>
          <a:endParaRPr lang="en-GB"/>
        </a:p>
      </dgm:t>
    </dgm:pt>
    <dgm:pt modelId="{73115583-EF73-4A88-9B27-39C3FD9C70E1}" type="pres">
      <dgm:prSet presAssocID="{579DF2E6-5D03-497E-92AD-23834B5079C8}" presName="level3hierChild" presStyleCnt="0"/>
      <dgm:spPr/>
    </dgm:pt>
    <dgm:pt modelId="{65CE9A42-5E73-4E9B-A0DB-8613611E0A85}" type="pres">
      <dgm:prSet presAssocID="{EB87D4EE-032C-4912-B5BB-DA61A5299BCE}" presName="conn2-1" presStyleLbl="parChTrans1D3" presStyleIdx="3" presStyleCnt="9"/>
      <dgm:spPr/>
      <dgm:t>
        <a:bodyPr/>
        <a:lstStyle/>
        <a:p>
          <a:endParaRPr lang="en-GB"/>
        </a:p>
      </dgm:t>
    </dgm:pt>
    <dgm:pt modelId="{199EDA42-6ED7-4AF6-97CC-501C84E77B02}" type="pres">
      <dgm:prSet presAssocID="{EB87D4EE-032C-4912-B5BB-DA61A5299BCE}" presName="connTx" presStyleLbl="parChTrans1D3" presStyleIdx="3" presStyleCnt="9"/>
      <dgm:spPr/>
      <dgm:t>
        <a:bodyPr/>
        <a:lstStyle/>
        <a:p>
          <a:endParaRPr lang="en-GB"/>
        </a:p>
      </dgm:t>
    </dgm:pt>
    <dgm:pt modelId="{0064EB4B-AD2A-4CDC-B57C-11CB506EE857}" type="pres">
      <dgm:prSet presAssocID="{3C49155B-CBA8-44C0-AC4F-CF520ACB359F}" presName="root2" presStyleCnt="0"/>
      <dgm:spPr/>
    </dgm:pt>
    <dgm:pt modelId="{15DC7580-BB1F-48C3-8E18-59A8CB962BEF}" type="pres">
      <dgm:prSet presAssocID="{3C49155B-CBA8-44C0-AC4F-CF520ACB359F}" presName="LevelTwoTextNode" presStyleLbl="node3" presStyleIdx="3" presStyleCnt="9" custScaleX="551849" custScaleY="141320" custLinFactNeighborX="30787">
        <dgm:presLayoutVars>
          <dgm:chPref val="3"/>
        </dgm:presLayoutVars>
      </dgm:prSet>
      <dgm:spPr/>
      <dgm:t>
        <a:bodyPr/>
        <a:lstStyle/>
        <a:p>
          <a:endParaRPr lang="en-GB"/>
        </a:p>
      </dgm:t>
    </dgm:pt>
    <dgm:pt modelId="{B9914C8E-9258-430B-B3FF-3EF4A98C7049}" type="pres">
      <dgm:prSet presAssocID="{3C49155B-CBA8-44C0-AC4F-CF520ACB359F}" presName="level3hierChild" presStyleCnt="0"/>
      <dgm:spPr/>
    </dgm:pt>
    <dgm:pt modelId="{0E5877DD-5796-4721-9F42-81068CCA0707}" type="pres">
      <dgm:prSet presAssocID="{9BE4967A-D240-4224-ACA6-D9350CDD537B}" presName="conn2-1" presStyleLbl="parChTrans1D2" presStyleIdx="2" presStyleCnt="4"/>
      <dgm:spPr/>
      <dgm:t>
        <a:bodyPr/>
        <a:lstStyle/>
        <a:p>
          <a:endParaRPr lang="en-GB"/>
        </a:p>
      </dgm:t>
    </dgm:pt>
    <dgm:pt modelId="{C93868F9-DBB0-4533-8ED8-77BD0D4FEFDE}" type="pres">
      <dgm:prSet presAssocID="{9BE4967A-D240-4224-ACA6-D9350CDD537B}" presName="connTx" presStyleLbl="parChTrans1D2" presStyleIdx="2" presStyleCnt="4"/>
      <dgm:spPr/>
      <dgm:t>
        <a:bodyPr/>
        <a:lstStyle/>
        <a:p>
          <a:endParaRPr lang="en-GB"/>
        </a:p>
      </dgm:t>
    </dgm:pt>
    <dgm:pt modelId="{76E07611-8E67-461C-A694-9D55E29B0FE8}" type="pres">
      <dgm:prSet presAssocID="{947435A0-515A-4918-AF29-FCC33EE1337D}" presName="root2" presStyleCnt="0"/>
      <dgm:spPr/>
    </dgm:pt>
    <dgm:pt modelId="{62842B05-0495-4C4B-AA7E-7E52636A7695}" type="pres">
      <dgm:prSet presAssocID="{947435A0-515A-4918-AF29-FCC33EE1337D}" presName="LevelTwoTextNode" presStyleLbl="node2" presStyleIdx="2" presStyleCnt="4" custScaleX="323765" custScaleY="295086" custLinFactNeighborX="-31733">
        <dgm:presLayoutVars>
          <dgm:chPref val="3"/>
        </dgm:presLayoutVars>
      </dgm:prSet>
      <dgm:spPr/>
      <dgm:t>
        <a:bodyPr/>
        <a:lstStyle/>
        <a:p>
          <a:endParaRPr lang="en-GB"/>
        </a:p>
      </dgm:t>
    </dgm:pt>
    <dgm:pt modelId="{D4F6BE33-69E0-4FFF-9F1E-F0AAB43347D3}" type="pres">
      <dgm:prSet presAssocID="{947435A0-515A-4918-AF29-FCC33EE1337D}" presName="level3hierChild" presStyleCnt="0"/>
      <dgm:spPr/>
    </dgm:pt>
    <dgm:pt modelId="{CD3E1342-C885-4110-B512-3A7C433D236E}" type="pres">
      <dgm:prSet presAssocID="{24B0C1CB-C129-40DE-8ED0-6308DCEAEB02}" presName="conn2-1" presStyleLbl="parChTrans1D3" presStyleIdx="4" presStyleCnt="9"/>
      <dgm:spPr/>
      <dgm:t>
        <a:bodyPr/>
        <a:lstStyle/>
        <a:p>
          <a:endParaRPr lang="en-GB"/>
        </a:p>
      </dgm:t>
    </dgm:pt>
    <dgm:pt modelId="{AFC8B1B6-E537-4E64-95A6-54F3FB046993}" type="pres">
      <dgm:prSet presAssocID="{24B0C1CB-C129-40DE-8ED0-6308DCEAEB02}" presName="connTx" presStyleLbl="parChTrans1D3" presStyleIdx="4" presStyleCnt="9"/>
      <dgm:spPr/>
      <dgm:t>
        <a:bodyPr/>
        <a:lstStyle/>
        <a:p>
          <a:endParaRPr lang="en-GB"/>
        </a:p>
      </dgm:t>
    </dgm:pt>
    <dgm:pt modelId="{F8D38E71-C6A4-401E-B578-3988F944AE89}" type="pres">
      <dgm:prSet presAssocID="{E87ADC15-A008-4E11-888E-42CA04C2C188}" presName="root2" presStyleCnt="0"/>
      <dgm:spPr/>
    </dgm:pt>
    <dgm:pt modelId="{9336A5EF-2E63-4537-8E3A-23CF95B0E377}" type="pres">
      <dgm:prSet presAssocID="{E87ADC15-A008-4E11-888E-42CA04C2C188}" presName="LevelTwoTextNode" presStyleLbl="node3" presStyleIdx="4" presStyleCnt="9" custScaleX="551849" custScaleY="141320" custLinFactNeighborX="30787">
        <dgm:presLayoutVars>
          <dgm:chPref val="3"/>
        </dgm:presLayoutVars>
      </dgm:prSet>
      <dgm:spPr/>
      <dgm:t>
        <a:bodyPr/>
        <a:lstStyle/>
        <a:p>
          <a:endParaRPr lang="en-GB"/>
        </a:p>
      </dgm:t>
    </dgm:pt>
    <dgm:pt modelId="{DFD4B4D1-DF9B-436D-B7F1-469ECB1A37A3}" type="pres">
      <dgm:prSet presAssocID="{E87ADC15-A008-4E11-888E-42CA04C2C188}" presName="level3hierChild" presStyleCnt="0"/>
      <dgm:spPr/>
    </dgm:pt>
    <dgm:pt modelId="{0D180202-DA37-4BB2-9DEC-BC0C546E89FD}" type="pres">
      <dgm:prSet presAssocID="{CBE3701F-DFA9-49BC-815C-81E9485F7C65}" presName="conn2-1" presStyleLbl="parChTrans1D3" presStyleIdx="5" presStyleCnt="9"/>
      <dgm:spPr/>
      <dgm:t>
        <a:bodyPr/>
        <a:lstStyle/>
        <a:p>
          <a:endParaRPr lang="en-GB"/>
        </a:p>
      </dgm:t>
    </dgm:pt>
    <dgm:pt modelId="{301D1F3E-B29B-42A5-92B2-17FF9E302B1F}" type="pres">
      <dgm:prSet presAssocID="{CBE3701F-DFA9-49BC-815C-81E9485F7C65}" presName="connTx" presStyleLbl="parChTrans1D3" presStyleIdx="5" presStyleCnt="9"/>
      <dgm:spPr/>
      <dgm:t>
        <a:bodyPr/>
        <a:lstStyle/>
        <a:p>
          <a:endParaRPr lang="en-GB"/>
        </a:p>
      </dgm:t>
    </dgm:pt>
    <dgm:pt modelId="{816F95D1-D744-4177-A10C-8F6875DD6B90}" type="pres">
      <dgm:prSet presAssocID="{43D4F332-6CA7-43BE-A268-D2226DF04122}" presName="root2" presStyleCnt="0"/>
      <dgm:spPr/>
    </dgm:pt>
    <dgm:pt modelId="{90CC9182-8B5C-4BCB-A776-516C59918370}" type="pres">
      <dgm:prSet presAssocID="{43D4F332-6CA7-43BE-A268-D2226DF04122}" presName="LevelTwoTextNode" presStyleLbl="node3" presStyleIdx="5" presStyleCnt="9" custScaleX="551849" custScaleY="141320" custLinFactNeighborX="30787">
        <dgm:presLayoutVars>
          <dgm:chPref val="3"/>
        </dgm:presLayoutVars>
      </dgm:prSet>
      <dgm:spPr/>
      <dgm:t>
        <a:bodyPr/>
        <a:lstStyle/>
        <a:p>
          <a:endParaRPr lang="en-GB"/>
        </a:p>
      </dgm:t>
    </dgm:pt>
    <dgm:pt modelId="{7384D43B-929B-4B65-9D70-2032700D4B8A}" type="pres">
      <dgm:prSet presAssocID="{43D4F332-6CA7-43BE-A268-D2226DF04122}" presName="level3hierChild" presStyleCnt="0"/>
      <dgm:spPr/>
    </dgm:pt>
    <dgm:pt modelId="{6E4F4848-1165-4528-90A1-41B0E2F4D148}" type="pres">
      <dgm:prSet presAssocID="{CEDEADC9-D144-4112-8688-5C89DDDA79D1}" presName="conn2-1" presStyleLbl="parChTrans1D3" presStyleIdx="6" presStyleCnt="9"/>
      <dgm:spPr/>
      <dgm:t>
        <a:bodyPr/>
        <a:lstStyle/>
        <a:p>
          <a:endParaRPr lang="en-GB"/>
        </a:p>
      </dgm:t>
    </dgm:pt>
    <dgm:pt modelId="{1F026009-21E4-4FCE-9D09-6063690A51CF}" type="pres">
      <dgm:prSet presAssocID="{CEDEADC9-D144-4112-8688-5C89DDDA79D1}" presName="connTx" presStyleLbl="parChTrans1D3" presStyleIdx="6" presStyleCnt="9"/>
      <dgm:spPr/>
      <dgm:t>
        <a:bodyPr/>
        <a:lstStyle/>
        <a:p>
          <a:endParaRPr lang="en-GB"/>
        </a:p>
      </dgm:t>
    </dgm:pt>
    <dgm:pt modelId="{0DE76497-E0C4-455E-9A89-31A17CBEAC70}" type="pres">
      <dgm:prSet presAssocID="{FC0F3942-E75A-4BFA-B778-94552E72032C}" presName="root2" presStyleCnt="0"/>
      <dgm:spPr/>
    </dgm:pt>
    <dgm:pt modelId="{93541B20-4D68-48BD-BC73-A6C2E34CEAC1}" type="pres">
      <dgm:prSet presAssocID="{FC0F3942-E75A-4BFA-B778-94552E72032C}" presName="LevelTwoTextNode" presStyleLbl="node3" presStyleIdx="6" presStyleCnt="9" custScaleX="551849" custScaleY="141320" custLinFactNeighborX="30787">
        <dgm:presLayoutVars>
          <dgm:chPref val="3"/>
        </dgm:presLayoutVars>
      </dgm:prSet>
      <dgm:spPr/>
      <dgm:t>
        <a:bodyPr/>
        <a:lstStyle/>
        <a:p>
          <a:endParaRPr lang="en-GB"/>
        </a:p>
      </dgm:t>
    </dgm:pt>
    <dgm:pt modelId="{AC227671-49B4-4E12-996A-FACF1034EBC7}" type="pres">
      <dgm:prSet presAssocID="{FC0F3942-E75A-4BFA-B778-94552E72032C}" presName="level3hierChild" presStyleCnt="0"/>
      <dgm:spPr/>
    </dgm:pt>
    <dgm:pt modelId="{1C67D3F2-BEC2-422E-BD26-CCD192081000}" type="pres">
      <dgm:prSet presAssocID="{4A5B508C-262E-42C1-87EE-3C7E3A7AE1E4}" presName="conn2-1" presStyleLbl="parChTrans1D2" presStyleIdx="3" presStyleCnt="4"/>
      <dgm:spPr/>
      <dgm:t>
        <a:bodyPr/>
        <a:lstStyle/>
        <a:p>
          <a:endParaRPr lang="en-GB"/>
        </a:p>
      </dgm:t>
    </dgm:pt>
    <dgm:pt modelId="{D8F9217D-6698-45BF-B911-DBFA88BA41B8}" type="pres">
      <dgm:prSet presAssocID="{4A5B508C-262E-42C1-87EE-3C7E3A7AE1E4}" presName="connTx" presStyleLbl="parChTrans1D2" presStyleIdx="3" presStyleCnt="4"/>
      <dgm:spPr/>
      <dgm:t>
        <a:bodyPr/>
        <a:lstStyle/>
        <a:p>
          <a:endParaRPr lang="en-GB"/>
        </a:p>
      </dgm:t>
    </dgm:pt>
    <dgm:pt modelId="{64C7802F-83FF-4C91-BA21-408314E01AB4}" type="pres">
      <dgm:prSet presAssocID="{11784D39-5D6D-43FF-9686-40C956717A1C}" presName="root2" presStyleCnt="0"/>
      <dgm:spPr/>
    </dgm:pt>
    <dgm:pt modelId="{06967FCA-9435-4773-A895-5D2AEC18CFEB}" type="pres">
      <dgm:prSet presAssocID="{11784D39-5D6D-43FF-9686-40C956717A1C}" presName="LevelTwoTextNode" presStyleLbl="node2" presStyleIdx="3" presStyleCnt="4" custScaleX="323765" custScaleY="243873" custLinFactNeighborX="-31733">
        <dgm:presLayoutVars>
          <dgm:chPref val="3"/>
        </dgm:presLayoutVars>
      </dgm:prSet>
      <dgm:spPr/>
      <dgm:t>
        <a:bodyPr/>
        <a:lstStyle/>
        <a:p>
          <a:endParaRPr lang="en-GB"/>
        </a:p>
      </dgm:t>
    </dgm:pt>
    <dgm:pt modelId="{B4F85402-4F2E-4FB2-83CD-2F0D2662C360}" type="pres">
      <dgm:prSet presAssocID="{11784D39-5D6D-43FF-9686-40C956717A1C}" presName="level3hierChild" presStyleCnt="0"/>
      <dgm:spPr/>
    </dgm:pt>
    <dgm:pt modelId="{D9E30722-EE2E-4219-A7F2-1203B544CA7B}" type="pres">
      <dgm:prSet presAssocID="{B857C4A5-1956-4B7C-B0FF-46A272D750BD}" presName="conn2-1" presStyleLbl="parChTrans1D3" presStyleIdx="7" presStyleCnt="9"/>
      <dgm:spPr/>
      <dgm:t>
        <a:bodyPr/>
        <a:lstStyle/>
        <a:p>
          <a:endParaRPr lang="en-GB"/>
        </a:p>
      </dgm:t>
    </dgm:pt>
    <dgm:pt modelId="{0B5FA571-AEE5-4D0A-80F5-A05AF593A2F5}" type="pres">
      <dgm:prSet presAssocID="{B857C4A5-1956-4B7C-B0FF-46A272D750BD}" presName="connTx" presStyleLbl="parChTrans1D3" presStyleIdx="7" presStyleCnt="9"/>
      <dgm:spPr/>
      <dgm:t>
        <a:bodyPr/>
        <a:lstStyle/>
        <a:p>
          <a:endParaRPr lang="en-GB"/>
        </a:p>
      </dgm:t>
    </dgm:pt>
    <dgm:pt modelId="{15F02C0A-E013-4205-B154-CFC8D684E19E}" type="pres">
      <dgm:prSet presAssocID="{9FFEEE40-7D92-4311-A4CC-ADCD1AE8D42C}" presName="root2" presStyleCnt="0"/>
      <dgm:spPr/>
    </dgm:pt>
    <dgm:pt modelId="{02A82C66-3C85-4BFD-AE42-3519040F4DAC}" type="pres">
      <dgm:prSet presAssocID="{9FFEEE40-7D92-4311-A4CC-ADCD1AE8D42C}" presName="LevelTwoTextNode" presStyleLbl="node3" presStyleIdx="7" presStyleCnt="9" custScaleX="551849" custScaleY="141320" custLinFactNeighborX="30787">
        <dgm:presLayoutVars>
          <dgm:chPref val="3"/>
        </dgm:presLayoutVars>
      </dgm:prSet>
      <dgm:spPr/>
      <dgm:t>
        <a:bodyPr/>
        <a:lstStyle/>
        <a:p>
          <a:endParaRPr lang="en-GB"/>
        </a:p>
      </dgm:t>
    </dgm:pt>
    <dgm:pt modelId="{DC1B76F8-E98F-4D4B-B63F-F48CD1F6B811}" type="pres">
      <dgm:prSet presAssocID="{9FFEEE40-7D92-4311-A4CC-ADCD1AE8D42C}" presName="level3hierChild" presStyleCnt="0"/>
      <dgm:spPr/>
    </dgm:pt>
    <dgm:pt modelId="{B4B1EB8E-4237-4EB3-AB52-2C2984380062}" type="pres">
      <dgm:prSet presAssocID="{71BBA3CB-A735-49C5-9C88-6CA7A525D22E}" presName="conn2-1" presStyleLbl="parChTrans1D3" presStyleIdx="8" presStyleCnt="9"/>
      <dgm:spPr/>
      <dgm:t>
        <a:bodyPr/>
        <a:lstStyle/>
        <a:p>
          <a:endParaRPr lang="en-GB"/>
        </a:p>
      </dgm:t>
    </dgm:pt>
    <dgm:pt modelId="{7A7BD7BB-2CBE-4199-8BA8-F10BDB16B127}" type="pres">
      <dgm:prSet presAssocID="{71BBA3CB-A735-49C5-9C88-6CA7A525D22E}" presName="connTx" presStyleLbl="parChTrans1D3" presStyleIdx="8" presStyleCnt="9"/>
      <dgm:spPr/>
      <dgm:t>
        <a:bodyPr/>
        <a:lstStyle/>
        <a:p>
          <a:endParaRPr lang="en-GB"/>
        </a:p>
      </dgm:t>
    </dgm:pt>
    <dgm:pt modelId="{057FF201-9034-417D-A09A-73F69C9E7ED4}" type="pres">
      <dgm:prSet presAssocID="{1CA73862-D604-4E35-866B-4D227536D909}" presName="root2" presStyleCnt="0"/>
      <dgm:spPr/>
    </dgm:pt>
    <dgm:pt modelId="{E607BEBE-9E4E-4091-A161-2F44C748365F}" type="pres">
      <dgm:prSet presAssocID="{1CA73862-D604-4E35-866B-4D227536D909}" presName="LevelTwoTextNode" presStyleLbl="node3" presStyleIdx="8" presStyleCnt="9" custScaleX="551849" custScaleY="141320" custLinFactNeighborX="30787">
        <dgm:presLayoutVars>
          <dgm:chPref val="3"/>
        </dgm:presLayoutVars>
      </dgm:prSet>
      <dgm:spPr/>
      <dgm:t>
        <a:bodyPr/>
        <a:lstStyle/>
        <a:p>
          <a:endParaRPr lang="en-GB"/>
        </a:p>
      </dgm:t>
    </dgm:pt>
    <dgm:pt modelId="{5904128B-EBA3-4F16-9CF2-B9E8B8FA9B30}" type="pres">
      <dgm:prSet presAssocID="{1CA73862-D604-4E35-866B-4D227536D909}" presName="level3hierChild" presStyleCnt="0"/>
      <dgm:spPr/>
    </dgm:pt>
  </dgm:ptLst>
  <dgm:cxnLst>
    <dgm:cxn modelId="{DE6932AD-2587-4C12-A10B-E3B013DB661A}" type="presOf" srcId="{CEDEADC9-D144-4112-8688-5C89DDDA79D1}" destId="{1F026009-21E4-4FCE-9D09-6063690A51CF}" srcOrd="1" destOrd="0" presId="urn:microsoft.com/office/officeart/2005/8/layout/hierarchy2"/>
    <dgm:cxn modelId="{B4229B51-08CB-4861-B29D-1AF09DE15446}" type="presOf" srcId="{E639C8FE-E3F1-4826-BF50-AB7374D1F91F}" destId="{58F2D796-D8EB-4021-BD8F-29E05669C68E}" srcOrd="0" destOrd="0" presId="urn:microsoft.com/office/officeart/2005/8/layout/hierarchy2"/>
    <dgm:cxn modelId="{4987E09E-5503-4A80-9F36-1321205D3113}" type="presOf" srcId="{43D4F332-6CA7-43BE-A268-D2226DF04122}" destId="{90CC9182-8B5C-4BCB-A776-516C59918370}" srcOrd="0" destOrd="0" presId="urn:microsoft.com/office/officeart/2005/8/layout/hierarchy2"/>
    <dgm:cxn modelId="{44D215B1-329C-4346-8820-4CB45A71D0CA}" type="presOf" srcId="{E2FEDCFC-DA1A-4852-AD71-985D8EE1F208}" destId="{B979FCC0-7CDA-4067-8B95-C265181094F5}" srcOrd="1" destOrd="0" presId="urn:microsoft.com/office/officeart/2005/8/layout/hierarchy2"/>
    <dgm:cxn modelId="{39109B84-303B-485D-8AAD-60A9218B7F25}" type="presOf" srcId="{4A5B508C-262E-42C1-87EE-3C7E3A7AE1E4}" destId="{D8F9217D-6698-45BF-B911-DBFA88BA41B8}" srcOrd="1" destOrd="0" presId="urn:microsoft.com/office/officeart/2005/8/layout/hierarchy2"/>
    <dgm:cxn modelId="{C67E1FEB-F6AB-4CB6-AB76-5FC23FD62054}" type="presOf" srcId="{EBE0AB4F-E4B0-43E0-ACFA-9EBE0C69565B}" destId="{09CCC94F-FD44-4370-94B7-DE25EB1FE9D8}" srcOrd="0" destOrd="0" presId="urn:microsoft.com/office/officeart/2005/8/layout/hierarchy2"/>
    <dgm:cxn modelId="{B486C475-B524-44E5-B112-CA7ADD947A4A}" type="presOf" srcId="{327CFD2C-42CD-4C6F-B801-A286A86184D1}" destId="{4430CBC7-7531-47A7-930B-72598E07282C}" srcOrd="0" destOrd="0" presId="urn:microsoft.com/office/officeart/2005/8/layout/hierarchy2"/>
    <dgm:cxn modelId="{035ADAC4-A6CD-4309-A4AC-A9D3029C726F}" srcId="{6A953496-D2F5-4989-858A-8118DC67599C}" destId="{579DF2E6-5D03-497E-92AD-23834B5079C8}" srcOrd="1" destOrd="0" parTransId="{327CFD2C-42CD-4C6F-B801-A286A86184D1}" sibTransId="{DDE4D5BF-A12B-41F2-8437-7955DDE881D8}"/>
    <dgm:cxn modelId="{44ACFAEF-E1CA-483C-A38A-5F0B8F00C833}" type="presOf" srcId="{9BE4967A-D240-4224-ACA6-D9350CDD537B}" destId="{0E5877DD-5796-4721-9F42-81068CCA0707}" srcOrd="0" destOrd="0" presId="urn:microsoft.com/office/officeart/2005/8/layout/hierarchy2"/>
    <dgm:cxn modelId="{AB912614-13C7-4C5A-931A-3663A7D57A54}" type="presOf" srcId="{24B0C1CB-C129-40DE-8ED0-6308DCEAEB02}" destId="{CD3E1342-C885-4110-B512-3A7C433D236E}" srcOrd="0" destOrd="0" presId="urn:microsoft.com/office/officeart/2005/8/layout/hierarchy2"/>
    <dgm:cxn modelId="{92872992-13EC-4FFC-9689-28162233C64D}" type="presOf" srcId="{E87ADC15-A008-4E11-888E-42CA04C2C188}" destId="{9336A5EF-2E63-4537-8E3A-23CF95B0E377}" srcOrd="0" destOrd="0" presId="urn:microsoft.com/office/officeart/2005/8/layout/hierarchy2"/>
    <dgm:cxn modelId="{DFE58C7A-D438-4C04-9FE4-4860A67066D4}" type="presOf" srcId="{327CFD2C-42CD-4C6F-B801-A286A86184D1}" destId="{7AC509E5-3A17-42AF-86BC-E27C9D6D4BD9}" srcOrd="1" destOrd="0" presId="urn:microsoft.com/office/officeart/2005/8/layout/hierarchy2"/>
    <dgm:cxn modelId="{24244615-8DF8-4DE0-9610-162FA96CC672}" srcId="{6A953496-D2F5-4989-858A-8118DC67599C}" destId="{3C49155B-CBA8-44C0-AC4F-CF520ACB359F}" srcOrd="2" destOrd="0" parTransId="{EB87D4EE-032C-4912-B5BB-DA61A5299BCE}" sibTransId="{F542D8AF-41EE-41FC-9328-57EE7F251496}"/>
    <dgm:cxn modelId="{5E0D5118-758D-4945-AA1D-E2C7E28A65CF}" type="presOf" srcId="{947435A0-515A-4918-AF29-FCC33EE1337D}" destId="{62842B05-0495-4C4B-AA7E-7E52636A7695}" srcOrd="0" destOrd="0" presId="urn:microsoft.com/office/officeart/2005/8/layout/hierarchy2"/>
    <dgm:cxn modelId="{AC9F67DC-6601-400E-8CA7-0EA76F51BDDD}" srcId="{E639C8FE-E3F1-4826-BF50-AB7374D1F91F}" destId="{947435A0-515A-4918-AF29-FCC33EE1337D}" srcOrd="2" destOrd="0" parTransId="{9BE4967A-D240-4224-ACA6-D9350CDD537B}" sibTransId="{A0B4AEF2-F94A-4BB2-A341-03948FB6AEC4}"/>
    <dgm:cxn modelId="{4006156B-85A6-4BEE-A84D-9836EBB0D6FE}" srcId="{947435A0-515A-4918-AF29-FCC33EE1337D}" destId="{E87ADC15-A008-4E11-888E-42CA04C2C188}" srcOrd="0" destOrd="0" parTransId="{24B0C1CB-C129-40DE-8ED0-6308DCEAEB02}" sibTransId="{45A43A74-BFBC-4CF2-BE6B-3DA1756D6A7C}"/>
    <dgm:cxn modelId="{8CA64131-3180-489D-8DD9-5F42ABA761EC}" type="presOf" srcId="{CEDEADC9-D144-4112-8688-5C89DDDA79D1}" destId="{6E4F4848-1165-4528-90A1-41B0E2F4D148}" srcOrd="0" destOrd="0" presId="urn:microsoft.com/office/officeart/2005/8/layout/hierarchy2"/>
    <dgm:cxn modelId="{2AA05F7F-0680-4AF1-A61B-FB017F9A43FB}" type="presOf" srcId="{EBE0AB4F-E4B0-43E0-ACFA-9EBE0C69565B}" destId="{4F01E10A-4A66-47C0-B961-006D4801288E}" srcOrd="1" destOrd="0" presId="urn:microsoft.com/office/officeart/2005/8/layout/hierarchy2"/>
    <dgm:cxn modelId="{B6C668D1-95D5-4FEA-9676-546083C8546D}" type="presOf" srcId="{1CA73862-D604-4E35-866B-4D227536D909}" destId="{E607BEBE-9E4E-4091-A161-2F44C748365F}" srcOrd="0" destOrd="0" presId="urn:microsoft.com/office/officeart/2005/8/layout/hierarchy2"/>
    <dgm:cxn modelId="{684019EE-7FF6-49A1-AABD-CA47F50F89C8}" type="presOf" srcId="{3C49155B-CBA8-44C0-AC4F-CF520ACB359F}" destId="{15DC7580-BB1F-48C3-8E18-59A8CB962BEF}" srcOrd="0" destOrd="0" presId="urn:microsoft.com/office/officeart/2005/8/layout/hierarchy2"/>
    <dgm:cxn modelId="{E64B9DDE-0DCF-4CFF-93A9-61A4F9294AD9}" srcId="{E639C8FE-E3F1-4826-BF50-AB7374D1F91F}" destId="{11784D39-5D6D-43FF-9686-40C956717A1C}" srcOrd="3" destOrd="0" parTransId="{4A5B508C-262E-42C1-87EE-3C7E3A7AE1E4}" sibTransId="{B8B1CBF4-41E5-4235-9522-C1E6B1F44D80}"/>
    <dgm:cxn modelId="{DECD7600-53A2-4C0E-A5FD-C81CF20DAA71}" type="presOf" srcId="{579DF2E6-5D03-497E-92AD-23834B5079C8}" destId="{8D5FA1D9-36BE-4620-A6D1-9D11E75FEC06}" srcOrd="0" destOrd="0" presId="urn:microsoft.com/office/officeart/2005/8/layout/hierarchy2"/>
    <dgm:cxn modelId="{6DA301A1-BB37-4CD0-A4F4-6B5762B762D2}" type="presOf" srcId="{B857C4A5-1956-4B7C-B0FF-46A272D750BD}" destId="{0B5FA571-AEE5-4D0A-80F5-A05AF593A2F5}" srcOrd="1" destOrd="0" presId="urn:microsoft.com/office/officeart/2005/8/layout/hierarchy2"/>
    <dgm:cxn modelId="{71DD28F5-A3D1-4AA0-BAC3-D08170654EBC}" type="presOf" srcId="{33211013-279F-4B13-A8A3-62219639E9F8}" destId="{3A0E7EAE-4E70-4557-9DA6-2DBAC905C6C9}" srcOrd="1" destOrd="0" presId="urn:microsoft.com/office/officeart/2005/8/layout/hierarchy2"/>
    <dgm:cxn modelId="{CD6EC20B-F456-4B9F-9ABC-B2C0B451BB7F}" type="presOf" srcId="{A76B8AB2-B442-483A-8353-B8D95646EC70}" destId="{CFB56DA8-FB6E-4AE9-94FC-6C137B662815}" srcOrd="1" destOrd="0" presId="urn:microsoft.com/office/officeart/2005/8/layout/hierarchy2"/>
    <dgm:cxn modelId="{C7FDF2B1-EE9C-4F4E-993D-7FF1A2F18EC4}" type="presOf" srcId="{B857C4A5-1956-4B7C-B0FF-46A272D750BD}" destId="{D9E30722-EE2E-4219-A7F2-1203B544CA7B}" srcOrd="0" destOrd="0" presId="urn:microsoft.com/office/officeart/2005/8/layout/hierarchy2"/>
    <dgm:cxn modelId="{FC36E937-CE2C-4429-B1CF-328C5B6AA8BE}" type="presOf" srcId="{FC0F3942-E75A-4BFA-B778-94552E72032C}" destId="{93541B20-4D68-48BD-BC73-A6C2E34CEAC1}" srcOrd="0" destOrd="0" presId="urn:microsoft.com/office/officeart/2005/8/layout/hierarchy2"/>
    <dgm:cxn modelId="{9391168A-3D3A-4509-8D55-8CC3912457F7}" type="presOf" srcId="{EB87D4EE-032C-4912-B5BB-DA61A5299BCE}" destId="{199EDA42-6ED7-4AF6-97CC-501C84E77B02}" srcOrd="1" destOrd="0" presId="urn:microsoft.com/office/officeart/2005/8/layout/hierarchy2"/>
    <dgm:cxn modelId="{4170220B-4D9D-4948-8A9F-868FA9392F4F}" type="presOf" srcId="{71BBA3CB-A735-49C5-9C88-6CA7A525D22E}" destId="{7A7BD7BB-2CBE-4199-8BA8-F10BDB16B127}" srcOrd="1" destOrd="0" presId="urn:microsoft.com/office/officeart/2005/8/layout/hierarchy2"/>
    <dgm:cxn modelId="{7F2278A6-CA58-48D7-974D-B63F57FF1955}" type="presOf" srcId="{4A5B508C-262E-42C1-87EE-3C7E3A7AE1E4}" destId="{1C67D3F2-BEC2-422E-BD26-CCD192081000}" srcOrd="0" destOrd="0" presId="urn:microsoft.com/office/officeart/2005/8/layout/hierarchy2"/>
    <dgm:cxn modelId="{1F8D203E-9DF6-4391-8969-31628DAB2ED0}" srcId="{6A953496-D2F5-4989-858A-8118DC67599C}" destId="{6715358E-0690-4A9B-B6BC-DDEB2829ADBB}" srcOrd="0" destOrd="0" parTransId="{E2FEDCFC-DA1A-4852-AD71-985D8EE1F208}" sibTransId="{CD60F231-8564-41FF-8391-1785D69B0059}"/>
    <dgm:cxn modelId="{1AE13DAD-B10E-44EF-B258-4F1AF16F3ACD}" type="presOf" srcId="{1804A9A2-9CFF-4F1A-9634-0C84B4D4DDBB}" destId="{2FAC8381-7113-4F50-BA02-E7F540FDB825}" srcOrd="0" destOrd="0" presId="urn:microsoft.com/office/officeart/2005/8/layout/hierarchy2"/>
    <dgm:cxn modelId="{F6DDCDAD-B093-427F-9EC3-36B69C5B5032}" type="presOf" srcId="{CBE3701F-DFA9-49BC-815C-81E9485F7C65}" destId="{301D1F3E-B29B-42A5-92B2-17FF9E302B1F}" srcOrd="1" destOrd="0" presId="urn:microsoft.com/office/officeart/2005/8/layout/hierarchy2"/>
    <dgm:cxn modelId="{70BD0A50-67D8-484B-AB57-BBDB02EAD5B7}" type="presOf" srcId="{33211013-279F-4B13-A8A3-62219639E9F8}" destId="{F5D568DE-31B5-4166-A27F-F1522608D6CE}" srcOrd="0" destOrd="0" presId="urn:microsoft.com/office/officeart/2005/8/layout/hierarchy2"/>
    <dgm:cxn modelId="{AF320BA2-7E8F-46A0-8F4A-20B783B0F1D2}" type="presOf" srcId="{A8B69681-A398-46D4-A826-AA2B6BD5C8DD}" destId="{9BC48AAA-CC86-4A20-9947-785C014E5B67}" srcOrd="0" destOrd="0" presId="urn:microsoft.com/office/officeart/2005/8/layout/hierarchy2"/>
    <dgm:cxn modelId="{81F543E8-E5B6-4634-9A46-CE4AB611B6F3}" srcId="{9AA914E7-4120-4288-A011-DECAD47B7B5D}" destId="{A8B69681-A398-46D4-A826-AA2B6BD5C8DD}" srcOrd="0" destOrd="0" parTransId="{EBE0AB4F-E4B0-43E0-ACFA-9EBE0C69565B}" sibTransId="{91BA0AAD-5C7A-47C2-BD33-1E6C9EA8800E}"/>
    <dgm:cxn modelId="{7F2B1503-ECDE-4ADC-AF17-DD75805F3863}" type="presOf" srcId="{CBE3701F-DFA9-49BC-815C-81E9485F7C65}" destId="{0D180202-DA37-4BB2-9DEC-BC0C546E89FD}" srcOrd="0" destOrd="0" presId="urn:microsoft.com/office/officeart/2005/8/layout/hierarchy2"/>
    <dgm:cxn modelId="{7ABDB1ED-A849-4146-9715-857E8A6DF786}" type="presOf" srcId="{6A953496-D2F5-4989-858A-8118DC67599C}" destId="{01F00CE7-06E0-4C07-8A8B-3C930E9D6755}" srcOrd="0" destOrd="0" presId="urn:microsoft.com/office/officeart/2005/8/layout/hierarchy2"/>
    <dgm:cxn modelId="{9A60B4B8-F916-4BE3-AFA3-BC9924BCBF70}" type="presOf" srcId="{11784D39-5D6D-43FF-9686-40C956717A1C}" destId="{06967FCA-9435-4773-A895-5D2AEC18CFEB}" srcOrd="0" destOrd="0" presId="urn:microsoft.com/office/officeart/2005/8/layout/hierarchy2"/>
    <dgm:cxn modelId="{0920DB5C-68EA-4752-8B58-33A5C85CC714}" type="presOf" srcId="{9FFEEE40-7D92-4311-A4CC-ADCD1AE8D42C}" destId="{02A82C66-3C85-4BFD-AE42-3519040F4DAC}" srcOrd="0" destOrd="0" presId="urn:microsoft.com/office/officeart/2005/8/layout/hierarchy2"/>
    <dgm:cxn modelId="{B08CDDE9-AC15-41C8-97B0-ABCD8B8AA1C9}" srcId="{11784D39-5D6D-43FF-9686-40C956717A1C}" destId="{9FFEEE40-7D92-4311-A4CC-ADCD1AE8D42C}" srcOrd="0" destOrd="0" parTransId="{B857C4A5-1956-4B7C-B0FF-46A272D750BD}" sibTransId="{D68F8351-C671-4347-8A49-62302A9C56D8}"/>
    <dgm:cxn modelId="{E4FAD111-A1F7-44FA-A453-AB1C4E605C23}" srcId="{11784D39-5D6D-43FF-9686-40C956717A1C}" destId="{1CA73862-D604-4E35-866B-4D227536D909}" srcOrd="1" destOrd="0" parTransId="{71BBA3CB-A735-49C5-9C88-6CA7A525D22E}" sibTransId="{C33D08A0-C9CE-4204-BC40-ADC14B97FD6C}"/>
    <dgm:cxn modelId="{FC908FA2-499F-4DDE-A029-6B87BDCE7712}" type="presOf" srcId="{A76B8AB2-B442-483A-8353-B8D95646EC70}" destId="{064A9ECB-8084-4A61-A614-50C0B172454E}" srcOrd="0" destOrd="0" presId="urn:microsoft.com/office/officeart/2005/8/layout/hierarchy2"/>
    <dgm:cxn modelId="{9E4F8F65-39AF-4C39-928A-8F2F405CE6BE}" srcId="{947435A0-515A-4918-AF29-FCC33EE1337D}" destId="{43D4F332-6CA7-43BE-A268-D2226DF04122}" srcOrd="1" destOrd="0" parTransId="{CBE3701F-DFA9-49BC-815C-81E9485F7C65}" sibTransId="{F13827DC-4298-4567-BA3E-E9A434C79807}"/>
    <dgm:cxn modelId="{86D6F49C-79A3-4A75-8C01-FC0BCAB9F010}" type="presOf" srcId="{9AA914E7-4120-4288-A011-DECAD47B7B5D}" destId="{9F91C2B8-E307-4D3E-96B4-C1B899409955}" srcOrd="0" destOrd="0" presId="urn:microsoft.com/office/officeart/2005/8/layout/hierarchy2"/>
    <dgm:cxn modelId="{0A0DBE6A-2545-47AA-8BF1-D1943F32361F}" srcId="{E639C8FE-E3F1-4826-BF50-AB7374D1F91F}" destId="{6A953496-D2F5-4989-858A-8118DC67599C}" srcOrd="1" destOrd="0" parTransId="{33211013-279F-4B13-A8A3-62219639E9F8}" sibTransId="{6559E794-0D7F-461B-A4B0-1B6BDE1FA4AF}"/>
    <dgm:cxn modelId="{688FFB7E-F98D-40D2-9ABD-61206041721B}" srcId="{E639C8FE-E3F1-4826-BF50-AB7374D1F91F}" destId="{9AA914E7-4120-4288-A011-DECAD47B7B5D}" srcOrd="0" destOrd="0" parTransId="{A76B8AB2-B442-483A-8353-B8D95646EC70}" sibTransId="{86E93629-A7B4-42F5-85FC-7CA1D023C277}"/>
    <dgm:cxn modelId="{4B72196B-9ED2-4970-B57C-92D4865D5D08}" type="presOf" srcId="{24B0C1CB-C129-40DE-8ED0-6308DCEAEB02}" destId="{AFC8B1B6-E537-4E64-95A6-54F3FB046993}" srcOrd="1" destOrd="0" presId="urn:microsoft.com/office/officeart/2005/8/layout/hierarchy2"/>
    <dgm:cxn modelId="{3C33E007-D23E-45DD-8BA2-E79938468CA6}" type="presOf" srcId="{71BBA3CB-A735-49C5-9C88-6CA7A525D22E}" destId="{B4B1EB8E-4237-4EB3-AB52-2C2984380062}" srcOrd="0" destOrd="0" presId="urn:microsoft.com/office/officeart/2005/8/layout/hierarchy2"/>
    <dgm:cxn modelId="{6B69BAD3-7C20-428D-9058-9F230C3345F8}" srcId="{947435A0-515A-4918-AF29-FCC33EE1337D}" destId="{FC0F3942-E75A-4BFA-B778-94552E72032C}" srcOrd="2" destOrd="0" parTransId="{CEDEADC9-D144-4112-8688-5C89DDDA79D1}" sibTransId="{565E35DB-4C8B-4B8E-9482-AF6CEAB47D8C}"/>
    <dgm:cxn modelId="{56DD87EE-E2E1-48D4-A994-2944E1445E9D}" type="presOf" srcId="{6715358E-0690-4A9B-B6BC-DDEB2829ADBB}" destId="{5431AC89-0FB9-4698-A42A-35F838C37266}" srcOrd="0" destOrd="0" presId="urn:microsoft.com/office/officeart/2005/8/layout/hierarchy2"/>
    <dgm:cxn modelId="{093054D7-15E5-4A15-8903-527C68380AB7}" srcId="{1804A9A2-9CFF-4F1A-9634-0C84B4D4DDBB}" destId="{E639C8FE-E3F1-4826-BF50-AB7374D1F91F}" srcOrd="0" destOrd="0" parTransId="{B66CF8B1-7805-4ADA-8E6E-5E54887A77D8}" sibTransId="{F4CBE361-4AEA-48E1-A261-C4C872FD64E5}"/>
    <dgm:cxn modelId="{5FCE7901-4C49-4C1D-AD27-9245E261D5AE}" type="presOf" srcId="{E2FEDCFC-DA1A-4852-AD71-985D8EE1F208}" destId="{7A47990E-B401-4E1B-82F8-4578F5DB16BA}" srcOrd="0" destOrd="0" presId="urn:microsoft.com/office/officeart/2005/8/layout/hierarchy2"/>
    <dgm:cxn modelId="{828FC6F5-4667-4662-A5A4-3836AF3A8C69}" type="presOf" srcId="{EB87D4EE-032C-4912-B5BB-DA61A5299BCE}" destId="{65CE9A42-5E73-4E9B-A0DB-8613611E0A85}" srcOrd="0" destOrd="0" presId="urn:microsoft.com/office/officeart/2005/8/layout/hierarchy2"/>
    <dgm:cxn modelId="{DFFC0763-3830-48B6-BA6F-6D124360A4EB}" type="presOf" srcId="{9BE4967A-D240-4224-ACA6-D9350CDD537B}" destId="{C93868F9-DBB0-4533-8ED8-77BD0D4FEFDE}" srcOrd="1" destOrd="0" presId="urn:microsoft.com/office/officeart/2005/8/layout/hierarchy2"/>
    <dgm:cxn modelId="{3F4359EF-6C0D-4F95-916C-A48F06718063}" type="presParOf" srcId="{2FAC8381-7113-4F50-BA02-E7F540FDB825}" destId="{F0172211-248B-4BB7-974F-A8005EF20133}" srcOrd="0" destOrd="0" presId="urn:microsoft.com/office/officeart/2005/8/layout/hierarchy2"/>
    <dgm:cxn modelId="{82E8C705-3BB1-4A61-B1D0-40E52653C92F}" type="presParOf" srcId="{F0172211-248B-4BB7-974F-A8005EF20133}" destId="{58F2D796-D8EB-4021-BD8F-29E05669C68E}" srcOrd="0" destOrd="0" presId="urn:microsoft.com/office/officeart/2005/8/layout/hierarchy2"/>
    <dgm:cxn modelId="{5B4C550D-C674-4D61-A897-7F02FDA3C195}" type="presParOf" srcId="{F0172211-248B-4BB7-974F-A8005EF20133}" destId="{CB698799-23F3-45CF-BF8A-82A01731600D}" srcOrd="1" destOrd="0" presId="urn:microsoft.com/office/officeart/2005/8/layout/hierarchy2"/>
    <dgm:cxn modelId="{B80A5BD5-003F-44EA-A933-94FE2E0C228F}" type="presParOf" srcId="{CB698799-23F3-45CF-BF8A-82A01731600D}" destId="{064A9ECB-8084-4A61-A614-50C0B172454E}" srcOrd="0" destOrd="0" presId="urn:microsoft.com/office/officeart/2005/8/layout/hierarchy2"/>
    <dgm:cxn modelId="{B8016A5E-1E45-46F9-B84B-0A980A6095C2}" type="presParOf" srcId="{064A9ECB-8084-4A61-A614-50C0B172454E}" destId="{CFB56DA8-FB6E-4AE9-94FC-6C137B662815}" srcOrd="0" destOrd="0" presId="urn:microsoft.com/office/officeart/2005/8/layout/hierarchy2"/>
    <dgm:cxn modelId="{7F26DFC4-FA27-41DB-8812-55EAA28EE21E}" type="presParOf" srcId="{CB698799-23F3-45CF-BF8A-82A01731600D}" destId="{7AD4C3BC-5626-4EAB-9A34-0529A7E944ED}" srcOrd="1" destOrd="0" presId="urn:microsoft.com/office/officeart/2005/8/layout/hierarchy2"/>
    <dgm:cxn modelId="{6884843A-8786-4093-BAED-7E70F345A8CE}" type="presParOf" srcId="{7AD4C3BC-5626-4EAB-9A34-0529A7E944ED}" destId="{9F91C2B8-E307-4D3E-96B4-C1B899409955}" srcOrd="0" destOrd="0" presId="urn:microsoft.com/office/officeart/2005/8/layout/hierarchy2"/>
    <dgm:cxn modelId="{3D80E466-32AB-4A07-91CF-F8D4855A8B7C}" type="presParOf" srcId="{7AD4C3BC-5626-4EAB-9A34-0529A7E944ED}" destId="{6C5EAB6E-9ED1-4BBB-A315-BB3D23C250F8}" srcOrd="1" destOrd="0" presId="urn:microsoft.com/office/officeart/2005/8/layout/hierarchy2"/>
    <dgm:cxn modelId="{9F7C5959-4948-4B7B-BB07-BD32F1D0D38B}" type="presParOf" srcId="{6C5EAB6E-9ED1-4BBB-A315-BB3D23C250F8}" destId="{09CCC94F-FD44-4370-94B7-DE25EB1FE9D8}" srcOrd="0" destOrd="0" presId="urn:microsoft.com/office/officeart/2005/8/layout/hierarchy2"/>
    <dgm:cxn modelId="{3FF5BFA9-C5FD-4A06-A2D2-4653EC5AFFAF}" type="presParOf" srcId="{09CCC94F-FD44-4370-94B7-DE25EB1FE9D8}" destId="{4F01E10A-4A66-47C0-B961-006D4801288E}" srcOrd="0" destOrd="0" presId="urn:microsoft.com/office/officeart/2005/8/layout/hierarchy2"/>
    <dgm:cxn modelId="{29B4E202-F220-4A7A-A2DD-F0F364366FCB}" type="presParOf" srcId="{6C5EAB6E-9ED1-4BBB-A315-BB3D23C250F8}" destId="{7DAB3216-3F63-456C-9260-64324860F4C0}" srcOrd="1" destOrd="0" presId="urn:microsoft.com/office/officeart/2005/8/layout/hierarchy2"/>
    <dgm:cxn modelId="{1E7A9607-0219-4688-9420-72737164B713}" type="presParOf" srcId="{7DAB3216-3F63-456C-9260-64324860F4C0}" destId="{9BC48AAA-CC86-4A20-9947-785C014E5B67}" srcOrd="0" destOrd="0" presId="urn:microsoft.com/office/officeart/2005/8/layout/hierarchy2"/>
    <dgm:cxn modelId="{989C32ED-E528-4E51-975A-88FEAC7B2738}" type="presParOf" srcId="{7DAB3216-3F63-456C-9260-64324860F4C0}" destId="{CF5A6080-10CD-4A1E-BB09-2526C13A5200}" srcOrd="1" destOrd="0" presId="urn:microsoft.com/office/officeart/2005/8/layout/hierarchy2"/>
    <dgm:cxn modelId="{3E604D2D-613D-4CBC-86AE-1A76AF774527}" type="presParOf" srcId="{CB698799-23F3-45CF-BF8A-82A01731600D}" destId="{F5D568DE-31B5-4166-A27F-F1522608D6CE}" srcOrd="2" destOrd="0" presId="urn:microsoft.com/office/officeart/2005/8/layout/hierarchy2"/>
    <dgm:cxn modelId="{4437D1D8-2D3F-4FE9-B5FB-6AE32FD25BB7}" type="presParOf" srcId="{F5D568DE-31B5-4166-A27F-F1522608D6CE}" destId="{3A0E7EAE-4E70-4557-9DA6-2DBAC905C6C9}" srcOrd="0" destOrd="0" presId="urn:microsoft.com/office/officeart/2005/8/layout/hierarchy2"/>
    <dgm:cxn modelId="{3F17D3C9-EA3A-4DF2-B2DC-2D53D618BF5D}" type="presParOf" srcId="{CB698799-23F3-45CF-BF8A-82A01731600D}" destId="{B6388417-1351-451A-80D3-1B2F5FC6B40D}" srcOrd="3" destOrd="0" presId="urn:microsoft.com/office/officeart/2005/8/layout/hierarchy2"/>
    <dgm:cxn modelId="{66A91B27-AB40-4015-B97C-5BC122F9C8FA}" type="presParOf" srcId="{B6388417-1351-451A-80D3-1B2F5FC6B40D}" destId="{01F00CE7-06E0-4C07-8A8B-3C930E9D6755}" srcOrd="0" destOrd="0" presId="urn:microsoft.com/office/officeart/2005/8/layout/hierarchy2"/>
    <dgm:cxn modelId="{950FDE8B-D108-4084-808F-BC5BB9ACBB2C}" type="presParOf" srcId="{B6388417-1351-451A-80D3-1B2F5FC6B40D}" destId="{7140544D-E6EB-4D53-941A-EADD214A806D}" srcOrd="1" destOrd="0" presId="urn:microsoft.com/office/officeart/2005/8/layout/hierarchy2"/>
    <dgm:cxn modelId="{91A9CB2F-C345-44F3-9283-E7B3ABE889A9}" type="presParOf" srcId="{7140544D-E6EB-4D53-941A-EADD214A806D}" destId="{7A47990E-B401-4E1B-82F8-4578F5DB16BA}" srcOrd="0" destOrd="0" presId="urn:microsoft.com/office/officeart/2005/8/layout/hierarchy2"/>
    <dgm:cxn modelId="{219B2EC7-8B00-4068-98ED-B8055A643EF3}" type="presParOf" srcId="{7A47990E-B401-4E1B-82F8-4578F5DB16BA}" destId="{B979FCC0-7CDA-4067-8B95-C265181094F5}" srcOrd="0" destOrd="0" presId="urn:microsoft.com/office/officeart/2005/8/layout/hierarchy2"/>
    <dgm:cxn modelId="{DE11AAB2-D5CE-4206-A5B7-87EDC0957C84}" type="presParOf" srcId="{7140544D-E6EB-4D53-941A-EADD214A806D}" destId="{DA933A75-B517-40A1-AC83-356FFF1C4800}" srcOrd="1" destOrd="0" presId="urn:microsoft.com/office/officeart/2005/8/layout/hierarchy2"/>
    <dgm:cxn modelId="{71713C3C-2FF5-4AA0-B301-F74AA0DF12D3}" type="presParOf" srcId="{DA933A75-B517-40A1-AC83-356FFF1C4800}" destId="{5431AC89-0FB9-4698-A42A-35F838C37266}" srcOrd="0" destOrd="0" presId="urn:microsoft.com/office/officeart/2005/8/layout/hierarchy2"/>
    <dgm:cxn modelId="{C47C4CA8-18C4-4958-8962-34E5AA693C9F}" type="presParOf" srcId="{DA933A75-B517-40A1-AC83-356FFF1C4800}" destId="{E65D4178-1CA7-49FC-A083-7EF0EDD12311}" srcOrd="1" destOrd="0" presId="urn:microsoft.com/office/officeart/2005/8/layout/hierarchy2"/>
    <dgm:cxn modelId="{A9572661-BFE0-49C5-9063-C321D076297A}" type="presParOf" srcId="{7140544D-E6EB-4D53-941A-EADD214A806D}" destId="{4430CBC7-7531-47A7-930B-72598E07282C}" srcOrd="2" destOrd="0" presId="urn:microsoft.com/office/officeart/2005/8/layout/hierarchy2"/>
    <dgm:cxn modelId="{E306220E-B522-4EEA-85A1-BE767D398373}" type="presParOf" srcId="{4430CBC7-7531-47A7-930B-72598E07282C}" destId="{7AC509E5-3A17-42AF-86BC-E27C9D6D4BD9}" srcOrd="0" destOrd="0" presId="urn:microsoft.com/office/officeart/2005/8/layout/hierarchy2"/>
    <dgm:cxn modelId="{0D6E17CB-08CD-4BC1-8745-A34F5A94E273}" type="presParOf" srcId="{7140544D-E6EB-4D53-941A-EADD214A806D}" destId="{A8314843-D119-4210-A51C-BA9F12B9EB1D}" srcOrd="3" destOrd="0" presId="urn:microsoft.com/office/officeart/2005/8/layout/hierarchy2"/>
    <dgm:cxn modelId="{47EFE7EC-A1E1-4DF5-A5D4-A22FA294FAEC}" type="presParOf" srcId="{A8314843-D119-4210-A51C-BA9F12B9EB1D}" destId="{8D5FA1D9-36BE-4620-A6D1-9D11E75FEC06}" srcOrd="0" destOrd="0" presId="urn:microsoft.com/office/officeart/2005/8/layout/hierarchy2"/>
    <dgm:cxn modelId="{6A7B0C34-E9B5-467D-80FF-CE03F9F95901}" type="presParOf" srcId="{A8314843-D119-4210-A51C-BA9F12B9EB1D}" destId="{73115583-EF73-4A88-9B27-39C3FD9C70E1}" srcOrd="1" destOrd="0" presId="urn:microsoft.com/office/officeart/2005/8/layout/hierarchy2"/>
    <dgm:cxn modelId="{DA7C007F-DC33-4419-8509-6AE630D86348}" type="presParOf" srcId="{7140544D-E6EB-4D53-941A-EADD214A806D}" destId="{65CE9A42-5E73-4E9B-A0DB-8613611E0A85}" srcOrd="4" destOrd="0" presId="urn:microsoft.com/office/officeart/2005/8/layout/hierarchy2"/>
    <dgm:cxn modelId="{9E01516C-6581-4A6C-B550-93C83931FB76}" type="presParOf" srcId="{65CE9A42-5E73-4E9B-A0DB-8613611E0A85}" destId="{199EDA42-6ED7-4AF6-97CC-501C84E77B02}" srcOrd="0" destOrd="0" presId="urn:microsoft.com/office/officeart/2005/8/layout/hierarchy2"/>
    <dgm:cxn modelId="{EB47C259-8DE6-44A8-BD5E-8E6093A3AF7C}" type="presParOf" srcId="{7140544D-E6EB-4D53-941A-EADD214A806D}" destId="{0064EB4B-AD2A-4CDC-B57C-11CB506EE857}" srcOrd="5" destOrd="0" presId="urn:microsoft.com/office/officeart/2005/8/layout/hierarchy2"/>
    <dgm:cxn modelId="{3702C0CD-DCC6-4472-B0CB-9CB7083E6111}" type="presParOf" srcId="{0064EB4B-AD2A-4CDC-B57C-11CB506EE857}" destId="{15DC7580-BB1F-48C3-8E18-59A8CB962BEF}" srcOrd="0" destOrd="0" presId="urn:microsoft.com/office/officeart/2005/8/layout/hierarchy2"/>
    <dgm:cxn modelId="{0E7446C2-2C1F-4CC4-A321-B8C2F1B5380B}" type="presParOf" srcId="{0064EB4B-AD2A-4CDC-B57C-11CB506EE857}" destId="{B9914C8E-9258-430B-B3FF-3EF4A98C7049}" srcOrd="1" destOrd="0" presId="urn:microsoft.com/office/officeart/2005/8/layout/hierarchy2"/>
    <dgm:cxn modelId="{CFEA3962-9761-48F8-82C5-9999DE3506B4}" type="presParOf" srcId="{CB698799-23F3-45CF-BF8A-82A01731600D}" destId="{0E5877DD-5796-4721-9F42-81068CCA0707}" srcOrd="4" destOrd="0" presId="urn:microsoft.com/office/officeart/2005/8/layout/hierarchy2"/>
    <dgm:cxn modelId="{11D7428F-944C-4F91-B58F-FB80198C312C}" type="presParOf" srcId="{0E5877DD-5796-4721-9F42-81068CCA0707}" destId="{C93868F9-DBB0-4533-8ED8-77BD0D4FEFDE}" srcOrd="0" destOrd="0" presId="urn:microsoft.com/office/officeart/2005/8/layout/hierarchy2"/>
    <dgm:cxn modelId="{19CD686D-6068-4131-95A5-CB9DB6916188}" type="presParOf" srcId="{CB698799-23F3-45CF-BF8A-82A01731600D}" destId="{76E07611-8E67-461C-A694-9D55E29B0FE8}" srcOrd="5" destOrd="0" presId="urn:microsoft.com/office/officeart/2005/8/layout/hierarchy2"/>
    <dgm:cxn modelId="{E5D5CC8E-2E5A-4FA0-A149-3F06884F1CAB}" type="presParOf" srcId="{76E07611-8E67-461C-A694-9D55E29B0FE8}" destId="{62842B05-0495-4C4B-AA7E-7E52636A7695}" srcOrd="0" destOrd="0" presId="urn:microsoft.com/office/officeart/2005/8/layout/hierarchy2"/>
    <dgm:cxn modelId="{F3007F62-E690-4D52-B7AD-BCECB1C457EB}" type="presParOf" srcId="{76E07611-8E67-461C-A694-9D55E29B0FE8}" destId="{D4F6BE33-69E0-4FFF-9F1E-F0AAB43347D3}" srcOrd="1" destOrd="0" presId="urn:microsoft.com/office/officeart/2005/8/layout/hierarchy2"/>
    <dgm:cxn modelId="{EB284928-61AC-4E3D-9FC2-B2F5769D40B8}" type="presParOf" srcId="{D4F6BE33-69E0-4FFF-9F1E-F0AAB43347D3}" destId="{CD3E1342-C885-4110-B512-3A7C433D236E}" srcOrd="0" destOrd="0" presId="urn:microsoft.com/office/officeart/2005/8/layout/hierarchy2"/>
    <dgm:cxn modelId="{7102740D-B991-4D99-801A-95A4F9A81B03}" type="presParOf" srcId="{CD3E1342-C885-4110-B512-3A7C433D236E}" destId="{AFC8B1B6-E537-4E64-95A6-54F3FB046993}" srcOrd="0" destOrd="0" presId="urn:microsoft.com/office/officeart/2005/8/layout/hierarchy2"/>
    <dgm:cxn modelId="{9474526B-BB9E-469F-B859-E6ABFE72A427}" type="presParOf" srcId="{D4F6BE33-69E0-4FFF-9F1E-F0AAB43347D3}" destId="{F8D38E71-C6A4-401E-B578-3988F944AE89}" srcOrd="1" destOrd="0" presId="urn:microsoft.com/office/officeart/2005/8/layout/hierarchy2"/>
    <dgm:cxn modelId="{5DA47A7A-9D33-48E5-A856-2A8CBA4416A4}" type="presParOf" srcId="{F8D38E71-C6A4-401E-B578-3988F944AE89}" destId="{9336A5EF-2E63-4537-8E3A-23CF95B0E377}" srcOrd="0" destOrd="0" presId="urn:microsoft.com/office/officeart/2005/8/layout/hierarchy2"/>
    <dgm:cxn modelId="{688E42B7-277E-4425-9435-0EF3197A5D4C}" type="presParOf" srcId="{F8D38E71-C6A4-401E-B578-3988F944AE89}" destId="{DFD4B4D1-DF9B-436D-B7F1-469ECB1A37A3}" srcOrd="1" destOrd="0" presId="urn:microsoft.com/office/officeart/2005/8/layout/hierarchy2"/>
    <dgm:cxn modelId="{B287B226-8B6A-4CE6-B8AC-6F6108358CDC}" type="presParOf" srcId="{D4F6BE33-69E0-4FFF-9F1E-F0AAB43347D3}" destId="{0D180202-DA37-4BB2-9DEC-BC0C546E89FD}" srcOrd="2" destOrd="0" presId="urn:microsoft.com/office/officeart/2005/8/layout/hierarchy2"/>
    <dgm:cxn modelId="{2A304C0E-D1FD-4E11-98FE-9CF15AFE2D9A}" type="presParOf" srcId="{0D180202-DA37-4BB2-9DEC-BC0C546E89FD}" destId="{301D1F3E-B29B-42A5-92B2-17FF9E302B1F}" srcOrd="0" destOrd="0" presId="urn:microsoft.com/office/officeart/2005/8/layout/hierarchy2"/>
    <dgm:cxn modelId="{E5E22A97-A4C5-417D-9DD4-55510E453B79}" type="presParOf" srcId="{D4F6BE33-69E0-4FFF-9F1E-F0AAB43347D3}" destId="{816F95D1-D744-4177-A10C-8F6875DD6B90}" srcOrd="3" destOrd="0" presId="urn:microsoft.com/office/officeart/2005/8/layout/hierarchy2"/>
    <dgm:cxn modelId="{A5761A2A-72B7-41F7-83D8-EA312A5000C3}" type="presParOf" srcId="{816F95D1-D744-4177-A10C-8F6875DD6B90}" destId="{90CC9182-8B5C-4BCB-A776-516C59918370}" srcOrd="0" destOrd="0" presId="urn:microsoft.com/office/officeart/2005/8/layout/hierarchy2"/>
    <dgm:cxn modelId="{88DEC20F-7BE1-416B-9FC8-C0C953B82731}" type="presParOf" srcId="{816F95D1-D744-4177-A10C-8F6875DD6B90}" destId="{7384D43B-929B-4B65-9D70-2032700D4B8A}" srcOrd="1" destOrd="0" presId="urn:microsoft.com/office/officeart/2005/8/layout/hierarchy2"/>
    <dgm:cxn modelId="{A62A473E-7D17-45A0-BF90-9799C1D56A1A}" type="presParOf" srcId="{D4F6BE33-69E0-4FFF-9F1E-F0AAB43347D3}" destId="{6E4F4848-1165-4528-90A1-41B0E2F4D148}" srcOrd="4" destOrd="0" presId="urn:microsoft.com/office/officeart/2005/8/layout/hierarchy2"/>
    <dgm:cxn modelId="{A8172672-0257-4F7C-90CF-46EB58B38257}" type="presParOf" srcId="{6E4F4848-1165-4528-90A1-41B0E2F4D148}" destId="{1F026009-21E4-4FCE-9D09-6063690A51CF}" srcOrd="0" destOrd="0" presId="urn:microsoft.com/office/officeart/2005/8/layout/hierarchy2"/>
    <dgm:cxn modelId="{A0AFFD5C-9EA3-4D7D-9ADD-7204A27D3CFF}" type="presParOf" srcId="{D4F6BE33-69E0-4FFF-9F1E-F0AAB43347D3}" destId="{0DE76497-E0C4-455E-9A89-31A17CBEAC70}" srcOrd="5" destOrd="0" presId="urn:microsoft.com/office/officeart/2005/8/layout/hierarchy2"/>
    <dgm:cxn modelId="{2FEE40CF-FD58-439C-9F25-88DD0487B43D}" type="presParOf" srcId="{0DE76497-E0C4-455E-9A89-31A17CBEAC70}" destId="{93541B20-4D68-48BD-BC73-A6C2E34CEAC1}" srcOrd="0" destOrd="0" presId="urn:microsoft.com/office/officeart/2005/8/layout/hierarchy2"/>
    <dgm:cxn modelId="{C773029A-C9C4-4683-BEE3-083EFF453504}" type="presParOf" srcId="{0DE76497-E0C4-455E-9A89-31A17CBEAC70}" destId="{AC227671-49B4-4E12-996A-FACF1034EBC7}" srcOrd="1" destOrd="0" presId="urn:microsoft.com/office/officeart/2005/8/layout/hierarchy2"/>
    <dgm:cxn modelId="{4550C3A4-651E-4FAB-9087-055F0193BED9}" type="presParOf" srcId="{CB698799-23F3-45CF-BF8A-82A01731600D}" destId="{1C67D3F2-BEC2-422E-BD26-CCD192081000}" srcOrd="6" destOrd="0" presId="urn:microsoft.com/office/officeart/2005/8/layout/hierarchy2"/>
    <dgm:cxn modelId="{3FB6E8D8-58BD-4780-AEF0-433C1795C4E4}" type="presParOf" srcId="{1C67D3F2-BEC2-422E-BD26-CCD192081000}" destId="{D8F9217D-6698-45BF-B911-DBFA88BA41B8}" srcOrd="0" destOrd="0" presId="urn:microsoft.com/office/officeart/2005/8/layout/hierarchy2"/>
    <dgm:cxn modelId="{6B54B422-1A7C-4E5E-BD1A-FB963D2D1B02}" type="presParOf" srcId="{CB698799-23F3-45CF-BF8A-82A01731600D}" destId="{64C7802F-83FF-4C91-BA21-408314E01AB4}" srcOrd="7" destOrd="0" presId="urn:microsoft.com/office/officeart/2005/8/layout/hierarchy2"/>
    <dgm:cxn modelId="{2680C8AB-843C-4CA1-AC4D-0082ACF6C802}" type="presParOf" srcId="{64C7802F-83FF-4C91-BA21-408314E01AB4}" destId="{06967FCA-9435-4773-A895-5D2AEC18CFEB}" srcOrd="0" destOrd="0" presId="urn:microsoft.com/office/officeart/2005/8/layout/hierarchy2"/>
    <dgm:cxn modelId="{357E2678-9A94-4FCF-918F-8FC7254E35A0}" type="presParOf" srcId="{64C7802F-83FF-4C91-BA21-408314E01AB4}" destId="{B4F85402-4F2E-4FB2-83CD-2F0D2662C360}" srcOrd="1" destOrd="0" presId="urn:microsoft.com/office/officeart/2005/8/layout/hierarchy2"/>
    <dgm:cxn modelId="{08985FAC-DCE8-4BE9-A537-D572249D9303}" type="presParOf" srcId="{B4F85402-4F2E-4FB2-83CD-2F0D2662C360}" destId="{D9E30722-EE2E-4219-A7F2-1203B544CA7B}" srcOrd="0" destOrd="0" presId="urn:microsoft.com/office/officeart/2005/8/layout/hierarchy2"/>
    <dgm:cxn modelId="{6422F20C-D5A3-4E87-9B36-C09601787947}" type="presParOf" srcId="{D9E30722-EE2E-4219-A7F2-1203B544CA7B}" destId="{0B5FA571-AEE5-4D0A-80F5-A05AF593A2F5}" srcOrd="0" destOrd="0" presId="urn:microsoft.com/office/officeart/2005/8/layout/hierarchy2"/>
    <dgm:cxn modelId="{CE84AC62-F57F-48BF-80A1-2319434251CF}" type="presParOf" srcId="{B4F85402-4F2E-4FB2-83CD-2F0D2662C360}" destId="{15F02C0A-E013-4205-B154-CFC8D684E19E}" srcOrd="1" destOrd="0" presId="urn:microsoft.com/office/officeart/2005/8/layout/hierarchy2"/>
    <dgm:cxn modelId="{E97889E9-8FEA-4117-8AEC-A5B4BA5063DC}" type="presParOf" srcId="{15F02C0A-E013-4205-B154-CFC8D684E19E}" destId="{02A82C66-3C85-4BFD-AE42-3519040F4DAC}" srcOrd="0" destOrd="0" presId="urn:microsoft.com/office/officeart/2005/8/layout/hierarchy2"/>
    <dgm:cxn modelId="{99CAC7A1-B713-4866-B559-DF82CB53EF39}" type="presParOf" srcId="{15F02C0A-E013-4205-B154-CFC8D684E19E}" destId="{DC1B76F8-E98F-4D4B-B63F-F48CD1F6B811}" srcOrd="1" destOrd="0" presId="urn:microsoft.com/office/officeart/2005/8/layout/hierarchy2"/>
    <dgm:cxn modelId="{7161044F-9CA8-4D4F-8E16-CAE810A9F55C}" type="presParOf" srcId="{B4F85402-4F2E-4FB2-83CD-2F0D2662C360}" destId="{B4B1EB8E-4237-4EB3-AB52-2C2984380062}" srcOrd="2" destOrd="0" presId="urn:microsoft.com/office/officeart/2005/8/layout/hierarchy2"/>
    <dgm:cxn modelId="{021C4EB3-95AC-46BE-A2AC-C69DE5CD6DD7}" type="presParOf" srcId="{B4B1EB8E-4237-4EB3-AB52-2C2984380062}" destId="{7A7BD7BB-2CBE-4199-8BA8-F10BDB16B127}" srcOrd="0" destOrd="0" presId="urn:microsoft.com/office/officeart/2005/8/layout/hierarchy2"/>
    <dgm:cxn modelId="{5A35D963-D235-48C3-AB87-5DE9B1DA051B}" type="presParOf" srcId="{B4F85402-4F2E-4FB2-83CD-2F0D2662C360}" destId="{057FF201-9034-417D-A09A-73F69C9E7ED4}" srcOrd="3" destOrd="0" presId="urn:microsoft.com/office/officeart/2005/8/layout/hierarchy2"/>
    <dgm:cxn modelId="{47CE5D84-4986-4AA1-BDEA-8C5B854B82DB}" type="presParOf" srcId="{057FF201-9034-417D-A09A-73F69C9E7ED4}" destId="{E607BEBE-9E4E-4091-A161-2F44C748365F}" srcOrd="0" destOrd="0" presId="urn:microsoft.com/office/officeart/2005/8/layout/hierarchy2"/>
    <dgm:cxn modelId="{D752B0BA-7FA4-44B4-90B9-A10E42B757FB}" type="presParOf" srcId="{057FF201-9034-417D-A09A-73F69C9E7ED4}" destId="{5904128B-EBA3-4F16-9CF2-B9E8B8FA9B3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04A9A2-9CFF-4F1A-9634-0C84B4D4DD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E639C8FE-E3F1-4826-BF50-AB7374D1F91F}">
      <dgm:prSet phldrT="[Text]" custT="1"/>
      <dgm:spPr>
        <a:solidFill>
          <a:schemeClr val="tx2">
            <a:lumMod val="75000"/>
          </a:schemeClr>
        </a:solidFill>
      </dgm:spPr>
      <dgm:t>
        <a:bodyPr/>
        <a:lstStyle/>
        <a:p>
          <a:r>
            <a:rPr lang="en-GB" sz="2000" dirty="0" smtClean="0"/>
            <a:t>Schools</a:t>
          </a:r>
          <a:endParaRPr lang="en-GB" sz="2000" dirty="0"/>
        </a:p>
      </dgm:t>
    </dgm:pt>
    <dgm:pt modelId="{B66CF8B1-7805-4ADA-8E6E-5E54887A77D8}" type="parTrans" cxnId="{093054D7-15E5-4A15-8903-527C68380AB7}">
      <dgm:prSet custT="1"/>
      <dgm:spPr/>
      <dgm:t>
        <a:bodyPr/>
        <a:lstStyle/>
        <a:p>
          <a:endParaRPr lang="en-GB" sz="2000"/>
        </a:p>
      </dgm:t>
    </dgm:pt>
    <dgm:pt modelId="{F4CBE361-4AEA-48E1-A261-C4C872FD64E5}" type="sibTrans" cxnId="{093054D7-15E5-4A15-8903-527C68380AB7}">
      <dgm:prSet/>
      <dgm:spPr/>
      <dgm:t>
        <a:bodyPr/>
        <a:lstStyle/>
        <a:p>
          <a:endParaRPr lang="en-GB" sz="2000"/>
        </a:p>
      </dgm:t>
    </dgm:pt>
    <dgm:pt modelId="{9AA914E7-4120-4288-A011-DECAD47B7B5D}">
      <dgm:prSet phldrT="[Text]" custT="1"/>
      <dgm:spPr>
        <a:solidFill>
          <a:schemeClr val="tx2"/>
        </a:solidFill>
      </dgm:spPr>
      <dgm:t>
        <a:bodyPr/>
        <a:lstStyle/>
        <a:p>
          <a:r>
            <a:rPr lang="en-GB" sz="2000" dirty="0" smtClean="0"/>
            <a:t>School composition</a:t>
          </a:r>
          <a:endParaRPr lang="en-GB" sz="2000" dirty="0"/>
        </a:p>
      </dgm:t>
    </dgm:pt>
    <dgm:pt modelId="{A76B8AB2-B442-483A-8353-B8D95646EC70}" type="parTrans" cxnId="{688FFB7E-F98D-40D2-9ABD-61206041721B}">
      <dgm:prSet custT="1"/>
      <dgm:spPr/>
      <dgm:t>
        <a:bodyPr/>
        <a:lstStyle/>
        <a:p>
          <a:endParaRPr lang="en-GB" sz="2000"/>
        </a:p>
      </dgm:t>
    </dgm:pt>
    <dgm:pt modelId="{86E93629-A7B4-42F5-85FC-7CA1D023C277}" type="sibTrans" cxnId="{688FFB7E-F98D-40D2-9ABD-61206041721B}">
      <dgm:prSet/>
      <dgm:spPr/>
      <dgm:t>
        <a:bodyPr/>
        <a:lstStyle/>
        <a:p>
          <a:endParaRPr lang="en-GB" sz="2000"/>
        </a:p>
      </dgm:t>
    </dgm:pt>
    <dgm:pt modelId="{6A953496-D2F5-4989-858A-8118DC67599C}">
      <dgm:prSet phldrT="[Text]" custT="1"/>
      <dgm:spPr>
        <a:solidFill>
          <a:schemeClr val="accent1"/>
        </a:solidFill>
      </dgm:spPr>
      <dgm:t>
        <a:bodyPr/>
        <a:lstStyle/>
        <a:p>
          <a:r>
            <a:rPr lang="en-GB" sz="2000" dirty="0" smtClean="0"/>
            <a:t>Learning environment</a:t>
          </a:r>
          <a:endParaRPr lang="en-GB" sz="2000" dirty="0"/>
        </a:p>
      </dgm:t>
    </dgm:pt>
    <dgm:pt modelId="{33211013-279F-4B13-A8A3-62219639E9F8}" type="parTrans" cxnId="{0A0DBE6A-2545-47AA-8BF1-D1943F32361F}">
      <dgm:prSet custT="1"/>
      <dgm:spPr/>
      <dgm:t>
        <a:bodyPr/>
        <a:lstStyle/>
        <a:p>
          <a:endParaRPr lang="en-GB" sz="2000"/>
        </a:p>
      </dgm:t>
    </dgm:pt>
    <dgm:pt modelId="{6559E794-0D7F-461B-A4B0-1B6BDE1FA4AF}" type="sibTrans" cxnId="{0A0DBE6A-2545-47AA-8BF1-D1943F32361F}">
      <dgm:prSet/>
      <dgm:spPr/>
      <dgm:t>
        <a:bodyPr/>
        <a:lstStyle/>
        <a:p>
          <a:endParaRPr lang="en-GB" sz="2000"/>
        </a:p>
      </dgm:t>
    </dgm:pt>
    <dgm:pt modelId="{947435A0-515A-4918-AF29-FCC33EE1337D}">
      <dgm:prSet phldrT="[Text]" custT="1"/>
      <dgm:spPr>
        <a:solidFill>
          <a:schemeClr val="accent1">
            <a:lumMod val="60000"/>
            <a:lumOff val="40000"/>
          </a:schemeClr>
        </a:solidFill>
      </dgm:spPr>
      <dgm:t>
        <a:bodyPr/>
        <a:lstStyle/>
        <a:p>
          <a:r>
            <a:rPr lang="en-GB" sz="2000" dirty="0" smtClean="0">
              <a:solidFill>
                <a:schemeClr val="accent1">
                  <a:lumMod val="50000"/>
                </a:schemeClr>
              </a:solidFill>
            </a:rPr>
            <a:t>Resources and administration</a:t>
          </a:r>
          <a:endParaRPr lang="en-GB" sz="2000" dirty="0">
            <a:solidFill>
              <a:schemeClr val="accent1">
                <a:lumMod val="50000"/>
              </a:schemeClr>
            </a:solidFill>
          </a:endParaRPr>
        </a:p>
      </dgm:t>
    </dgm:pt>
    <dgm:pt modelId="{9BE4967A-D240-4224-ACA6-D9350CDD537B}" type="parTrans" cxnId="{AC9F67DC-6601-400E-8CA7-0EA76F51BDDD}">
      <dgm:prSet custT="1"/>
      <dgm:spPr/>
      <dgm:t>
        <a:bodyPr/>
        <a:lstStyle/>
        <a:p>
          <a:endParaRPr lang="en-GB" sz="2000"/>
        </a:p>
      </dgm:t>
    </dgm:pt>
    <dgm:pt modelId="{A0B4AEF2-F94A-4BB2-A341-03948FB6AEC4}" type="sibTrans" cxnId="{AC9F67DC-6601-400E-8CA7-0EA76F51BDDD}">
      <dgm:prSet/>
      <dgm:spPr/>
      <dgm:t>
        <a:bodyPr/>
        <a:lstStyle/>
        <a:p>
          <a:endParaRPr lang="en-GB" sz="2000"/>
        </a:p>
      </dgm:t>
    </dgm:pt>
    <dgm:pt modelId="{A8B69681-A398-46D4-A826-AA2B6BD5C8DD}">
      <dgm:prSet phldrT="[Text]" custT="1"/>
      <dgm:spPr>
        <a:solidFill>
          <a:schemeClr val="tx2"/>
        </a:solidFill>
      </dgm:spPr>
      <dgm:t>
        <a:bodyPr/>
        <a:lstStyle/>
        <a:p>
          <a:r>
            <a:rPr lang="en-GB" sz="2000" dirty="0" smtClean="0"/>
            <a:t>Concentration of disadvantaged students</a:t>
          </a:r>
          <a:endParaRPr lang="en-GB" sz="2000" dirty="0"/>
        </a:p>
      </dgm:t>
    </dgm:pt>
    <dgm:pt modelId="{EBE0AB4F-E4B0-43E0-ACFA-9EBE0C69565B}" type="parTrans" cxnId="{81F543E8-E5B6-4634-9A46-CE4AB611B6F3}">
      <dgm:prSet/>
      <dgm:spPr/>
      <dgm:t>
        <a:bodyPr/>
        <a:lstStyle/>
        <a:p>
          <a:endParaRPr lang="en-GB"/>
        </a:p>
      </dgm:t>
    </dgm:pt>
    <dgm:pt modelId="{91BA0AAD-5C7A-47C2-BD33-1E6C9EA8800E}" type="sibTrans" cxnId="{81F543E8-E5B6-4634-9A46-CE4AB611B6F3}">
      <dgm:prSet/>
      <dgm:spPr/>
      <dgm:t>
        <a:bodyPr/>
        <a:lstStyle/>
        <a:p>
          <a:endParaRPr lang="en-GB"/>
        </a:p>
      </dgm:t>
    </dgm:pt>
    <dgm:pt modelId="{6715358E-0690-4A9B-B6BC-DDEB2829ADBB}">
      <dgm:prSet phldrT="[Text]" custT="1"/>
      <dgm:spPr>
        <a:solidFill>
          <a:schemeClr val="accent1"/>
        </a:solidFill>
      </dgm:spPr>
      <dgm:t>
        <a:bodyPr/>
        <a:lstStyle/>
        <a:p>
          <a:pPr>
            <a:spcAft>
              <a:spcPts val="0"/>
            </a:spcAft>
          </a:pPr>
          <a:r>
            <a:rPr lang="en-GB" sz="2000" dirty="0" smtClean="0"/>
            <a:t>Low expectations for students</a:t>
          </a:r>
          <a:endParaRPr lang="en-GB" sz="2000" dirty="0"/>
        </a:p>
      </dgm:t>
    </dgm:pt>
    <dgm:pt modelId="{E2FEDCFC-DA1A-4852-AD71-985D8EE1F208}" type="parTrans" cxnId="{1F8D203E-9DF6-4391-8969-31628DAB2ED0}">
      <dgm:prSet/>
      <dgm:spPr/>
      <dgm:t>
        <a:bodyPr/>
        <a:lstStyle/>
        <a:p>
          <a:endParaRPr lang="en-GB"/>
        </a:p>
      </dgm:t>
    </dgm:pt>
    <dgm:pt modelId="{CD60F231-8564-41FF-8391-1785D69B0059}" type="sibTrans" cxnId="{1F8D203E-9DF6-4391-8969-31628DAB2ED0}">
      <dgm:prSet/>
      <dgm:spPr/>
      <dgm:t>
        <a:bodyPr/>
        <a:lstStyle/>
        <a:p>
          <a:endParaRPr lang="en-GB"/>
        </a:p>
      </dgm:t>
    </dgm:pt>
    <dgm:pt modelId="{579DF2E6-5D03-497E-92AD-23834B5079C8}">
      <dgm:prSet phldrT="[Text]" custT="1"/>
      <dgm:spPr>
        <a:solidFill>
          <a:schemeClr val="accent1"/>
        </a:solidFill>
      </dgm:spPr>
      <dgm:t>
        <a:bodyPr/>
        <a:lstStyle/>
        <a:p>
          <a:pPr>
            <a:spcAft>
              <a:spcPts val="0"/>
            </a:spcAft>
          </a:pPr>
          <a:r>
            <a:rPr lang="en-GB" sz="2000" dirty="0" smtClean="0"/>
            <a:t>Unsupportive teachers, </a:t>
          </a:r>
        </a:p>
        <a:p>
          <a:pPr>
            <a:spcAft>
              <a:spcPts val="0"/>
            </a:spcAft>
          </a:pPr>
          <a:r>
            <a:rPr lang="en-GB" sz="2000" dirty="0" smtClean="0"/>
            <a:t>low teacher morale</a:t>
          </a:r>
          <a:endParaRPr lang="en-GB" sz="2000" dirty="0"/>
        </a:p>
      </dgm:t>
    </dgm:pt>
    <dgm:pt modelId="{327CFD2C-42CD-4C6F-B801-A286A86184D1}" type="parTrans" cxnId="{035ADAC4-A6CD-4309-A4AC-A9D3029C726F}">
      <dgm:prSet/>
      <dgm:spPr/>
      <dgm:t>
        <a:bodyPr/>
        <a:lstStyle/>
        <a:p>
          <a:endParaRPr lang="en-GB"/>
        </a:p>
      </dgm:t>
    </dgm:pt>
    <dgm:pt modelId="{DDE4D5BF-A12B-41F2-8437-7955DDE881D8}" type="sibTrans" cxnId="{035ADAC4-A6CD-4309-A4AC-A9D3029C726F}">
      <dgm:prSet/>
      <dgm:spPr/>
      <dgm:t>
        <a:bodyPr/>
        <a:lstStyle/>
        <a:p>
          <a:endParaRPr lang="en-GB"/>
        </a:p>
      </dgm:t>
    </dgm:pt>
    <dgm:pt modelId="{3C49155B-CBA8-44C0-AC4F-CF520ACB359F}">
      <dgm:prSet phldrT="[Text]" custT="1"/>
      <dgm:spPr>
        <a:solidFill>
          <a:schemeClr val="accent1"/>
        </a:solidFill>
      </dgm:spPr>
      <dgm:t>
        <a:bodyPr/>
        <a:lstStyle/>
        <a:p>
          <a:r>
            <a:rPr lang="en-GB" sz="2000" dirty="0" smtClean="0"/>
            <a:t>Lack of after-school opportunities</a:t>
          </a:r>
          <a:endParaRPr lang="en-GB" sz="2000" dirty="0"/>
        </a:p>
      </dgm:t>
    </dgm:pt>
    <dgm:pt modelId="{EB87D4EE-032C-4912-B5BB-DA61A5299BCE}" type="parTrans" cxnId="{24244615-8DF8-4DE0-9610-162FA96CC672}">
      <dgm:prSet/>
      <dgm:spPr/>
      <dgm:t>
        <a:bodyPr/>
        <a:lstStyle/>
        <a:p>
          <a:endParaRPr lang="en-GB"/>
        </a:p>
      </dgm:t>
    </dgm:pt>
    <dgm:pt modelId="{F542D8AF-41EE-41FC-9328-57EE7F251496}" type="sibTrans" cxnId="{24244615-8DF8-4DE0-9610-162FA96CC672}">
      <dgm:prSet/>
      <dgm:spPr/>
      <dgm:t>
        <a:bodyPr/>
        <a:lstStyle/>
        <a:p>
          <a:endParaRPr lang="en-GB"/>
        </a:p>
      </dgm:t>
    </dgm:pt>
    <dgm:pt modelId="{E87ADC15-A008-4E11-888E-42CA04C2C188}">
      <dgm:prSet phldrT="[Text]" custT="1"/>
      <dgm:spPr>
        <a:solidFill>
          <a:schemeClr val="accent1">
            <a:lumMod val="60000"/>
            <a:lumOff val="40000"/>
          </a:schemeClr>
        </a:solidFill>
      </dgm:spPr>
      <dgm:t>
        <a:bodyPr/>
        <a:lstStyle/>
        <a:p>
          <a:r>
            <a:rPr lang="en-GB" sz="2000" dirty="0" smtClean="0">
              <a:solidFill>
                <a:schemeClr val="accent1">
                  <a:lumMod val="50000"/>
                </a:schemeClr>
              </a:solidFill>
            </a:rPr>
            <a:t>Lack of qualified teachers</a:t>
          </a:r>
          <a:endParaRPr lang="en-GB" sz="2000" dirty="0">
            <a:solidFill>
              <a:schemeClr val="accent1">
                <a:lumMod val="50000"/>
              </a:schemeClr>
            </a:solidFill>
          </a:endParaRPr>
        </a:p>
      </dgm:t>
    </dgm:pt>
    <dgm:pt modelId="{24B0C1CB-C129-40DE-8ED0-6308DCEAEB02}" type="parTrans" cxnId="{4006156B-85A6-4BEE-A84D-9836EBB0D6FE}">
      <dgm:prSet/>
      <dgm:spPr/>
      <dgm:t>
        <a:bodyPr/>
        <a:lstStyle/>
        <a:p>
          <a:endParaRPr lang="en-GB"/>
        </a:p>
      </dgm:t>
    </dgm:pt>
    <dgm:pt modelId="{45A43A74-BFBC-4CF2-BE6B-3DA1756D6A7C}" type="sibTrans" cxnId="{4006156B-85A6-4BEE-A84D-9836EBB0D6FE}">
      <dgm:prSet/>
      <dgm:spPr/>
      <dgm:t>
        <a:bodyPr/>
        <a:lstStyle/>
        <a:p>
          <a:endParaRPr lang="en-GB"/>
        </a:p>
      </dgm:t>
    </dgm:pt>
    <dgm:pt modelId="{43D4F332-6CA7-43BE-A268-D2226DF04122}">
      <dgm:prSet phldrT="[Text]" custT="1"/>
      <dgm:spPr>
        <a:solidFill>
          <a:schemeClr val="accent1">
            <a:lumMod val="60000"/>
            <a:lumOff val="40000"/>
          </a:schemeClr>
        </a:solidFill>
      </dgm:spPr>
      <dgm:t>
        <a:bodyPr/>
        <a:lstStyle/>
        <a:p>
          <a:r>
            <a:rPr lang="en-GB" sz="2000" dirty="0" smtClean="0">
              <a:solidFill>
                <a:schemeClr val="accent1">
                  <a:lumMod val="50000"/>
                </a:schemeClr>
              </a:solidFill>
            </a:rPr>
            <a:t>Lack of quality educational resources</a:t>
          </a:r>
          <a:endParaRPr lang="en-GB" sz="2000" dirty="0">
            <a:solidFill>
              <a:schemeClr val="accent1">
                <a:lumMod val="50000"/>
              </a:schemeClr>
            </a:solidFill>
          </a:endParaRPr>
        </a:p>
      </dgm:t>
    </dgm:pt>
    <dgm:pt modelId="{CBE3701F-DFA9-49BC-815C-81E9485F7C65}" type="parTrans" cxnId="{9E4F8F65-39AF-4C39-928A-8F2F405CE6BE}">
      <dgm:prSet/>
      <dgm:spPr/>
      <dgm:t>
        <a:bodyPr/>
        <a:lstStyle/>
        <a:p>
          <a:endParaRPr lang="en-GB"/>
        </a:p>
      </dgm:t>
    </dgm:pt>
    <dgm:pt modelId="{F13827DC-4298-4567-BA3E-E9A434C79807}" type="sibTrans" cxnId="{9E4F8F65-39AF-4C39-928A-8F2F405CE6BE}">
      <dgm:prSet/>
      <dgm:spPr/>
      <dgm:t>
        <a:bodyPr/>
        <a:lstStyle/>
        <a:p>
          <a:endParaRPr lang="en-GB"/>
        </a:p>
      </dgm:t>
    </dgm:pt>
    <dgm:pt modelId="{A3591F94-D951-4451-B137-95F52418F3DF}">
      <dgm:prSet phldrT="[Text]" custT="1"/>
      <dgm:spPr>
        <a:solidFill>
          <a:schemeClr val="accent1"/>
        </a:solidFill>
      </dgm:spPr>
      <dgm:t>
        <a:bodyPr/>
        <a:lstStyle/>
        <a:p>
          <a:r>
            <a:rPr lang="en-GB" sz="2000" dirty="0" smtClean="0"/>
            <a:t>Uninvolved parents and communities</a:t>
          </a:r>
          <a:endParaRPr lang="en-GB" sz="2000" dirty="0"/>
        </a:p>
      </dgm:t>
    </dgm:pt>
    <dgm:pt modelId="{FDB9B829-2ACF-45EB-9E22-461A6C6AEA77}" type="parTrans" cxnId="{3608B3B0-8B81-4212-A627-CEB7BDB542F7}">
      <dgm:prSet/>
      <dgm:spPr/>
      <dgm:t>
        <a:bodyPr/>
        <a:lstStyle/>
        <a:p>
          <a:endParaRPr lang="en-GB"/>
        </a:p>
      </dgm:t>
    </dgm:pt>
    <dgm:pt modelId="{FDBD7DB0-F897-4C2B-8342-A18EC3BF3157}" type="sibTrans" cxnId="{3608B3B0-8B81-4212-A627-CEB7BDB542F7}">
      <dgm:prSet/>
      <dgm:spPr/>
      <dgm:t>
        <a:bodyPr/>
        <a:lstStyle/>
        <a:p>
          <a:endParaRPr lang="en-GB"/>
        </a:p>
      </dgm:t>
    </dgm:pt>
    <dgm:pt modelId="{2A7332EB-D9F0-49E0-8DF7-837040FBFD7C}">
      <dgm:prSet phldrT="[Text]" custT="1"/>
      <dgm:spPr>
        <a:solidFill>
          <a:schemeClr val="accent1"/>
        </a:solidFill>
      </dgm:spPr>
      <dgm:t>
        <a:bodyPr/>
        <a:lstStyle/>
        <a:p>
          <a:pPr>
            <a:spcAft>
              <a:spcPts val="0"/>
            </a:spcAft>
          </a:pPr>
          <a:r>
            <a:rPr lang="en-GB" sz="2000" dirty="0" smtClean="0"/>
            <a:t>More ability grouping</a:t>
          </a:r>
          <a:endParaRPr lang="en-GB" sz="2000" dirty="0"/>
        </a:p>
      </dgm:t>
    </dgm:pt>
    <dgm:pt modelId="{FE042249-E481-4313-977F-740565A2374B}" type="parTrans" cxnId="{DF4E1EA4-B5C1-44E4-B4AA-3568E6296915}">
      <dgm:prSet/>
      <dgm:spPr/>
      <dgm:t>
        <a:bodyPr/>
        <a:lstStyle/>
        <a:p>
          <a:endParaRPr lang="en-GB"/>
        </a:p>
      </dgm:t>
    </dgm:pt>
    <dgm:pt modelId="{91BAAFEC-61CD-4241-8188-934A7F64F646}" type="sibTrans" cxnId="{DF4E1EA4-B5C1-44E4-B4AA-3568E6296915}">
      <dgm:prSet/>
      <dgm:spPr/>
      <dgm:t>
        <a:bodyPr/>
        <a:lstStyle/>
        <a:p>
          <a:endParaRPr lang="en-GB"/>
        </a:p>
      </dgm:t>
    </dgm:pt>
    <dgm:pt modelId="{2FAC8381-7113-4F50-BA02-E7F540FDB825}" type="pres">
      <dgm:prSet presAssocID="{1804A9A2-9CFF-4F1A-9634-0C84B4D4DDBB}" presName="diagram" presStyleCnt="0">
        <dgm:presLayoutVars>
          <dgm:chPref val="1"/>
          <dgm:dir/>
          <dgm:animOne val="branch"/>
          <dgm:animLvl val="lvl"/>
          <dgm:resizeHandles val="exact"/>
        </dgm:presLayoutVars>
      </dgm:prSet>
      <dgm:spPr/>
      <dgm:t>
        <a:bodyPr/>
        <a:lstStyle/>
        <a:p>
          <a:endParaRPr lang="en-GB"/>
        </a:p>
      </dgm:t>
    </dgm:pt>
    <dgm:pt modelId="{F0172211-248B-4BB7-974F-A8005EF20133}" type="pres">
      <dgm:prSet presAssocID="{E639C8FE-E3F1-4826-BF50-AB7374D1F91F}" presName="root1" presStyleCnt="0"/>
      <dgm:spPr/>
    </dgm:pt>
    <dgm:pt modelId="{58F2D796-D8EB-4021-BD8F-29E05669C68E}" type="pres">
      <dgm:prSet presAssocID="{E639C8FE-E3F1-4826-BF50-AB7374D1F91F}" presName="LevelOneTextNode" presStyleLbl="node0" presStyleIdx="0" presStyleCnt="1" custScaleX="213737" custScaleY="347955" custLinFactNeighborX="-46295" custLinFactNeighborY="-38122">
        <dgm:presLayoutVars>
          <dgm:chPref val="3"/>
        </dgm:presLayoutVars>
      </dgm:prSet>
      <dgm:spPr/>
      <dgm:t>
        <a:bodyPr/>
        <a:lstStyle/>
        <a:p>
          <a:endParaRPr lang="en-GB"/>
        </a:p>
      </dgm:t>
    </dgm:pt>
    <dgm:pt modelId="{CB698799-23F3-45CF-BF8A-82A01731600D}" type="pres">
      <dgm:prSet presAssocID="{E639C8FE-E3F1-4826-BF50-AB7374D1F91F}" presName="level2hierChild" presStyleCnt="0"/>
      <dgm:spPr/>
    </dgm:pt>
    <dgm:pt modelId="{064A9ECB-8084-4A61-A614-50C0B172454E}" type="pres">
      <dgm:prSet presAssocID="{A76B8AB2-B442-483A-8353-B8D95646EC70}" presName="conn2-1" presStyleLbl="parChTrans1D2" presStyleIdx="0" presStyleCnt="3"/>
      <dgm:spPr/>
      <dgm:t>
        <a:bodyPr/>
        <a:lstStyle/>
        <a:p>
          <a:endParaRPr lang="en-GB"/>
        </a:p>
      </dgm:t>
    </dgm:pt>
    <dgm:pt modelId="{CFB56DA8-FB6E-4AE9-94FC-6C137B662815}" type="pres">
      <dgm:prSet presAssocID="{A76B8AB2-B442-483A-8353-B8D95646EC70}" presName="connTx" presStyleLbl="parChTrans1D2" presStyleIdx="0" presStyleCnt="3"/>
      <dgm:spPr/>
      <dgm:t>
        <a:bodyPr/>
        <a:lstStyle/>
        <a:p>
          <a:endParaRPr lang="en-GB"/>
        </a:p>
      </dgm:t>
    </dgm:pt>
    <dgm:pt modelId="{7AD4C3BC-5626-4EAB-9A34-0529A7E944ED}" type="pres">
      <dgm:prSet presAssocID="{9AA914E7-4120-4288-A011-DECAD47B7B5D}" presName="root2" presStyleCnt="0"/>
      <dgm:spPr/>
    </dgm:pt>
    <dgm:pt modelId="{9F91C2B8-E307-4D3E-96B4-C1B899409955}" type="pres">
      <dgm:prSet presAssocID="{9AA914E7-4120-4288-A011-DECAD47B7B5D}" presName="LevelTwoTextNode" presStyleLbl="node2" presStyleIdx="0" presStyleCnt="3" custScaleX="294332" custScaleY="243873" custLinFactNeighborX="-16774">
        <dgm:presLayoutVars>
          <dgm:chPref val="3"/>
        </dgm:presLayoutVars>
      </dgm:prSet>
      <dgm:spPr/>
      <dgm:t>
        <a:bodyPr/>
        <a:lstStyle/>
        <a:p>
          <a:endParaRPr lang="en-GB"/>
        </a:p>
      </dgm:t>
    </dgm:pt>
    <dgm:pt modelId="{6C5EAB6E-9ED1-4BBB-A315-BB3D23C250F8}" type="pres">
      <dgm:prSet presAssocID="{9AA914E7-4120-4288-A011-DECAD47B7B5D}" presName="level3hierChild" presStyleCnt="0"/>
      <dgm:spPr/>
    </dgm:pt>
    <dgm:pt modelId="{09CCC94F-FD44-4370-94B7-DE25EB1FE9D8}" type="pres">
      <dgm:prSet presAssocID="{EBE0AB4F-E4B0-43E0-ACFA-9EBE0C69565B}" presName="conn2-1" presStyleLbl="parChTrans1D3" presStyleIdx="0" presStyleCnt="8"/>
      <dgm:spPr/>
      <dgm:t>
        <a:bodyPr/>
        <a:lstStyle/>
        <a:p>
          <a:endParaRPr lang="en-GB"/>
        </a:p>
      </dgm:t>
    </dgm:pt>
    <dgm:pt modelId="{4F01E10A-4A66-47C0-B961-006D4801288E}" type="pres">
      <dgm:prSet presAssocID="{EBE0AB4F-E4B0-43E0-ACFA-9EBE0C69565B}" presName="connTx" presStyleLbl="parChTrans1D3" presStyleIdx="0" presStyleCnt="8"/>
      <dgm:spPr/>
      <dgm:t>
        <a:bodyPr/>
        <a:lstStyle/>
        <a:p>
          <a:endParaRPr lang="en-GB"/>
        </a:p>
      </dgm:t>
    </dgm:pt>
    <dgm:pt modelId="{7DAB3216-3F63-456C-9260-64324860F4C0}" type="pres">
      <dgm:prSet presAssocID="{A8B69681-A398-46D4-A826-AA2B6BD5C8DD}" presName="root2" presStyleCnt="0"/>
      <dgm:spPr/>
    </dgm:pt>
    <dgm:pt modelId="{9BC48AAA-CC86-4A20-9947-785C014E5B67}" type="pres">
      <dgm:prSet presAssocID="{A8B69681-A398-46D4-A826-AA2B6BD5C8DD}" presName="LevelTwoTextNode" presStyleLbl="node3" presStyleIdx="0" presStyleCnt="8" custScaleX="551849" custScaleY="171861" custLinFactNeighborX="-1969">
        <dgm:presLayoutVars>
          <dgm:chPref val="3"/>
        </dgm:presLayoutVars>
      </dgm:prSet>
      <dgm:spPr/>
      <dgm:t>
        <a:bodyPr/>
        <a:lstStyle/>
        <a:p>
          <a:endParaRPr lang="en-GB"/>
        </a:p>
      </dgm:t>
    </dgm:pt>
    <dgm:pt modelId="{CF5A6080-10CD-4A1E-BB09-2526C13A5200}" type="pres">
      <dgm:prSet presAssocID="{A8B69681-A398-46D4-A826-AA2B6BD5C8DD}" presName="level3hierChild" presStyleCnt="0"/>
      <dgm:spPr/>
    </dgm:pt>
    <dgm:pt modelId="{F5D568DE-31B5-4166-A27F-F1522608D6CE}" type="pres">
      <dgm:prSet presAssocID="{33211013-279F-4B13-A8A3-62219639E9F8}" presName="conn2-1" presStyleLbl="parChTrans1D2" presStyleIdx="1" presStyleCnt="3"/>
      <dgm:spPr/>
      <dgm:t>
        <a:bodyPr/>
        <a:lstStyle/>
        <a:p>
          <a:endParaRPr lang="en-GB"/>
        </a:p>
      </dgm:t>
    </dgm:pt>
    <dgm:pt modelId="{3A0E7EAE-4E70-4557-9DA6-2DBAC905C6C9}" type="pres">
      <dgm:prSet presAssocID="{33211013-279F-4B13-A8A3-62219639E9F8}" presName="connTx" presStyleLbl="parChTrans1D2" presStyleIdx="1" presStyleCnt="3"/>
      <dgm:spPr/>
      <dgm:t>
        <a:bodyPr/>
        <a:lstStyle/>
        <a:p>
          <a:endParaRPr lang="en-GB"/>
        </a:p>
      </dgm:t>
    </dgm:pt>
    <dgm:pt modelId="{B6388417-1351-451A-80D3-1B2F5FC6B40D}" type="pres">
      <dgm:prSet presAssocID="{6A953496-D2F5-4989-858A-8118DC67599C}" presName="root2" presStyleCnt="0"/>
      <dgm:spPr/>
    </dgm:pt>
    <dgm:pt modelId="{01F00CE7-06E0-4C07-8A8B-3C930E9D6755}" type="pres">
      <dgm:prSet presAssocID="{6A953496-D2F5-4989-858A-8118DC67599C}" presName="LevelTwoTextNode" presStyleLbl="node2" presStyleIdx="1" presStyleCnt="3" custScaleX="294332" custScaleY="243873" custLinFactNeighborX="-16774">
        <dgm:presLayoutVars>
          <dgm:chPref val="3"/>
        </dgm:presLayoutVars>
      </dgm:prSet>
      <dgm:spPr/>
      <dgm:t>
        <a:bodyPr/>
        <a:lstStyle/>
        <a:p>
          <a:endParaRPr lang="en-GB"/>
        </a:p>
      </dgm:t>
    </dgm:pt>
    <dgm:pt modelId="{7140544D-E6EB-4D53-941A-EADD214A806D}" type="pres">
      <dgm:prSet presAssocID="{6A953496-D2F5-4989-858A-8118DC67599C}" presName="level3hierChild" presStyleCnt="0"/>
      <dgm:spPr/>
    </dgm:pt>
    <dgm:pt modelId="{7A47990E-B401-4E1B-82F8-4578F5DB16BA}" type="pres">
      <dgm:prSet presAssocID="{E2FEDCFC-DA1A-4852-AD71-985D8EE1F208}" presName="conn2-1" presStyleLbl="parChTrans1D3" presStyleIdx="1" presStyleCnt="8"/>
      <dgm:spPr/>
      <dgm:t>
        <a:bodyPr/>
        <a:lstStyle/>
        <a:p>
          <a:endParaRPr lang="en-GB"/>
        </a:p>
      </dgm:t>
    </dgm:pt>
    <dgm:pt modelId="{B979FCC0-7CDA-4067-8B95-C265181094F5}" type="pres">
      <dgm:prSet presAssocID="{E2FEDCFC-DA1A-4852-AD71-985D8EE1F208}" presName="connTx" presStyleLbl="parChTrans1D3" presStyleIdx="1" presStyleCnt="8"/>
      <dgm:spPr/>
      <dgm:t>
        <a:bodyPr/>
        <a:lstStyle/>
        <a:p>
          <a:endParaRPr lang="en-GB"/>
        </a:p>
      </dgm:t>
    </dgm:pt>
    <dgm:pt modelId="{DA933A75-B517-40A1-AC83-356FFF1C4800}" type="pres">
      <dgm:prSet presAssocID="{6715358E-0690-4A9B-B6BC-DDEB2829ADBB}" presName="root2" presStyleCnt="0"/>
      <dgm:spPr/>
    </dgm:pt>
    <dgm:pt modelId="{5431AC89-0FB9-4698-A42A-35F838C37266}" type="pres">
      <dgm:prSet presAssocID="{6715358E-0690-4A9B-B6BC-DDEB2829ADBB}" presName="LevelTwoTextNode" presStyleLbl="node3" presStyleIdx="1" presStyleCnt="8" custScaleX="551849" custScaleY="141320">
        <dgm:presLayoutVars>
          <dgm:chPref val="3"/>
        </dgm:presLayoutVars>
      </dgm:prSet>
      <dgm:spPr/>
      <dgm:t>
        <a:bodyPr/>
        <a:lstStyle/>
        <a:p>
          <a:endParaRPr lang="en-GB"/>
        </a:p>
      </dgm:t>
    </dgm:pt>
    <dgm:pt modelId="{E65D4178-1CA7-49FC-A083-7EF0EDD12311}" type="pres">
      <dgm:prSet presAssocID="{6715358E-0690-4A9B-B6BC-DDEB2829ADBB}" presName="level3hierChild" presStyleCnt="0"/>
      <dgm:spPr/>
    </dgm:pt>
    <dgm:pt modelId="{4430CBC7-7531-47A7-930B-72598E07282C}" type="pres">
      <dgm:prSet presAssocID="{327CFD2C-42CD-4C6F-B801-A286A86184D1}" presName="conn2-1" presStyleLbl="parChTrans1D3" presStyleIdx="2" presStyleCnt="8"/>
      <dgm:spPr/>
      <dgm:t>
        <a:bodyPr/>
        <a:lstStyle/>
        <a:p>
          <a:endParaRPr lang="en-GB"/>
        </a:p>
      </dgm:t>
    </dgm:pt>
    <dgm:pt modelId="{7AC509E5-3A17-42AF-86BC-E27C9D6D4BD9}" type="pres">
      <dgm:prSet presAssocID="{327CFD2C-42CD-4C6F-B801-A286A86184D1}" presName="connTx" presStyleLbl="parChTrans1D3" presStyleIdx="2" presStyleCnt="8"/>
      <dgm:spPr/>
      <dgm:t>
        <a:bodyPr/>
        <a:lstStyle/>
        <a:p>
          <a:endParaRPr lang="en-GB"/>
        </a:p>
      </dgm:t>
    </dgm:pt>
    <dgm:pt modelId="{A8314843-D119-4210-A51C-BA9F12B9EB1D}" type="pres">
      <dgm:prSet presAssocID="{579DF2E6-5D03-497E-92AD-23834B5079C8}" presName="root2" presStyleCnt="0"/>
      <dgm:spPr/>
    </dgm:pt>
    <dgm:pt modelId="{8D5FA1D9-36BE-4620-A6D1-9D11E75FEC06}" type="pres">
      <dgm:prSet presAssocID="{579DF2E6-5D03-497E-92AD-23834B5079C8}" presName="LevelTwoTextNode" presStyleLbl="node3" presStyleIdx="2" presStyleCnt="8" custScaleX="551849" custScaleY="155847">
        <dgm:presLayoutVars>
          <dgm:chPref val="3"/>
        </dgm:presLayoutVars>
      </dgm:prSet>
      <dgm:spPr/>
      <dgm:t>
        <a:bodyPr/>
        <a:lstStyle/>
        <a:p>
          <a:endParaRPr lang="en-GB"/>
        </a:p>
      </dgm:t>
    </dgm:pt>
    <dgm:pt modelId="{73115583-EF73-4A88-9B27-39C3FD9C70E1}" type="pres">
      <dgm:prSet presAssocID="{579DF2E6-5D03-497E-92AD-23834B5079C8}" presName="level3hierChild" presStyleCnt="0"/>
      <dgm:spPr/>
    </dgm:pt>
    <dgm:pt modelId="{E248BEE7-3E69-4A24-9614-E35D164D4805}" type="pres">
      <dgm:prSet presAssocID="{FE042249-E481-4313-977F-740565A2374B}" presName="conn2-1" presStyleLbl="parChTrans1D3" presStyleIdx="3" presStyleCnt="8"/>
      <dgm:spPr/>
      <dgm:t>
        <a:bodyPr/>
        <a:lstStyle/>
        <a:p>
          <a:endParaRPr lang="en-GB"/>
        </a:p>
      </dgm:t>
    </dgm:pt>
    <dgm:pt modelId="{7D165004-FD76-45A9-9B9E-D6D64BA6DC75}" type="pres">
      <dgm:prSet presAssocID="{FE042249-E481-4313-977F-740565A2374B}" presName="connTx" presStyleLbl="parChTrans1D3" presStyleIdx="3" presStyleCnt="8"/>
      <dgm:spPr/>
      <dgm:t>
        <a:bodyPr/>
        <a:lstStyle/>
        <a:p>
          <a:endParaRPr lang="en-GB"/>
        </a:p>
      </dgm:t>
    </dgm:pt>
    <dgm:pt modelId="{4EE839F4-FF0D-4805-8227-2346D34BBA94}" type="pres">
      <dgm:prSet presAssocID="{2A7332EB-D9F0-49E0-8DF7-837040FBFD7C}" presName="root2" presStyleCnt="0"/>
      <dgm:spPr/>
    </dgm:pt>
    <dgm:pt modelId="{C98A8A4B-7333-4A03-810A-F89E2AB071F8}" type="pres">
      <dgm:prSet presAssocID="{2A7332EB-D9F0-49E0-8DF7-837040FBFD7C}" presName="LevelTwoTextNode" presStyleLbl="node3" presStyleIdx="3" presStyleCnt="8" custScaleX="556625">
        <dgm:presLayoutVars>
          <dgm:chPref val="3"/>
        </dgm:presLayoutVars>
      </dgm:prSet>
      <dgm:spPr/>
      <dgm:t>
        <a:bodyPr/>
        <a:lstStyle/>
        <a:p>
          <a:endParaRPr lang="en-GB"/>
        </a:p>
      </dgm:t>
    </dgm:pt>
    <dgm:pt modelId="{EBDEBDCD-BCF6-4083-BF58-53CB9571B518}" type="pres">
      <dgm:prSet presAssocID="{2A7332EB-D9F0-49E0-8DF7-837040FBFD7C}" presName="level3hierChild" presStyleCnt="0"/>
      <dgm:spPr/>
    </dgm:pt>
    <dgm:pt modelId="{65CE9A42-5E73-4E9B-A0DB-8613611E0A85}" type="pres">
      <dgm:prSet presAssocID="{EB87D4EE-032C-4912-B5BB-DA61A5299BCE}" presName="conn2-1" presStyleLbl="parChTrans1D3" presStyleIdx="4" presStyleCnt="8"/>
      <dgm:spPr/>
      <dgm:t>
        <a:bodyPr/>
        <a:lstStyle/>
        <a:p>
          <a:endParaRPr lang="en-GB"/>
        </a:p>
      </dgm:t>
    </dgm:pt>
    <dgm:pt modelId="{199EDA42-6ED7-4AF6-97CC-501C84E77B02}" type="pres">
      <dgm:prSet presAssocID="{EB87D4EE-032C-4912-B5BB-DA61A5299BCE}" presName="connTx" presStyleLbl="parChTrans1D3" presStyleIdx="4" presStyleCnt="8"/>
      <dgm:spPr/>
      <dgm:t>
        <a:bodyPr/>
        <a:lstStyle/>
        <a:p>
          <a:endParaRPr lang="en-GB"/>
        </a:p>
      </dgm:t>
    </dgm:pt>
    <dgm:pt modelId="{0064EB4B-AD2A-4CDC-B57C-11CB506EE857}" type="pres">
      <dgm:prSet presAssocID="{3C49155B-CBA8-44C0-AC4F-CF520ACB359F}" presName="root2" presStyleCnt="0"/>
      <dgm:spPr/>
    </dgm:pt>
    <dgm:pt modelId="{15DC7580-BB1F-48C3-8E18-59A8CB962BEF}" type="pres">
      <dgm:prSet presAssocID="{3C49155B-CBA8-44C0-AC4F-CF520ACB359F}" presName="LevelTwoTextNode" presStyleLbl="node3" presStyleIdx="4" presStyleCnt="8" custScaleX="551849" custScaleY="204484">
        <dgm:presLayoutVars>
          <dgm:chPref val="3"/>
        </dgm:presLayoutVars>
      </dgm:prSet>
      <dgm:spPr/>
      <dgm:t>
        <a:bodyPr/>
        <a:lstStyle/>
        <a:p>
          <a:endParaRPr lang="en-GB"/>
        </a:p>
      </dgm:t>
    </dgm:pt>
    <dgm:pt modelId="{B9914C8E-9258-430B-B3FF-3EF4A98C7049}" type="pres">
      <dgm:prSet presAssocID="{3C49155B-CBA8-44C0-AC4F-CF520ACB359F}" presName="level3hierChild" presStyleCnt="0"/>
      <dgm:spPr/>
    </dgm:pt>
    <dgm:pt modelId="{450F6809-E8A5-4CD4-ABBF-45211AFC589F}" type="pres">
      <dgm:prSet presAssocID="{FDB9B829-2ACF-45EB-9E22-461A6C6AEA77}" presName="conn2-1" presStyleLbl="parChTrans1D3" presStyleIdx="5" presStyleCnt="8"/>
      <dgm:spPr/>
      <dgm:t>
        <a:bodyPr/>
        <a:lstStyle/>
        <a:p>
          <a:endParaRPr lang="en-GB"/>
        </a:p>
      </dgm:t>
    </dgm:pt>
    <dgm:pt modelId="{537C7955-F51D-4253-A577-EC0CCB8ED936}" type="pres">
      <dgm:prSet presAssocID="{FDB9B829-2ACF-45EB-9E22-461A6C6AEA77}" presName="connTx" presStyleLbl="parChTrans1D3" presStyleIdx="5" presStyleCnt="8"/>
      <dgm:spPr/>
      <dgm:t>
        <a:bodyPr/>
        <a:lstStyle/>
        <a:p>
          <a:endParaRPr lang="en-GB"/>
        </a:p>
      </dgm:t>
    </dgm:pt>
    <dgm:pt modelId="{5D254C40-1F51-4967-A1B2-9D73A2633DAA}" type="pres">
      <dgm:prSet presAssocID="{A3591F94-D951-4451-B137-95F52418F3DF}" presName="root2" presStyleCnt="0"/>
      <dgm:spPr/>
    </dgm:pt>
    <dgm:pt modelId="{A4A88DA5-F063-4CD4-A8D0-0709469AA78C}" type="pres">
      <dgm:prSet presAssocID="{A3591F94-D951-4451-B137-95F52418F3DF}" presName="LevelTwoTextNode" presStyleLbl="node3" presStyleIdx="5" presStyleCnt="8" custScaleX="554187" custScaleY="171207">
        <dgm:presLayoutVars>
          <dgm:chPref val="3"/>
        </dgm:presLayoutVars>
      </dgm:prSet>
      <dgm:spPr/>
      <dgm:t>
        <a:bodyPr/>
        <a:lstStyle/>
        <a:p>
          <a:endParaRPr lang="en-GB"/>
        </a:p>
      </dgm:t>
    </dgm:pt>
    <dgm:pt modelId="{B4796DB3-CF52-4C1B-98CC-EB0E67D9FB2D}" type="pres">
      <dgm:prSet presAssocID="{A3591F94-D951-4451-B137-95F52418F3DF}" presName="level3hierChild" presStyleCnt="0"/>
      <dgm:spPr/>
    </dgm:pt>
    <dgm:pt modelId="{0E5877DD-5796-4721-9F42-81068CCA0707}" type="pres">
      <dgm:prSet presAssocID="{9BE4967A-D240-4224-ACA6-D9350CDD537B}" presName="conn2-1" presStyleLbl="parChTrans1D2" presStyleIdx="2" presStyleCnt="3"/>
      <dgm:spPr/>
      <dgm:t>
        <a:bodyPr/>
        <a:lstStyle/>
        <a:p>
          <a:endParaRPr lang="en-GB"/>
        </a:p>
      </dgm:t>
    </dgm:pt>
    <dgm:pt modelId="{C93868F9-DBB0-4533-8ED8-77BD0D4FEFDE}" type="pres">
      <dgm:prSet presAssocID="{9BE4967A-D240-4224-ACA6-D9350CDD537B}" presName="connTx" presStyleLbl="parChTrans1D2" presStyleIdx="2" presStyleCnt="3"/>
      <dgm:spPr/>
      <dgm:t>
        <a:bodyPr/>
        <a:lstStyle/>
        <a:p>
          <a:endParaRPr lang="en-GB"/>
        </a:p>
      </dgm:t>
    </dgm:pt>
    <dgm:pt modelId="{76E07611-8E67-461C-A694-9D55E29B0FE8}" type="pres">
      <dgm:prSet presAssocID="{947435A0-515A-4918-AF29-FCC33EE1337D}" presName="root2" presStyleCnt="0"/>
      <dgm:spPr/>
    </dgm:pt>
    <dgm:pt modelId="{62842B05-0495-4C4B-AA7E-7E52636A7695}" type="pres">
      <dgm:prSet presAssocID="{947435A0-515A-4918-AF29-FCC33EE1337D}" presName="LevelTwoTextNode" presStyleLbl="node2" presStyleIdx="2" presStyleCnt="3" custScaleX="294332" custScaleY="243873" custLinFactNeighborX="-16774">
        <dgm:presLayoutVars>
          <dgm:chPref val="3"/>
        </dgm:presLayoutVars>
      </dgm:prSet>
      <dgm:spPr/>
      <dgm:t>
        <a:bodyPr/>
        <a:lstStyle/>
        <a:p>
          <a:endParaRPr lang="en-GB"/>
        </a:p>
      </dgm:t>
    </dgm:pt>
    <dgm:pt modelId="{D4F6BE33-69E0-4FFF-9F1E-F0AAB43347D3}" type="pres">
      <dgm:prSet presAssocID="{947435A0-515A-4918-AF29-FCC33EE1337D}" presName="level3hierChild" presStyleCnt="0"/>
      <dgm:spPr/>
    </dgm:pt>
    <dgm:pt modelId="{CD3E1342-C885-4110-B512-3A7C433D236E}" type="pres">
      <dgm:prSet presAssocID="{24B0C1CB-C129-40DE-8ED0-6308DCEAEB02}" presName="conn2-1" presStyleLbl="parChTrans1D3" presStyleIdx="6" presStyleCnt="8"/>
      <dgm:spPr/>
      <dgm:t>
        <a:bodyPr/>
        <a:lstStyle/>
        <a:p>
          <a:endParaRPr lang="en-GB"/>
        </a:p>
      </dgm:t>
    </dgm:pt>
    <dgm:pt modelId="{AFC8B1B6-E537-4E64-95A6-54F3FB046993}" type="pres">
      <dgm:prSet presAssocID="{24B0C1CB-C129-40DE-8ED0-6308DCEAEB02}" presName="connTx" presStyleLbl="parChTrans1D3" presStyleIdx="6" presStyleCnt="8"/>
      <dgm:spPr/>
      <dgm:t>
        <a:bodyPr/>
        <a:lstStyle/>
        <a:p>
          <a:endParaRPr lang="en-GB"/>
        </a:p>
      </dgm:t>
    </dgm:pt>
    <dgm:pt modelId="{F8D38E71-C6A4-401E-B578-3988F944AE89}" type="pres">
      <dgm:prSet presAssocID="{E87ADC15-A008-4E11-888E-42CA04C2C188}" presName="root2" presStyleCnt="0"/>
      <dgm:spPr/>
    </dgm:pt>
    <dgm:pt modelId="{9336A5EF-2E63-4537-8E3A-23CF95B0E377}" type="pres">
      <dgm:prSet presAssocID="{E87ADC15-A008-4E11-888E-42CA04C2C188}" presName="LevelTwoTextNode" presStyleLbl="node3" presStyleIdx="6" presStyleCnt="8" custScaleX="551849" custScaleY="141320">
        <dgm:presLayoutVars>
          <dgm:chPref val="3"/>
        </dgm:presLayoutVars>
      </dgm:prSet>
      <dgm:spPr/>
      <dgm:t>
        <a:bodyPr/>
        <a:lstStyle/>
        <a:p>
          <a:endParaRPr lang="en-GB"/>
        </a:p>
      </dgm:t>
    </dgm:pt>
    <dgm:pt modelId="{DFD4B4D1-DF9B-436D-B7F1-469ECB1A37A3}" type="pres">
      <dgm:prSet presAssocID="{E87ADC15-A008-4E11-888E-42CA04C2C188}" presName="level3hierChild" presStyleCnt="0"/>
      <dgm:spPr/>
    </dgm:pt>
    <dgm:pt modelId="{0D180202-DA37-4BB2-9DEC-BC0C546E89FD}" type="pres">
      <dgm:prSet presAssocID="{CBE3701F-DFA9-49BC-815C-81E9485F7C65}" presName="conn2-1" presStyleLbl="parChTrans1D3" presStyleIdx="7" presStyleCnt="8"/>
      <dgm:spPr/>
      <dgm:t>
        <a:bodyPr/>
        <a:lstStyle/>
        <a:p>
          <a:endParaRPr lang="en-GB"/>
        </a:p>
      </dgm:t>
    </dgm:pt>
    <dgm:pt modelId="{301D1F3E-B29B-42A5-92B2-17FF9E302B1F}" type="pres">
      <dgm:prSet presAssocID="{CBE3701F-DFA9-49BC-815C-81E9485F7C65}" presName="connTx" presStyleLbl="parChTrans1D3" presStyleIdx="7" presStyleCnt="8"/>
      <dgm:spPr/>
      <dgm:t>
        <a:bodyPr/>
        <a:lstStyle/>
        <a:p>
          <a:endParaRPr lang="en-GB"/>
        </a:p>
      </dgm:t>
    </dgm:pt>
    <dgm:pt modelId="{816F95D1-D744-4177-A10C-8F6875DD6B90}" type="pres">
      <dgm:prSet presAssocID="{43D4F332-6CA7-43BE-A268-D2226DF04122}" presName="root2" presStyleCnt="0"/>
      <dgm:spPr/>
    </dgm:pt>
    <dgm:pt modelId="{90CC9182-8B5C-4BCB-A776-516C59918370}" type="pres">
      <dgm:prSet presAssocID="{43D4F332-6CA7-43BE-A268-D2226DF04122}" presName="LevelTwoTextNode" presStyleLbl="node3" presStyleIdx="7" presStyleCnt="8" custScaleX="551849" custScaleY="176835">
        <dgm:presLayoutVars>
          <dgm:chPref val="3"/>
        </dgm:presLayoutVars>
      </dgm:prSet>
      <dgm:spPr/>
      <dgm:t>
        <a:bodyPr/>
        <a:lstStyle/>
        <a:p>
          <a:endParaRPr lang="en-GB"/>
        </a:p>
      </dgm:t>
    </dgm:pt>
    <dgm:pt modelId="{7384D43B-929B-4B65-9D70-2032700D4B8A}" type="pres">
      <dgm:prSet presAssocID="{43D4F332-6CA7-43BE-A268-D2226DF04122}" presName="level3hierChild" presStyleCnt="0"/>
      <dgm:spPr/>
    </dgm:pt>
  </dgm:ptLst>
  <dgm:cxnLst>
    <dgm:cxn modelId="{E2C9C2B1-DBCB-4ED7-933F-D232D14F3BF5}" type="presOf" srcId="{A76B8AB2-B442-483A-8353-B8D95646EC70}" destId="{CFB56DA8-FB6E-4AE9-94FC-6C137B662815}" srcOrd="1" destOrd="0" presId="urn:microsoft.com/office/officeart/2005/8/layout/hierarchy2"/>
    <dgm:cxn modelId="{6707E714-AFF3-46C5-8380-20AB77444B4E}" type="presOf" srcId="{EBE0AB4F-E4B0-43E0-ACFA-9EBE0C69565B}" destId="{4F01E10A-4A66-47C0-B961-006D4801288E}" srcOrd="1" destOrd="0" presId="urn:microsoft.com/office/officeart/2005/8/layout/hierarchy2"/>
    <dgm:cxn modelId="{FBA08EB2-3A8F-43F8-B50C-AEB89C86E753}" type="presOf" srcId="{E87ADC15-A008-4E11-888E-42CA04C2C188}" destId="{9336A5EF-2E63-4537-8E3A-23CF95B0E377}" srcOrd="0" destOrd="0" presId="urn:microsoft.com/office/officeart/2005/8/layout/hierarchy2"/>
    <dgm:cxn modelId="{DF4E1EA4-B5C1-44E4-B4AA-3568E6296915}" srcId="{6A953496-D2F5-4989-858A-8118DC67599C}" destId="{2A7332EB-D9F0-49E0-8DF7-837040FBFD7C}" srcOrd="2" destOrd="0" parTransId="{FE042249-E481-4313-977F-740565A2374B}" sibTransId="{91BAAFEC-61CD-4241-8188-934A7F64F646}"/>
    <dgm:cxn modelId="{482FD81B-5D55-46F6-B4BD-465C34447A96}" type="presOf" srcId="{A3591F94-D951-4451-B137-95F52418F3DF}" destId="{A4A88DA5-F063-4CD4-A8D0-0709469AA78C}" srcOrd="0" destOrd="0" presId="urn:microsoft.com/office/officeart/2005/8/layout/hierarchy2"/>
    <dgm:cxn modelId="{3216F16E-FC93-4524-B656-82F665D3BEA9}" type="presOf" srcId="{FDB9B829-2ACF-45EB-9E22-461A6C6AEA77}" destId="{537C7955-F51D-4253-A577-EC0CCB8ED936}" srcOrd="1" destOrd="0" presId="urn:microsoft.com/office/officeart/2005/8/layout/hierarchy2"/>
    <dgm:cxn modelId="{89DF7369-32C8-4A41-B26B-A2AD11B810D8}" type="presOf" srcId="{CBE3701F-DFA9-49BC-815C-81E9485F7C65}" destId="{301D1F3E-B29B-42A5-92B2-17FF9E302B1F}" srcOrd="1" destOrd="0" presId="urn:microsoft.com/office/officeart/2005/8/layout/hierarchy2"/>
    <dgm:cxn modelId="{F3896779-4A60-433E-AEA6-D6753AFBF035}" type="presOf" srcId="{1804A9A2-9CFF-4F1A-9634-0C84B4D4DDBB}" destId="{2FAC8381-7113-4F50-BA02-E7F540FDB825}" srcOrd="0" destOrd="0" presId="urn:microsoft.com/office/officeart/2005/8/layout/hierarchy2"/>
    <dgm:cxn modelId="{710F8667-D36A-41CD-8538-DF0BB45DF46A}" type="presOf" srcId="{FE042249-E481-4313-977F-740565A2374B}" destId="{E248BEE7-3E69-4A24-9614-E35D164D4805}" srcOrd="0" destOrd="0" presId="urn:microsoft.com/office/officeart/2005/8/layout/hierarchy2"/>
    <dgm:cxn modelId="{035ADAC4-A6CD-4309-A4AC-A9D3029C726F}" srcId="{6A953496-D2F5-4989-858A-8118DC67599C}" destId="{579DF2E6-5D03-497E-92AD-23834B5079C8}" srcOrd="1" destOrd="0" parTransId="{327CFD2C-42CD-4C6F-B801-A286A86184D1}" sibTransId="{DDE4D5BF-A12B-41F2-8437-7955DDE881D8}"/>
    <dgm:cxn modelId="{5D832F4E-72A2-4E22-8E9D-C4ACA07DF25B}" type="presOf" srcId="{EBE0AB4F-E4B0-43E0-ACFA-9EBE0C69565B}" destId="{09CCC94F-FD44-4370-94B7-DE25EB1FE9D8}" srcOrd="0" destOrd="0" presId="urn:microsoft.com/office/officeart/2005/8/layout/hierarchy2"/>
    <dgm:cxn modelId="{E52B5CC9-A95D-464A-8CBD-549353AC7A5E}" type="presOf" srcId="{2A7332EB-D9F0-49E0-8DF7-837040FBFD7C}" destId="{C98A8A4B-7333-4A03-810A-F89E2AB071F8}" srcOrd="0" destOrd="0" presId="urn:microsoft.com/office/officeart/2005/8/layout/hierarchy2"/>
    <dgm:cxn modelId="{24244615-8DF8-4DE0-9610-162FA96CC672}" srcId="{6A953496-D2F5-4989-858A-8118DC67599C}" destId="{3C49155B-CBA8-44C0-AC4F-CF520ACB359F}" srcOrd="3" destOrd="0" parTransId="{EB87D4EE-032C-4912-B5BB-DA61A5299BCE}" sibTransId="{F542D8AF-41EE-41FC-9328-57EE7F251496}"/>
    <dgm:cxn modelId="{36EB4D5E-C06F-47CB-9B59-AAF2E00B9129}" type="presOf" srcId="{A8B69681-A398-46D4-A826-AA2B6BD5C8DD}" destId="{9BC48AAA-CC86-4A20-9947-785C014E5B67}" srcOrd="0" destOrd="0" presId="urn:microsoft.com/office/officeart/2005/8/layout/hierarchy2"/>
    <dgm:cxn modelId="{AC9F67DC-6601-400E-8CA7-0EA76F51BDDD}" srcId="{E639C8FE-E3F1-4826-BF50-AB7374D1F91F}" destId="{947435A0-515A-4918-AF29-FCC33EE1337D}" srcOrd="2" destOrd="0" parTransId="{9BE4967A-D240-4224-ACA6-D9350CDD537B}" sibTransId="{A0B4AEF2-F94A-4BB2-A341-03948FB6AEC4}"/>
    <dgm:cxn modelId="{BDCC2188-B5B2-4681-88F2-BF95BBA4B33B}" type="presOf" srcId="{327CFD2C-42CD-4C6F-B801-A286A86184D1}" destId="{4430CBC7-7531-47A7-930B-72598E07282C}" srcOrd="0" destOrd="0" presId="urn:microsoft.com/office/officeart/2005/8/layout/hierarchy2"/>
    <dgm:cxn modelId="{AD893807-BBDD-4C08-87EE-38C33389575F}" type="presOf" srcId="{EB87D4EE-032C-4912-B5BB-DA61A5299BCE}" destId="{199EDA42-6ED7-4AF6-97CC-501C84E77B02}" srcOrd="1" destOrd="0" presId="urn:microsoft.com/office/officeart/2005/8/layout/hierarchy2"/>
    <dgm:cxn modelId="{AAFA8777-01A4-471E-9F12-ADD86210558B}" type="presOf" srcId="{9BE4967A-D240-4224-ACA6-D9350CDD537B}" destId="{0E5877DD-5796-4721-9F42-81068CCA0707}" srcOrd="0" destOrd="0" presId="urn:microsoft.com/office/officeart/2005/8/layout/hierarchy2"/>
    <dgm:cxn modelId="{4006156B-85A6-4BEE-A84D-9836EBB0D6FE}" srcId="{947435A0-515A-4918-AF29-FCC33EE1337D}" destId="{E87ADC15-A008-4E11-888E-42CA04C2C188}" srcOrd="0" destOrd="0" parTransId="{24B0C1CB-C129-40DE-8ED0-6308DCEAEB02}" sibTransId="{45A43A74-BFBC-4CF2-BE6B-3DA1756D6A7C}"/>
    <dgm:cxn modelId="{AB462885-A45F-49DF-919B-35845CC2CDA4}" type="presOf" srcId="{3C49155B-CBA8-44C0-AC4F-CF520ACB359F}" destId="{15DC7580-BB1F-48C3-8E18-59A8CB962BEF}" srcOrd="0" destOrd="0" presId="urn:microsoft.com/office/officeart/2005/8/layout/hierarchy2"/>
    <dgm:cxn modelId="{E7C4607E-D7C6-44DB-A328-E727298AF6B3}" type="presOf" srcId="{FE042249-E481-4313-977F-740565A2374B}" destId="{7D165004-FD76-45A9-9B9E-D6D64BA6DC75}" srcOrd="1" destOrd="0" presId="urn:microsoft.com/office/officeart/2005/8/layout/hierarchy2"/>
    <dgm:cxn modelId="{2F590705-8B65-4BBF-881F-CDD92E3F8E64}" type="presOf" srcId="{E2FEDCFC-DA1A-4852-AD71-985D8EE1F208}" destId="{7A47990E-B401-4E1B-82F8-4578F5DB16BA}" srcOrd="0" destOrd="0" presId="urn:microsoft.com/office/officeart/2005/8/layout/hierarchy2"/>
    <dgm:cxn modelId="{C4613991-6E04-49E7-8E86-8AC846E69BBB}" type="presOf" srcId="{6715358E-0690-4A9B-B6BC-DDEB2829ADBB}" destId="{5431AC89-0FB9-4698-A42A-35F838C37266}" srcOrd="0" destOrd="0" presId="urn:microsoft.com/office/officeart/2005/8/layout/hierarchy2"/>
    <dgm:cxn modelId="{21D0B627-C8B3-489C-944A-B520D9893D33}" type="presOf" srcId="{24B0C1CB-C129-40DE-8ED0-6308DCEAEB02}" destId="{AFC8B1B6-E537-4E64-95A6-54F3FB046993}" srcOrd="1" destOrd="0" presId="urn:microsoft.com/office/officeart/2005/8/layout/hierarchy2"/>
    <dgm:cxn modelId="{E94969DC-BBA7-4524-AC02-58CBA79716EA}" type="presOf" srcId="{E639C8FE-E3F1-4826-BF50-AB7374D1F91F}" destId="{58F2D796-D8EB-4021-BD8F-29E05669C68E}" srcOrd="0" destOrd="0" presId="urn:microsoft.com/office/officeart/2005/8/layout/hierarchy2"/>
    <dgm:cxn modelId="{1A8648E2-21C8-4E6A-98F1-0AB4123021BC}" type="presOf" srcId="{579DF2E6-5D03-497E-92AD-23834B5079C8}" destId="{8D5FA1D9-36BE-4620-A6D1-9D11E75FEC06}" srcOrd="0" destOrd="0" presId="urn:microsoft.com/office/officeart/2005/8/layout/hierarchy2"/>
    <dgm:cxn modelId="{7B809E85-6F75-4EB7-BA8B-2E935C16E6F9}" type="presOf" srcId="{327CFD2C-42CD-4C6F-B801-A286A86184D1}" destId="{7AC509E5-3A17-42AF-86BC-E27C9D6D4BD9}" srcOrd="1" destOrd="0" presId="urn:microsoft.com/office/officeart/2005/8/layout/hierarchy2"/>
    <dgm:cxn modelId="{65BB9E70-818C-4819-BC65-4102A509A7BB}" type="presOf" srcId="{43D4F332-6CA7-43BE-A268-D2226DF04122}" destId="{90CC9182-8B5C-4BCB-A776-516C59918370}" srcOrd="0" destOrd="0" presId="urn:microsoft.com/office/officeart/2005/8/layout/hierarchy2"/>
    <dgm:cxn modelId="{D3CCFDE5-C604-4E95-8F0C-579046DBCBBB}" type="presOf" srcId="{24B0C1CB-C129-40DE-8ED0-6308DCEAEB02}" destId="{CD3E1342-C885-4110-B512-3A7C433D236E}" srcOrd="0" destOrd="0" presId="urn:microsoft.com/office/officeart/2005/8/layout/hierarchy2"/>
    <dgm:cxn modelId="{82608768-DD9E-4FAB-B81D-C40A4F55386C}" type="presOf" srcId="{FDB9B829-2ACF-45EB-9E22-461A6C6AEA77}" destId="{450F6809-E8A5-4CD4-ABBF-45211AFC589F}" srcOrd="0" destOrd="0" presId="urn:microsoft.com/office/officeart/2005/8/layout/hierarchy2"/>
    <dgm:cxn modelId="{1F8D203E-9DF6-4391-8969-31628DAB2ED0}" srcId="{6A953496-D2F5-4989-858A-8118DC67599C}" destId="{6715358E-0690-4A9B-B6BC-DDEB2829ADBB}" srcOrd="0" destOrd="0" parTransId="{E2FEDCFC-DA1A-4852-AD71-985D8EE1F208}" sibTransId="{CD60F231-8564-41FF-8391-1785D69B0059}"/>
    <dgm:cxn modelId="{2F495F2B-AD8E-4F5D-95B6-C357F51B4E55}" type="presOf" srcId="{9BE4967A-D240-4224-ACA6-D9350CDD537B}" destId="{C93868F9-DBB0-4533-8ED8-77BD0D4FEFDE}" srcOrd="1" destOrd="0" presId="urn:microsoft.com/office/officeart/2005/8/layout/hierarchy2"/>
    <dgm:cxn modelId="{A905C721-355C-46E7-AC81-4894F4EAEC88}" type="presOf" srcId="{33211013-279F-4B13-A8A3-62219639E9F8}" destId="{3A0E7EAE-4E70-4557-9DA6-2DBAC905C6C9}" srcOrd="1" destOrd="0" presId="urn:microsoft.com/office/officeart/2005/8/layout/hierarchy2"/>
    <dgm:cxn modelId="{514D2FCF-C68F-4BF0-BB60-E030BC1C5871}" type="presOf" srcId="{33211013-279F-4B13-A8A3-62219639E9F8}" destId="{F5D568DE-31B5-4166-A27F-F1522608D6CE}" srcOrd="0" destOrd="0" presId="urn:microsoft.com/office/officeart/2005/8/layout/hierarchy2"/>
    <dgm:cxn modelId="{81F543E8-E5B6-4634-9A46-CE4AB611B6F3}" srcId="{9AA914E7-4120-4288-A011-DECAD47B7B5D}" destId="{A8B69681-A398-46D4-A826-AA2B6BD5C8DD}" srcOrd="0" destOrd="0" parTransId="{EBE0AB4F-E4B0-43E0-ACFA-9EBE0C69565B}" sibTransId="{91BA0AAD-5C7A-47C2-BD33-1E6C9EA8800E}"/>
    <dgm:cxn modelId="{177E1B3D-BCB6-41A6-84EC-68713E1A0DB6}" type="presOf" srcId="{A76B8AB2-B442-483A-8353-B8D95646EC70}" destId="{064A9ECB-8084-4A61-A614-50C0B172454E}" srcOrd="0" destOrd="0" presId="urn:microsoft.com/office/officeart/2005/8/layout/hierarchy2"/>
    <dgm:cxn modelId="{3608B3B0-8B81-4212-A627-CEB7BDB542F7}" srcId="{6A953496-D2F5-4989-858A-8118DC67599C}" destId="{A3591F94-D951-4451-B137-95F52418F3DF}" srcOrd="4" destOrd="0" parTransId="{FDB9B829-2ACF-45EB-9E22-461A6C6AEA77}" sibTransId="{FDBD7DB0-F897-4C2B-8342-A18EC3BF3157}"/>
    <dgm:cxn modelId="{C2827628-8B70-465F-98CE-DDC875B793EE}" type="presOf" srcId="{947435A0-515A-4918-AF29-FCC33EE1337D}" destId="{62842B05-0495-4C4B-AA7E-7E52636A7695}" srcOrd="0" destOrd="0" presId="urn:microsoft.com/office/officeart/2005/8/layout/hierarchy2"/>
    <dgm:cxn modelId="{5C53741A-C859-4D17-BB07-1B18834BF7CB}" type="presOf" srcId="{CBE3701F-DFA9-49BC-815C-81E9485F7C65}" destId="{0D180202-DA37-4BB2-9DEC-BC0C546E89FD}" srcOrd="0" destOrd="0" presId="urn:microsoft.com/office/officeart/2005/8/layout/hierarchy2"/>
    <dgm:cxn modelId="{9E4F8F65-39AF-4C39-928A-8F2F405CE6BE}" srcId="{947435A0-515A-4918-AF29-FCC33EE1337D}" destId="{43D4F332-6CA7-43BE-A268-D2226DF04122}" srcOrd="1" destOrd="0" parTransId="{CBE3701F-DFA9-49BC-815C-81E9485F7C65}" sibTransId="{F13827DC-4298-4567-BA3E-E9A434C79807}"/>
    <dgm:cxn modelId="{0A0DBE6A-2545-47AA-8BF1-D1943F32361F}" srcId="{E639C8FE-E3F1-4826-BF50-AB7374D1F91F}" destId="{6A953496-D2F5-4989-858A-8118DC67599C}" srcOrd="1" destOrd="0" parTransId="{33211013-279F-4B13-A8A3-62219639E9F8}" sibTransId="{6559E794-0D7F-461B-A4B0-1B6BDE1FA4AF}"/>
    <dgm:cxn modelId="{688FFB7E-F98D-40D2-9ABD-61206041721B}" srcId="{E639C8FE-E3F1-4826-BF50-AB7374D1F91F}" destId="{9AA914E7-4120-4288-A011-DECAD47B7B5D}" srcOrd="0" destOrd="0" parTransId="{A76B8AB2-B442-483A-8353-B8D95646EC70}" sibTransId="{86E93629-A7B4-42F5-85FC-7CA1D023C277}"/>
    <dgm:cxn modelId="{2480EC09-991C-425C-9525-A0FB5D39CA3A}" type="presOf" srcId="{E2FEDCFC-DA1A-4852-AD71-985D8EE1F208}" destId="{B979FCC0-7CDA-4067-8B95-C265181094F5}" srcOrd="1" destOrd="0" presId="urn:microsoft.com/office/officeart/2005/8/layout/hierarchy2"/>
    <dgm:cxn modelId="{B06A13EB-3CB9-4954-9E29-222A34296550}" type="presOf" srcId="{6A953496-D2F5-4989-858A-8118DC67599C}" destId="{01F00CE7-06E0-4C07-8A8B-3C930E9D6755}" srcOrd="0" destOrd="0" presId="urn:microsoft.com/office/officeart/2005/8/layout/hierarchy2"/>
    <dgm:cxn modelId="{93C8BD44-CC9C-47E5-8315-81D3C113AB2B}" type="presOf" srcId="{EB87D4EE-032C-4912-B5BB-DA61A5299BCE}" destId="{65CE9A42-5E73-4E9B-A0DB-8613611E0A85}" srcOrd="0" destOrd="0" presId="urn:microsoft.com/office/officeart/2005/8/layout/hierarchy2"/>
    <dgm:cxn modelId="{7DB16F5C-1D9B-492B-84B1-A4840319E5EC}" type="presOf" srcId="{9AA914E7-4120-4288-A011-DECAD47B7B5D}" destId="{9F91C2B8-E307-4D3E-96B4-C1B899409955}" srcOrd="0" destOrd="0" presId="urn:microsoft.com/office/officeart/2005/8/layout/hierarchy2"/>
    <dgm:cxn modelId="{093054D7-15E5-4A15-8903-527C68380AB7}" srcId="{1804A9A2-9CFF-4F1A-9634-0C84B4D4DDBB}" destId="{E639C8FE-E3F1-4826-BF50-AB7374D1F91F}" srcOrd="0" destOrd="0" parTransId="{B66CF8B1-7805-4ADA-8E6E-5E54887A77D8}" sibTransId="{F4CBE361-4AEA-48E1-A261-C4C872FD64E5}"/>
    <dgm:cxn modelId="{47CBE3C3-32E5-4CCD-84CF-91F19148FEF7}" type="presParOf" srcId="{2FAC8381-7113-4F50-BA02-E7F540FDB825}" destId="{F0172211-248B-4BB7-974F-A8005EF20133}" srcOrd="0" destOrd="0" presId="urn:microsoft.com/office/officeart/2005/8/layout/hierarchy2"/>
    <dgm:cxn modelId="{B42C9ED5-549D-4758-8EA1-D4785097A05B}" type="presParOf" srcId="{F0172211-248B-4BB7-974F-A8005EF20133}" destId="{58F2D796-D8EB-4021-BD8F-29E05669C68E}" srcOrd="0" destOrd="0" presId="urn:microsoft.com/office/officeart/2005/8/layout/hierarchy2"/>
    <dgm:cxn modelId="{8D32482F-42DD-48BE-9D8D-01D43822E0EE}" type="presParOf" srcId="{F0172211-248B-4BB7-974F-A8005EF20133}" destId="{CB698799-23F3-45CF-BF8A-82A01731600D}" srcOrd="1" destOrd="0" presId="urn:microsoft.com/office/officeart/2005/8/layout/hierarchy2"/>
    <dgm:cxn modelId="{5B03B609-A49F-4862-8802-006655C887DA}" type="presParOf" srcId="{CB698799-23F3-45CF-BF8A-82A01731600D}" destId="{064A9ECB-8084-4A61-A614-50C0B172454E}" srcOrd="0" destOrd="0" presId="urn:microsoft.com/office/officeart/2005/8/layout/hierarchy2"/>
    <dgm:cxn modelId="{002B7F8B-5438-466B-9968-635CA94993EF}" type="presParOf" srcId="{064A9ECB-8084-4A61-A614-50C0B172454E}" destId="{CFB56DA8-FB6E-4AE9-94FC-6C137B662815}" srcOrd="0" destOrd="0" presId="urn:microsoft.com/office/officeart/2005/8/layout/hierarchy2"/>
    <dgm:cxn modelId="{05920D14-340A-48B9-A241-615D4398C9DD}" type="presParOf" srcId="{CB698799-23F3-45CF-BF8A-82A01731600D}" destId="{7AD4C3BC-5626-4EAB-9A34-0529A7E944ED}" srcOrd="1" destOrd="0" presId="urn:microsoft.com/office/officeart/2005/8/layout/hierarchy2"/>
    <dgm:cxn modelId="{061F7767-5476-4253-B59E-D49BA5F3DA1B}" type="presParOf" srcId="{7AD4C3BC-5626-4EAB-9A34-0529A7E944ED}" destId="{9F91C2B8-E307-4D3E-96B4-C1B899409955}" srcOrd="0" destOrd="0" presId="urn:microsoft.com/office/officeart/2005/8/layout/hierarchy2"/>
    <dgm:cxn modelId="{CE9B739D-1100-4116-8608-7A57C52630B1}" type="presParOf" srcId="{7AD4C3BC-5626-4EAB-9A34-0529A7E944ED}" destId="{6C5EAB6E-9ED1-4BBB-A315-BB3D23C250F8}" srcOrd="1" destOrd="0" presId="urn:microsoft.com/office/officeart/2005/8/layout/hierarchy2"/>
    <dgm:cxn modelId="{81C1C866-5976-4298-AC70-971E3D290A76}" type="presParOf" srcId="{6C5EAB6E-9ED1-4BBB-A315-BB3D23C250F8}" destId="{09CCC94F-FD44-4370-94B7-DE25EB1FE9D8}" srcOrd="0" destOrd="0" presId="urn:microsoft.com/office/officeart/2005/8/layout/hierarchy2"/>
    <dgm:cxn modelId="{3783EC0E-8BA9-40DF-B8A3-1BDC34272375}" type="presParOf" srcId="{09CCC94F-FD44-4370-94B7-DE25EB1FE9D8}" destId="{4F01E10A-4A66-47C0-B961-006D4801288E}" srcOrd="0" destOrd="0" presId="urn:microsoft.com/office/officeart/2005/8/layout/hierarchy2"/>
    <dgm:cxn modelId="{858153A1-E48E-4D9E-9865-F5C6A6D87086}" type="presParOf" srcId="{6C5EAB6E-9ED1-4BBB-A315-BB3D23C250F8}" destId="{7DAB3216-3F63-456C-9260-64324860F4C0}" srcOrd="1" destOrd="0" presId="urn:microsoft.com/office/officeart/2005/8/layout/hierarchy2"/>
    <dgm:cxn modelId="{C3028C52-350E-4156-9043-2FA5169228CC}" type="presParOf" srcId="{7DAB3216-3F63-456C-9260-64324860F4C0}" destId="{9BC48AAA-CC86-4A20-9947-785C014E5B67}" srcOrd="0" destOrd="0" presId="urn:microsoft.com/office/officeart/2005/8/layout/hierarchy2"/>
    <dgm:cxn modelId="{673B523B-2599-4244-994F-4FC2A67E17E8}" type="presParOf" srcId="{7DAB3216-3F63-456C-9260-64324860F4C0}" destId="{CF5A6080-10CD-4A1E-BB09-2526C13A5200}" srcOrd="1" destOrd="0" presId="urn:microsoft.com/office/officeart/2005/8/layout/hierarchy2"/>
    <dgm:cxn modelId="{30C9DD1B-1D77-49F4-84B1-06BCFC2F04D6}" type="presParOf" srcId="{CB698799-23F3-45CF-BF8A-82A01731600D}" destId="{F5D568DE-31B5-4166-A27F-F1522608D6CE}" srcOrd="2" destOrd="0" presId="urn:microsoft.com/office/officeart/2005/8/layout/hierarchy2"/>
    <dgm:cxn modelId="{55DBF4A2-9AA3-4D79-AE63-40CAFA595F74}" type="presParOf" srcId="{F5D568DE-31B5-4166-A27F-F1522608D6CE}" destId="{3A0E7EAE-4E70-4557-9DA6-2DBAC905C6C9}" srcOrd="0" destOrd="0" presId="urn:microsoft.com/office/officeart/2005/8/layout/hierarchy2"/>
    <dgm:cxn modelId="{2537FB1C-DC7F-4B0E-A3A9-0CF9F38B4E25}" type="presParOf" srcId="{CB698799-23F3-45CF-BF8A-82A01731600D}" destId="{B6388417-1351-451A-80D3-1B2F5FC6B40D}" srcOrd="3" destOrd="0" presId="urn:microsoft.com/office/officeart/2005/8/layout/hierarchy2"/>
    <dgm:cxn modelId="{4718B9E5-9F56-4F4F-9EC3-86A66DAAD97F}" type="presParOf" srcId="{B6388417-1351-451A-80D3-1B2F5FC6B40D}" destId="{01F00CE7-06E0-4C07-8A8B-3C930E9D6755}" srcOrd="0" destOrd="0" presId="urn:microsoft.com/office/officeart/2005/8/layout/hierarchy2"/>
    <dgm:cxn modelId="{55F4A7BB-E4CE-40B2-B46B-A7D6FAEDC026}" type="presParOf" srcId="{B6388417-1351-451A-80D3-1B2F5FC6B40D}" destId="{7140544D-E6EB-4D53-941A-EADD214A806D}" srcOrd="1" destOrd="0" presId="urn:microsoft.com/office/officeart/2005/8/layout/hierarchy2"/>
    <dgm:cxn modelId="{EA466819-8D87-4FF2-B849-75B479BBA675}" type="presParOf" srcId="{7140544D-E6EB-4D53-941A-EADD214A806D}" destId="{7A47990E-B401-4E1B-82F8-4578F5DB16BA}" srcOrd="0" destOrd="0" presId="urn:microsoft.com/office/officeart/2005/8/layout/hierarchy2"/>
    <dgm:cxn modelId="{F5E5C207-37BA-4F53-B7AA-BA06D1B1C51A}" type="presParOf" srcId="{7A47990E-B401-4E1B-82F8-4578F5DB16BA}" destId="{B979FCC0-7CDA-4067-8B95-C265181094F5}" srcOrd="0" destOrd="0" presId="urn:microsoft.com/office/officeart/2005/8/layout/hierarchy2"/>
    <dgm:cxn modelId="{FD8EAC7D-A7C9-4B3A-B479-31B826CA4579}" type="presParOf" srcId="{7140544D-E6EB-4D53-941A-EADD214A806D}" destId="{DA933A75-B517-40A1-AC83-356FFF1C4800}" srcOrd="1" destOrd="0" presId="urn:microsoft.com/office/officeart/2005/8/layout/hierarchy2"/>
    <dgm:cxn modelId="{41BDEE68-4CA7-4306-9B47-98908175A4B5}" type="presParOf" srcId="{DA933A75-B517-40A1-AC83-356FFF1C4800}" destId="{5431AC89-0FB9-4698-A42A-35F838C37266}" srcOrd="0" destOrd="0" presId="urn:microsoft.com/office/officeart/2005/8/layout/hierarchy2"/>
    <dgm:cxn modelId="{34EDA287-9C42-4132-A49F-6541152BFB27}" type="presParOf" srcId="{DA933A75-B517-40A1-AC83-356FFF1C4800}" destId="{E65D4178-1CA7-49FC-A083-7EF0EDD12311}" srcOrd="1" destOrd="0" presId="urn:microsoft.com/office/officeart/2005/8/layout/hierarchy2"/>
    <dgm:cxn modelId="{100469F0-8E77-4625-A685-55454B8E0539}" type="presParOf" srcId="{7140544D-E6EB-4D53-941A-EADD214A806D}" destId="{4430CBC7-7531-47A7-930B-72598E07282C}" srcOrd="2" destOrd="0" presId="urn:microsoft.com/office/officeart/2005/8/layout/hierarchy2"/>
    <dgm:cxn modelId="{F252D7EE-7AB3-48B3-808B-493E67E1DB01}" type="presParOf" srcId="{4430CBC7-7531-47A7-930B-72598E07282C}" destId="{7AC509E5-3A17-42AF-86BC-E27C9D6D4BD9}" srcOrd="0" destOrd="0" presId="urn:microsoft.com/office/officeart/2005/8/layout/hierarchy2"/>
    <dgm:cxn modelId="{79506980-EF51-4F83-8D8E-66263FFDAE4C}" type="presParOf" srcId="{7140544D-E6EB-4D53-941A-EADD214A806D}" destId="{A8314843-D119-4210-A51C-BA9F12B9EB1D}" srcOrd="3" destOrd="0" presId="urn:microsoft.com/office/officeart/2005/8/layout/hierarchy2"/>
    <dgm:cxn modelId="{BDAA6760-C6E1-4A23-A979-3CDB76D77BF3}" type="presParOf" srcId="{A8314843-D119-4210-A51C-BA9F12B9EB1D}" destId="{8D5FA1D9-36BE-4620-A6D1-9D11E75FEC06}" srcOrd="0" destOrd="0" presId="urn:microsoft.com/office/officeart/2005/8/layout/hierarchy2"/>
    <dgm:cxn modelId="{978613C9-8F6E-4F04-A872-A7CAEB4CCE24}" type="presParOf" srcId="{A8314843-D119-4210-A51C-BA9F12B9EB1D}" destId="{73115583-EF73-4A88-9B27-39C3FD9C70E1}" srcOrd="1" destOrd="0" presId="urn:microsoft.com/office/officeart/2005/8/layout/hierarchy2"/>
    <dgm:cxn modelId="{37CEC89F-1171-4EB9-8422-B98139560ECC}" type="presParOf" srcId="{7140544D-E6EB-4D53-941A-EADD214A806D}" destId="{E248BEE7-3E69-4A24-9614-E35D164D4805}" srcOrd="4" destOrd="0" presId="urn:microsoft.com/office/officeart/2005/8/layout/hierarchy2"/>
    <dgm:cxn modelId="{1A3246B3-315D-465A-AAEB-037D056DC44C}" type="presParOf" srcId="{E248BEE7-3E69-4A24-9614-E35D164D4805}" destId="{7D165004-FD76-45A9-9B9E-D6D64BA6DC75}" srcOrd="0" destOrd="0" presId="urn:microsoft.com/office/officeart/2005/8/layout/hierarchy2"/>
    <dgm:cxn modelId="{E5ED8095-E5A4-4028-BC33-D5DDFB17AA77}" type="presParOf" srcId="{7140544D-E6EB-4D53-941A-EADD214A806D}" destId="{4EE839F4-FF0D-4805-8227-2346D34BBA94}" srcOrd="5" destOrd="0" presId="urn:microsoft.com/office/officeart/2005/8/layout/hierarchy2"/>
    <dgm:cxn modelId="{C01711D4-AD44-42C6-A4CB-153A5D682749}" type="presParOf" srcId="{4EE839F4-FF0D-4805-8227-2346D34BBA94}" destId="{C98A8A4B-7333-4A03-810A-F89E2AB071F8}" srcOrd="0" destOrd="0" presId="urn:microsoft.com/office/officeart/2005/8/layout/hierarchy2"/>
    <dgm:cxn modelId="{386F0216-BE50-42B9-BBBF-A74BDBD09B5D}" type="presParOf" srcId="{4EE839F4-FF0D-4805-8227-2346D34BBA94}" destId="{EBDEBDCD-BCF6-4083-BF58-53CB9571B518}" srcOrd="1" destOrd="0" presId="urn:microsoft.com/office/officeart/2005/8/layout/hierarchy2"/>
    <dgm:cxn modelId="{E51B8BBA-E25A-4A0E-BCC3-F6C3A0EC3064}" type="presParOf" srcId="{7140544D-E6EB-4D53-941A-EADD214A806D}" destId="{65CE9A42-5E73-4E9B-A0DB-8613611E0A85}" srcOrd="6" destOrd="0" presId="urn:microsoft.com/office/officeart/2005/8/layout/hierarchy2"/>
    <dgm:cxn modelId="{89438CE7-2FAF-480E-9B63-F31CCA16E838}" type="presParOf" srcId="{65CE9A42-5E73-4E9B-A0DB-8613611E0A85}" destId="{199EDA42-6ED7-4AF6-97CC-501C84E77B02}" srcOrd="0" destOrd="0" presId="urn:microsoft.com/office/officeart/2005/8/layout/hierarchy2"/>
    <dgm:cxn modelId="{99BE2B59-BE2B-4CD7-BA20-BC33399CEB8D}" type="presParOf" srcId="{7140544D-E6EB-4D53-941A-EADD214A806D}" destId="{0064EB4B-AD2A-4CDC-B57C-11CB506EE857}" srcOrd="7" destOrd="0" presId="urn:microsoft.com/office/officeart/2005/8/layout/hierarchy2"/>
    <dgm:cxn modelId="{84F64F5C-E17C-4EC8-9DF7-66522C8F42B0}" type="presParOf" srcId="{0064EB4B-AD2A-4CDC-B57C-11CB506EE857}" destId="{15DC7580-BB1F-48C3-8E18-59A8CB962BEF}" srcOrd="0" destOrd="0" presId="urn:microsoft.com/office/officeart/2005/8/layout/hierarchy2"/>
    <dgm:cxn modelId="{A3C5B820-3612-405B-B6B8-F6985F0BF163}" type="presParOf" srcId="{0064EB4B-AD2A-4CDC-B57C-11CB506EE857}" destId="{B9914C8E-9258-430B-B3FF-3EF4A98C7049}" srcOrd="1" destOrd="0" presId="urn:microsoft.com/office/officeart/2005/8/layout/hierarchy2"/>
    <dgm:cxn modelId="{4904E5A3-751F-4005-AEDF-F68B076B6352}" type="presParOf" srcId="{7140544D-E6EB-4D53-941A-EADD214A806D}" destId="{450F6809-E8A5-4CD4-ABBF-45211AFC589F}" srcOrd="8" destOrd="0" presId="urn:microsoft.com/office/officeart/2005/8/layout/hierarchy2"/>
    <dgm:cxn modelId="{F02679E9-59DF-4BA9-A4D5-9D80751A59F1}" type="presParOf" srcId="{450F6809-E8A5-4CD4-ABBF-45211AFC589F}" destId="{537C7955-F51D-4253-A577-EC0CCB8ED936}" srcOrd="0" destOrd="0" presId="urn:microsoft.com/office/officeart/2005/8/layout/hierarchy2"/>
    <dgm:cxn modelId="{FD470E8D-1745-4941-8153-EC0180DB0D40}" type="presParOf" srcId="{7140544D-E6EB-4D53-941A-EADD214A806D}" destId="{5D254C40-1F51-4967-A1B2-9D73A2633DAA}" srcOrd="9" destOrd="0" presId="urn:microsoft.com/office/officeart/2005/8/layout/hierarchy2"/>
    <dgm:cxn modelId="{244C6F4D-E501-4A6C-BEA0-C719D4127CBF}" type="presParOf" srcId="{5D254C40-1F51-4967-A1B2-9D73A2633DAA}" destId="{A4A88DA5-F063-4CD4-A8D0-0709469AA78C}" srcOrd="0" destOrd="0" presId="urn:microsoft.com/office/officeart/2005/8/layout/hierarchy2"/>
    <dgm:cxn modelId="{71D46520-E779-4641-BB33-5B45D5347FDA}" type="presParOf" srcId="{5D254C40-1F51-4967-A1B2-9D73A2633DAA}" destId="{B4796DB3-CF52-4C1B-98CC-EB0E67D9FB2D}" srcOrd="1" destOrd="0" presId="urn:microsoft.com/office/officeart/2005/8/layout/hierarchy2"/>
    <dgm:cxn modelId="{B9468291-4979-40FD-8A8F-A23D86BF7A8F}" type="presParOf" srcId="{CB698799-23F3-45CF-BF8A-82A01731600D}" destId="{0E5877DD-5796-4721-9F42-81068CCA0707}" srcOrd="4" destOrd="0" presId="urn:microsoft.com/office/officeart/2005/8/layout/hierarchy2"/>
    <dgm:cxn modelId="{66F766A0-5E73-45AB-99A2-573C680366B8}" type="presParOf" srcId="{0E5877DD-5796-4721-9F42-81068CCA0707}" destId="{C93868F9-DBB0-4533-8ED8-77BD0D4FEFDE}" srcOrd="0" destOrd="0" presId="urn:microsoft.com/office/officeart/2005/8/layout/hierarchy2"/>
    <dgm:cxn modelId="{FBFCFBA8-F9A8-46ED-AB0B-77354CCADD21}" type="presParOf" srcId="{CB698799-23F3-45CF-BF8A-82A01731600D}" destId="{76E07611-8E67-461C-A694-9D55E29B0FE8}" srcOrd="5" destOrd="0" presId="urn:microsoft.com/office/officeart/2005/8/layout/hierarchy2"/>
    <dgm:cxn modelId="{4E8A1AE6-26DC-4B7F-83D2-73CB062B7369}" type="presParOf" srcId="{76E07611-8E67-461C-A694-9D55E29B0FE8}" destId="{62842B05-0495-4C4B-AA7E-7E52636A7695}" srcOrd="0" destOrd="0" presId="urn:microsoft.com/office/officeart/2005/8/layout/hierarchy2"/>
    <dgm:cxn modelId="{9A4BA2AA-D7CB-4896-BD68-DEA2DFDD3430}" type="presParOf" srcId="{76E07611-8E67-461C-A694-9D55E29B0FE8}" destId="{D4F6BE33-69E0-4FFF-9F1E-F0AAB43347D3}" srcOrd="1" destOrd="0" presId="urn:microsoft.com/office/officeart/2005/8/layout/hierarchy2"/>
    <dgm:cxn modelId="{BFB77124-2C43-4ACA-BDB5-C4EA1CC3A113}" type="presParOf" srcId="{D4F6BE33-69E0-4FFF-9F1E-F0AAB43347D3}" destId="{CD3E1342-C885-4110-B512-3A7C433D236E}" srcOrd="0" destOrd="0" presId="urn:microsoft.com/office/officeart/2005/8/layout/hierarchy2"/>
    <dgm:cxn modelId="{B198C6B3-805C-4947-A32E-1A9A1443B68A}" type="presParOf" srcId="{CD3E1342-C885-4110-B512-3A7C433D236E}" destId="{AFC8B1B6-E537-4E64-95A6-54F3FB046993}" srcOrd="0" destOrd="0" presId="urn:microsoft.com/office/officeart/2005/8/layout/hierarchy2"/>
    <dgm:cxn modelId="{6ACDEB80-A6DF-4681-BA60-F22F3F2C5643}" type="presParOf" srcId="{D4F6BE33-69E0-4FFF-9F1E-F0AAB43347D3}" destId="{F8D38E71-C6A4-401E-B578-3988F944AE89}" srcOrd="1" destOrd="0" presId="urn:microsoft.com/office/officeart/2005/8/layout/hierarchy2"/>
    <dgm:cxn modelId="{D3841577-E636-4A1D-AE1C-1F1FD06AEFCB}" type="presParOf" srcId="{F8D38E71-C6A4-401E-B578-3988F944AE89}" destId="{9336A5EF-2E63-4537-8E3A-23CF95B0E377}" srcOrd="0" destOrd="0" presId="urn:microsoft.com/office/officeart/2005/8/layout/hierarchy2"/>
    <dgm:cxn modelId="{D61A7164-D7C3-4099-A2B6-6E79C8C78950}" type="presParOf" srcId="{F8D38E71-C6A4-401E-B578-3988F944AE89}" destId="{DFD4B4D1-DF9B-436D-B7F1-469ECB1A37A3}" srcOrd="1" destOrd="0" presId="urn:microsoft.com/office/officeart/2005/8/layout/hierarchy2"/>
    <dgm:cxn modelId="{B7B7C117-D0F0-4D72-8918-6D14EF14958B}" type="presParOf" srcId="{D4F6BE33-69E0-4FFF-9F1E-F0AAB43347D3}" destId="{0D180202-DA37-4BB2-9DEC-BC0C546E89FD}" srcOrd="2" destOrd="0" presId="urn:microsoft.com/office/officeart/2005/8/layout/hierarchy2"/>
    <dgm:cxn modelId="{9DE00D24-7FF0-4D4B-AE7E-FE19C070240B}" type="presParOf" srcId="{0D180202-DA37-4BB2-9DEC-BC0C546E89FD}" destId="{301D1F3E-B29B-42A5-92B2-17FF9E302B1F}" srcOrd="0" destOrd="0" presId="urn:microsoft.com/office/officeart/2005/8/layout/hierarchy2"/>
    <dgm:cxn modelId="{100DC98B-559B-40F3-BEED-02E2856AB2C2}" type="presParOf" srcId="{D4F6BE33-69E0-4FFF-9F1E-F0AAB43347D3}" destId="{816F95D1-D744-4177-A10C-8F6875DD6B90}" srcOrd="3" destOrd="0" presId="urn:microsoft.com/office/officeart/2005/8/layout/hierarchy2"/>
    <dgm:cxn modelId="{55E46858-D695-493A-B5D8-42F71B6BABF7}" type="presParOf" srcId="{816F95D1-D744-4177-A10C-8F6875DD6B90}" destId="{90CC9182-8B5C-4BCB-A776-516C59918370}" srcOrd="0" destOrd="0" presId="urn:microsoft.com/office/officeart/2005/8/layout/hierarchy2"/>
    <dgm:cxn modelId="{F559E980-90C5-4D99-84E7-D5DCC31C38DC}" type="presParOf" srcId="{816F95D1-D744-4177-A10C-8F6875DD6B90}" destId="{7384D43B-929B-4B65-9D70-2032700D4B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CA377-5763-4268-A79A-EBA57904FDC8}">
      <dsp:nvSpPr>
        <dsp:cNvPr id="0" name=""/>
        <dsp:cNvSpPr/>
      </dsp:nvSpPr>
      <dsp:spPr>
        <a:xfrm>
          <a:off x="1138875" y="-182787"/>
          <a:ext cx="4909262" cy="3310894"/>
        </a:xfrm>
        <a:prstGeom prst="ellipse">
          <a:avLst/>
        </a:prstGeom>
        <a:solidFill>
          <a:schemeClr val="accent6">
            <a:lumMod val="60000"/>
            <a:lumOff val="40000"/>
            <a:alpha val="50000"/>
          </a:schemeClr>
        </a:solidFill>
        <a:ln w="1905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endParaRPr lang="en-GB" sz="1600" kern="1200" dirty="0"/>
        </a:p>
      </dsp:txBody>
      <dsp:txXfrm>
        <a:off x="1793444" y="396619"/>
        <a:ext cx="3600125" cy="1489902"/>
      </dsp:txXfrm>
    </dsp:sp>
    <dsp:sp modelId="{AF98A82C-85A0-4D84-9126-6C2C6C4F1C59}">
      <dsp:nvSpPr>
        <dsp:cNvPr id="0" name=""/>
        <dsp:cNvSpPr/>
      </dsp:nvSpPr>
      <dsp:spPr>
        <a:xfrm>
          <a:off x="2373294" y="199982"/>
          <a:ext cx="3709169" cy="3536285"/>
        </a:xfrm>
        <a:prstGeom prst="ellipse">
          <a:avLst/>
        </a:prstGeom>
        <a:solidFill>
          <a:schemeClr val="accent5">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11200">
            <a:lnSpc>
              <a:spcPct val="90000"/>
            </a:lnSpc>
            <a:spcBef>
              <a:spcPct val="0"/>
            </a:spcBef>
            <a:spcAft>
              <a:spcPct val="35000"/>
            </a:spcAft>
          </a:pPr>
          <a:endParaRPr lang="en-GB" sz="1600" kern="1200" dirty="0"/>
        </a:p>
      </dsp:txBody>
      <dsp:txXfrm>
        <a:off x="3507681" y="1113523"/>
        <a:ext cx="2225501" cy="1944957"/>
      </dsp:txXfrm>
    </dsp:sp>
    <dsp:sp modelId="{1CB04C52-9580-4AB0-AA87-4DE4337B4535}">
      <dsp:nvSpPr>
        <dsp:cNvPr id="0" name=""/>
        <dsp:cNvSpPr/>
      </dsp:nvSpPr>
      <dsp:spPr>
        <a:xfrm>
          <a:off x="686530" y="749826"/>
          <a:ext cx="5396929" cy="2343648"/>
        </a:xfrm>
        <a:prstGeom prst="ellipse">
          <a:avLst/>
        </a:prstGeom>
        <a:solidFill>
          <a:schemeClr val="accent4">
            <a:lumMod val="60000"/>
            <a:lumOff val="40000"/>
            <a:alpha val="50000"/>
          </a:schemeClr>
        </a:solidFill>
        <a:ln w="190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n-GB" sz="1600" kern="1200" dirty="0"/>
        </a:p>
      </dsp:txBody>
      <dsp:txXfrm>
        <a:off x="1194740" y="1355269"/>
        <a:ext cx="3238157" cy="1289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CA377-5763-4268-A79A-EBA57904FDC8}">
      <dsp:nvSpPr>
        <dsp:cNvPr id="0" name=""/>
        <dsp:cNvSpPr/>
      </dsp:nvSpPr>
      <dsp:spPr>
        <a:xfrm>
          <a:off x="551806" y="-275248"/>
          <a:ext cx="5715218" cy="3971192"/>
        </a:xfrm>
        <a:prstGeom prst="ellipse">
          <a:avLst/>
        </a:prstGeom>
        <a:solidFill>
          <a:schemeClr val="accent6">
            <a:lumMod val="60000"/>
            <a:lumOff val="40000"/>
            <a:alpha val="50000"/>
          </a:schemeClr>
        </a:solidFill>
        <a:ln w="1905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endParaRPr lang="en-GB" sz="1600" kern="1200" dirty="0"/>
        </a:p>
      </dsp:txBody>
      <dsp:txXfrm>
        <a:off x="1313836" y="419709"/>
        <a:ext cx="4191160" cy="1787036"/>
      </dsp:txXfrm>
    </dsp:sp>
    <dsp:sp modelId="{AF98A82C-85A0-4D84-9126-6C2C6C4F1C59}">
      <dsp:nvSpPr>
        <dsp:cNvPr id="0" name=""/>
        <dsp:cNvSpPr/>
      </dsp:nvSpPr>
      <dsp:spPr>
        <a:xfrm>
          <a:off x="1739084" y="129800"/>
          <a:ext cx="4562486" cy="3889585"/>
        </a:xfrm>
        <a:prstGeom prst="ellipse">
          <a:avLst/>
        </a:prstGeom>
        <a:solidFill>
          <a:schemeClr val="accent5">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11200">
            <a:lnSpc>
              <a:spcPct val="90000"/>
            </a:lnSpc>
            <a:spcBef>
              <a:spcPct val="0"/>
            </a:spcBef>
            <a:spcAft>
              <a:spcPct val="35000"/>
            </a:spcAft>
          </a:pPr>
          <a:endParaRPr lang="en-GB" sz="1600" kern="1200" dirty="0"/>
        </a:p>
      </dsp:txBody>
      <dsp:txXfrm>
        <a:off x="3134444" y="1134609"/>
        <a:ext cx="2737491" cy="2139271"/>
      </dsp:txXfrm>
    </dsp:sp>
    <dsp:sp modelId="{1CB04C52-9580-4AB0-AA87-4DE4337B4535}">
      <dsp:nvSpPr>
        <dsp:cNvPr id="0" name=""/>
        <dsp:cNvSpPr/>
      </dsp:nvSpPr>
      <dsp:spPr>
        <a:xfrm>
          <a:off x="280467" y="532954"/>
          <a:ext cx="6026900" cy="3143891"/>
        </a:xfrm>
        <a:prstGeom prst="ellipse">
          <a:avLst/>
        </a:prstGeom>
        <a:solidFill>
          <a:schemeClr val="accent4">
            <a:lumMod val="60000"/>
            <a:lumOff val="40000"/>
            <a:alpha val="50000"/>
          </a:schemeClr>
        </a:solidFill>
        <a:ln w="190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n-GB" sz="1600" kern="1200" dirty="0"/>
        </a:p>
      </dsp:txBody>
      <dsp:txXfrm>
        <a:off x="848000" y="1345126"/>
        <a:ext cx="3616140" cy="1729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0.63592</cdr:x>
      <cdr:y>0.83363</cdr:y>
    </cdr:from>
    <cdr:to>
      <cdr:x>0.65456</cdr:x>
      <cdr:y>0.87835</cdr:y>
    </cdr:to>
    <cdr:cxnSp macro="">
      <cdr:nvCxnSpPr>
        <cdr:cNvPr id="6" name="Straight Connector 5"/>
        <cdr:cNvCxnSpPr/>
      </cdr:nvCxnSpPr>
      <cdr:spPr>
        <a:xfrm xmlns:a="http://schemas.openxmlformats.org/drawingml/2006/main">
          <a:off x="6172199" y="4438651"/>
          <a:ext cx="180975" cy="23812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0.47399</cdr:x>
      <cdr:y>0.6619</cdr:y>
    </cdr:from>
    <cdr:to>
      <cdr:x>0.47596</cdr:x>
      <cdr:y>0.69767</cdr:y>
    </cdr:to>
    <cdr:cxnSp macro="">
      <cdr:nvCxnSpPr>
        <cdr:cNvPr id="12" name="Straight Connector 11"/>
        <cdr:cNvCxnSpPr/>
      </cdr:nvCxnSpPr>
      <cdr:spPr>
        <a:xfrm xmlns:a="http://schemas.openxmlformats.org/drawingml/2006/main" flipV="1">
          <a:off x="4600574" y="3524252"/>
          <a:ext cx="19050" cy="19049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0.59666</cdr:x>
      <cdr:y>0.82311</cdr:y>
    </cdr:from>
    <cdr:to>
      <cdr:x>0.60672</cdr:x>
      <cdr:y>0.88909</cdr:y>
    </cdr:to>
    <cdr:cxnSp macro="">
      <cdr:nvCxnSpPr>
        <cdr:cNvPr id="16" name="Straight Connector 15"/>
        <cdr:cNvCxnSpPr/>
      </cdr:nvCxnSpPr>
      <cdr:spPr>
        <a:xfrm xmlns:a="http://schemas.openxmlformats.org/drawingml/2006/main" flipV="1">
          <a:off x="5791199" y="4382629"/>
          <a:ext cx="97610" cy="35129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0.59078</cdr:x>
      <cdr:y>0.7746</cdr:y>
    </cdr:from>
    <cdr:to>
      <cdr:x>0.59863</cdr:x>
      <cdr:y>0.78649</cdr:y>
    </cdr:to>
    <cdr:cxnSp macro="">
      <cdr:nvCxnSpPr>
        <cdr:cNvPr id="31" name="Straight Connector 30"/>
        <cdr:cNvCxnSpPr/>
      </cdr:nvCxnSpPr>
      <cdr:spPr>
        <a:xfrm xmlns:a="http://schemas.openxmlformats.org/drawingml/2006/main" flipH="1">
          <a:off x="5734096" y="4124326"/>
          <a:ext cx="76153" cy="6331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0.5368</cdr:x>
      <cdr:y>0.81932</cdr:y>
    </cdr:from>
    <cdr:to>
      <cdr:x>0.57017</cdr:x>
      <cdr:y>0.88193</cdr:y>
    </cdr:to>
    <cdr:cxnSp macro="">
      <cdr:nvCxnSpPr>
        <cdr:cNvPr id="73" name="Straight Connector 72"/>
        <cdr:cNvCxnSpPr/>
      </cdr:nvCxnSpPr>
      <cdr:spPr>
        <a:xfrm xmlns:a="http://schemas.openxmlformats.org/drawingml/2006/main" flipH="1">
          <a:off x="5210174" y="4362451"/>
          <a:ext cx="323894" cy="3333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0.70461</cdr:x>
      <cdr:y>0.85689</cdr:y>
    </cdr:from>
    <cdr:to>
      <cdr:x>0.70952</cdr:x>
      <cdr:y>0.86941</cdr:y>
    </cdr:to>
    <cdr:cxnSp macro="">
      <cdr:nvCxnSpPr>
        <cdr:cNvPr id="52" name="Straight Connector 43"/>
        <cdr:cNvCxnSpPr/>
      </cdr:nvCxnSpPr>
      <cdr:spPr>
        <a:xfrm xmlns:a="http://schemas.openxmlformats.org/drawingml/2006/main">
          <a:off x="6838949" y="4562476"/>
          <a:ext cx="47625" cy="666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0.46026</cdr:x>
      <cdr:y>0.80322</cdr:y>
    </cdr:from>
    <cdr:to>
      <cdr:x>0.54661</cdr:x>
      <cdr:y>0.84079</cdr:y>
    </cdr:to>
    <cdr:cxnSp macro="">
      <cdr:nvCxnSpPr>
        <cdr:cNvPr id="53" name="Straight Connector 72"/>
        <cdr:cNvCxnSpPr/>
      </cdr:nvCxnSpPr>
      <cdr:spPr>
        <a:xfrm xmlns:a="http://schemas.openxmlformats.org/drawingml/2006/main" flipH="1">
          <a:off x="4467224" y="4276726"/>
          <a:ext cx="838200" cy="2000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0.48514</cdr:x>
      <cdr:y>0.69965</cdr:y>
    </cdr:from>
    <cdr:to>
      <cdr:x>0.50482</cdr:x>
      <cdr:y>0.73957</cdr:y>
    </cdr:to>
    <cdr:sp macro="" textlink="">
      <cdr:nvSpPr>
        <cdr:cNvPr id="59" name="Oval 92"/>
        <cdr:cNvSpPr/>
      </cdr:nvSpPr>
      <cdr:spPr>
        <a:xfrm xmlns:a="http://schemas.openxmlformats.org/drawingml/2006/main" rot="21295969">
          <a:off x="4428028" y="3463930"/>
          <a:ext cx="179626" cy="197642"/>
        </a:xfrm>
        <a:prstGeom xmlns:a="http://schemas.openxmlformats.org/drawingml/2006/main" prst="ellipse">
          <a:avLst/>
        </a:prstGeom>
        <a:noFill xmlns:a="http://schemas.openxmlformats.org/drawingml/2006/main"/>
        <a:ln xmlns:a="http://schemas.openxmlformats.org/drawingml/2006/main" w="3175">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0.47301</cdr:x>
      <cdr:y>0.79964</cdr:y>
    </cdr:from>
    <cdr:to>
      <cdr:x>0.56526</cdr:x>
      <cdr:y>0.85868</cdr:y>
    </cdr:to>
    <cdr:cxnSp macro="">
      <cdr:nvCxnSpPr>
        <cdr:cNvPr id="83" name="Straight Connector 82"/>
        <cdr:cNvCxnSpPr/>
      </cdr:nvCxnSpPr>
      <cdr:spPr>
        <a:xfrm xmlns:a="http://schemas.openxmlformats.org/drawingml/2006/main" flipV="1">
          <a:off x="4591049" y="4257676"/>
          <a:ext cx="895350" cy="3143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0.49264</cdr:x>
      <cdr:y>0.80478</cdr:y>
    </cdr:from>
    <cdr:to>
      <cdr:x>0.56951</cdr:x>
      <cdr:y>0.88193</cdr:y>
    </cdr:to>
    <cdr:cxnSp macro="">
      <cdr:nvCxnSpPr>
        <cdr:cNvPr id="103" name="Straight Connector 102"/>
        <cdr:cNvCxnSpPr/>
      </cdr:nvCxnSpPr>
      <cdr:spPr>
        <a:xfrm xmlns:a="http://schemas.openxmlformats.org/drawingml/2006/main" flipH="1">
          <a:off x="4781549" y="4285031"/>
          <a:ext cx="746114" cy="41079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0.44684</cdr:x>
      <cdr:y>0.64818</cdr:y>
    </cdr:from>
    <cdr:to>
      <cdr:x>0.45633</cdr:x>
      <cdr:y>0.66905</cdr:y>
    </cdr:to>
    <cdr:sp macro="" textlink="">
      <cdr:nvSpPr>
        <cdr:cNvPr id="29" name="TextBox 1"/>
        <cdr:cNvSpPr txBox="1"/>
      </cdr:nvSpPr>
      <cdr:spPr>
        <a:xfrm xmlns:a="http://schemas.openxmlformats.org/drawingml/2006/main">
          <a:off x="4337050" y="3451226"/>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a:t>
          </a:r>
        </a:p>
      </cdr:txBody>
    </cdr:sp>
  </cdr:relSizeAnchor>
  <cdr:relSizeAnchor xmlns:cdr="http://schemas.openxmlformats.org/drawingml/2006/chartDrawing">
    <cdr:from>
      <cdr:x>0.43867</cdr:x>
      <cdr:y>0.67263</cdr:y>
    </cdr:from>
    <cdr:to>
      <cdr:x>0.44848</cdr:x>
      <cdr:y>0.6941</cdr:y>
    </cdr:to>
    <cdr:sp macro="" textlink="">
      <cdr:nvSpPr>
        <cdr:cNvPr id="30" name="TextBox 1"/>
        <cdr:cNvSpPr txBox="1"/>
      </cdr:nvSpPr>
      <cdr:spPr>
        <a:xfrm xmlns:a="http://schemas.openxmlformats.org/drawingml/2006/main">
          <a:off x="4257675" y="3581401"/>
          <a:ext cx="95250" cy="11430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3</a:t>
          </a:r>
        </a:p>
      </cdr:txBody>
    </cdr:sp>
  </cdr:relSizeAnchor>
  <cdr:relSizeAnchor xmlns:cdr="http://schemas.openxmlformats.org/drawingml/2006/chartDrawing">
    <cdr:from>
      <cdr:x>0.46026</cdr:x>
      <cdr:y>0.65653</cdr:y>
    </cdr:from>
    <cdr:to>
      <cdr:x>0.47007</cdr:x>
      <cdr:y>0.67621</cdr:y>
    </cdr:to>
    <cdr:sp macro="" textlink="">
      <cdr:nvSpPr>
        <cdr:cNvPr id="32" name="TextBox 1"/>
        <cdr:cNvSpPr txBox="1"/>
      </cdr:nvSpPr>
      <cdr:spPr>
        <a:xfrm xmlns:a="http://schemas.openxmlformats.org/drawingml/2006/main">
          <a:off x="4467224" y="3495676"/>
          <a:ext cx="95250" cy="104775"/>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2</a:t>
          </a:r>
        </a:p>
      </cdr:txBody>
    </cdr:sp>
  </cdr:relSizeAnchor>
  <cdr:relSizeAnchor xmlns:cdr="http://schemas.openxmlformats.org/drawingml/2006/chartDrawing">
    <cdr:from>
      <cdr:x>0.44553</cdr:x>
      <cdr:y>0.69767</cdr:y>
    </cdr:from>
    <cdr:to>
      <cdr:x>0.45437</cdr:x>
      <cdr:y>0.72451</cdr:y>
    </cdr:to>
    <cdr:sp macro="" textlink="">
      <cdr:nvSpPr>
        <cdr:cNvPr id="33" name="TextBox 1"/>
        <cdr:cNvSpPr txBox="1"/>
      </cdr:nvSpPr>
      <cdr:spPr>
        <a:xfrm xmlns:a="http://schemas.openxmlformats.org/drawingml/2006/main">
          <a:off x="4324349" y="3714751"/>
          <a:ext cx="85726" cy="142875"/>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4</a:t>
          </a:r>
        </a:p>
      </cdr:txBody>
    </cdr:sp>
  </cdr:relSizeAnchor>
  <cdr:relSizeAnchor xmlns:cdr="http://schemas.openxmlformats.org/drawingml/2006/chartDrawing">
    <cdr:from>
      <cdr:x>0.46549</cdr:x>
      <cdr:y>0.68217</cdr:y>
    </cdr:from>
    <cdr:to>
      <cdr:x>0.47301</cdr:x>
      <cdr:y>0.70304</cdr:y>
    </cdr:to>
    <cdr:sp macro="" textlink="">
      <cdr:nvSpPr>
        <cdr:cNvPr id="34" name="TextBox 1"/>
        <cdr:cNvSpPr txBox="1"/>
      </cdr:nvSpPr>
      <cdr:spPr>
        <a:xfrm xmlns:a="http://schemas.openxmlformats.org/drawingml/2006/main">
          <a:off x="4518025" y="3632200"/>
          <a:ext cx="7302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5</a:t>
          </a:r>
        </a:p>
      </cdr:txBody>
    </cdr:sp>
  </cdr:relSizeAnchor>
  <cdr:relSizeAnchor xmlns:cdr="http://schemas.openxmlformats.org/drawingml/2006/chartDrawing">
    <cdr:from>
      <cdr:x>0.47334</cdr:x>
      <cdr:y>0.63924</cdr:y>
    </cdr:from>
    <cdr:to>
      <cdr:x>0.48283</cdr:x>
      <cdr:y>0.66011</cdr:y>
    </cdr:to>
    <cdr:sp macro="" textlink="">
      <cdr:nvSpPr>
        <cdr:cNvPr id="35" name="TextBox 1"/>
        <cdr:cNvSpPr txBox="1"/>
      </cdr:nvSpPr>
      <cdr:spPr>
        <a:xfrm xmlns:a="http://schemas.openxmlformats.org/drawingml/2006/main">
          <a:off x="4594225" y="340360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6</a:t>
          </a:r>
        </a:p>
      </cdr:txBody>
    </cdr:sp>
  </cdr:relSizeAnchor>
  <cdr:relSizeAnchor xmlns:cdr="http://schemas.openxmlformats.org/drawingml/2006/chartDrawing">
    <cdr:from>
      <cdr:x>0.47727</cdr:x>
      <cdr:y>0.67323</cdr:y>
    </cdr:from>
    <cdr:to>
      <cdr:x>0.48675</cdr:x>
      <cdr:y>0.6941</cdr:y>
    </cdr:to>
    <cdr:sp macro="" textlink="">
      <cdr:nvSpPr>
        <cdr:cNvPr id="36" name="TextBox 1"/>
        <cdr:cNvSpPr txBox="1"/>
      </cdr:nvSpPr>
      <cdr:spPr>
        <a:xfrm xmlns:a="http://schemas.openxmlformats.org/drawingml/2006/main">
          <a:off x="4632325" y="3584575"/>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7</a:t>
          </a:r>
        </a:p>
      </cdr:txBody>
    </cdr:sp>
  </cdr:relSizeAnchor>
  <cdr:relSizeAnchor xmlns:cdr="http://schemas.openxmlformats.org/drawingml/2006/chartDrawing">
    <cdr:from>
      <cdr:x>0.48413</cdr:x>
      <cdr:y>0.68396</cdr:y>
    </cdr:from>
    <cdr:to>
      <cdr:x>0.49362</cdr:x>
      <cdr:y>0.70483</cdr:y>
    </cdr:to>
    <cdr:sp macro="" textlink="">
      <cdr:nvSpPr>
        <cdr:cNvPr id="39" name="TextBox 1"/>
        <cdr:cNvSpPr txBox="1"/>
      </cdr:nvSpPr>
      <cdr:spPr>
        <a:xfrm xmlns:a="http://schemas.openxmlformats.org/drawingml/2006/main">
          <a:off x="4699000" y="3641725"/>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8</a:t>
          </a:r>
        </a:p>
      </cdr:txBody>
    </cdr:sp>
  </cdr:relSizeAnchor>
  <cdr:relSizeAnchor xmlns:cdr="http://schemas.openxmlformats.org/drawingml/2006/chartDrawing">
    <cdr:from>
      <cdr:x>0.45266</cdr:x>
      <cdr:y>0.70787</cdr:y>
    </cdr:from>
    <cdr:to>
      <cdr:x>0.46055</cdr:x>
      <cdr:y>0.73677</cdr:y>
    </cdr:to>
    <cdr:sp macro="" textlink="">
      <cdr:nvSpPr>
        <cdr:cNvPr id="40" name="TextBox 1"/>
        <cdr:cNvSpPr txBox="1"/>
      </cdr:nvSpPr>
      <cdr:spPr>
        <a:xfrm xmlns:a="http://schemas.openxmlformats.org/drawingml/2006/main">
          <a:off x="4131619" y="3528393"/>
          <a:ext cx="72008" cy="14401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9</a:t>
          </a:r>
        </a:p>
      </cdr:txBody>
    </cdr:sp>
  </cdr:relSizeAnchor>
  <cdr:relSizeAnchor xmlns:cdr="http://schemas.openxmlformats.org/drawingml/2006/chartDrawing">
    <cdr:from>
      <cdr:x>0.46055</cdr:x>
      <cdr:y>0.70787</cdr:y>
    </cdr:from>
    <cdr:to>
      <cdr:x>0.47633</cdr:x>
      <cdr:y>0.73677</cdr:y>
    </cdr:to>
    <cdr:sp macro="" textlink="">
      <cdr:nvSpPr>
        <cdr:cNvPr id="41" name="TextBox 1"/>
        <cdr:cNvSpPr txBox="1"/>
      </cdr:nvSpPr>
      <cdr:spPr>
        <a:xfrm xmlns:a="http://schemas.openxmlformats.org/drawingml/2006/main">
          <a:off x="4203626" y="3528393"/>
          <a:ext cx="144016" cy="14401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10</a:t>
          </a:r>
        </a:p>
      </cdr:txBody>
    </cdr:sp>
  </cdr:relSizeAnchor>
  <cdr:relSizeAnchor xmlns:cdr="http://schemas.openxmlformats.org/drawingml/2006/chartDrawing">
    <cdr:from>
      <cdr:x>0.46844</cdr:x>
      <cdr:y>0.72232</cdr:y>
    </cdr:from>
    <cdr:to>
      <cdr:x>0.47793</cdr:x>
      <cdr:y>0.74319</cdr:y>
    </cdr:to>
    <cdr:sp macro="" textlink="">
      <cdr:nvSpPr>
        <cdr:cNvPr id="42" name="TextBox 1"/>
        <cdr:cNvSpPr txBox="1"/>
      </cdr:nvSpPr>
      <cdr:spPr>
        <a:xfrm xmlns:a="http://schemas.openxmlformats.org/drawingml/2006/main">
          <a:off x="4275634" y="3600401"/>
          <a:ext cx="86618" cy="1040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11</a:t>
          </a:r>
        </a:p>
      </cdr:txBody>
    </cdr:sp>
  </cdr:relSizeAnchor>
  <cdr:relSizeAnchor xmlns:cdr="http://schemas.openxmlformats.org/drawingml/2006/chartDrawing">
    <cdr:from>
      <cdr:x>0.2787</cdr:x>
      <cdr:y>0.38998</cdr:y>
    </cdr:from>
    <cdr:to>
      <cdr:x>0.32581</cdr:x>
      <cdr:y>0.45975</cdr:y>
    </cdr:to>
    <cdr:cxnSp macro="">
      <cdr:nvCxnSpPr>
        <cdr:cNvPr id="70" name="Straight Connector 69"/>
        <cdr:cNvCxnSpPr/>
      </cdr:nvCxnSpPr>
      <cdr:spPr>
        <a:xfrm xmlns:a="http://schemas.openxmlformats.org/drawingml/2006/main" flipV="1">
          <a:off x="2705099" y="2076452"/>
          <a:ext cx="457200" cy="37147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0.18646</cdr:x>
      <cdr:y>0.34705</cdr:y>
    </cdr:from>
    <cdr:to>
      <cdr:x>0.19038</cdr:x>
      <cdr:y>0.3703</cdr:y>
    </cdr:to>
    <cdr:cxnSp macro="">
      <cdr:nvCxnSpPr>
        <cdr:cNvPr id="77" name="Straight Connector 76"/>
        <cdr:cNvCxnSpPr/>
      </cdr:nvCxnSpPr>
      <cdr:spPr>
        <a:xfrm xmlns:a="http://schemas.openxmlformats.org/drawingml/2006/main" flipV="1">
          <a:off x="1809749" y="1847851"/>
          <a:ext cx="38100" cy="1238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0.51063</cdr:x>
      <cdr:y>0.6929</cdr:y>
    </cdr:from>
    <cdr:to>
      <cdr:x>0.52012</cdr:x>
      <cdr:y>0.71377</cdr:y>
    </cdr:to>
    <cdr:sp macro="" textlink="">
      <cdr:nvSpPr>
        <cdr:cNvPr id="80" name="TextBox 1"/>
        <cdr:cNvSpPr txBox="1"/>
      </cdr:nvSpPr>
      <cdr:spPr>
        <a:xfrm xmlns:a="http://schemas.openxmlformats.org/drawingml/2006/main">
          <a:off x="4956175" y="368935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12</a:t>
          </a:r>
        </a:p>
      </cdr:txBody>
    </cdr:sp>
  </cdr:relSizeAnchor>
  <cdr:relSizeAnchor xmlns:cdr="http://schemas.openxmlformats.org/drawingml/2006/chartDrawing">
    <cdr:from>
      <cdr:x>0.52928</cdr:x>
      <cdr:y>0.67859</cdr:y>
    </cdr:from>
    <cdr:to>
      <cdr:x>0.53876</cdr:x>
      <cdr:y>0.69946</cdr:y>
    </cdr:to>
    <cdr:sp macro="" textlink="">
      <cdr:nvSpPr>
        <cdr:cNvPr id="82" name="TextBox 1"/>
        <cdr:cNvSpPr txBox="1"/>
      </cdr:nvSpPr>
      <cdr:spPr>
        <a:xfrm xmlns:a="http://schemas.openxmlformats.org/drawingml/2006/main">
          <a:off x="5137150" y="361315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13</a:t>
          </a:r>
        </a:p>
      </cdr:txBody>
    </cdr:sp>
  </cdr:relSizeAnchor>
  <cdr:relSizeAnchor xmlns:cdr="http://schemas.openxmlformats.org/drawingml/2006/chartDrawing">
    <cdr:from>
      <cdr:x>0.53909</cdr:x>
      <cdr:y>0.69648</cdr:y>
    </cdr:from>
    <cdr:to>
      <cdr:x>0.54858</cdr:x>
      <cdr:y>0.71735</cdr:y>
    </cdr:to>
    <cdr:sp macro="" textlink="">
      <cdr:nvSpPr>
        <cdr:cNvPr id="84" name="TextBox 1"/>
        <cdr:cNvSpPr txBox="1"/>
      </cdr:nvSpPr>
      <cdr:spPr>
        <a:xfrm xmlns:a="http://schemas.openxmlformats.org/drawingml/2006/main">
          <a:off x="5232400" y="370840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14</a:t>
          </a:r>
        </a:p>
      </cdr:txBody>
    </cdr:sp>
  </cdr:relSizeAnchor>
  <cdr:relSizeAnchor xmlns:cdr="http://schemas.openxmlformats.org/drawingml/2006/chartDrawing">
    <cdr:from>
      <cdr:x>0.52928</cdr:x>
      <cdr:y>0.7251</cdr:y>
    </cdr:from>
    <cdr:to>
      <cdr:x>0.53876</cdr:x>
      <cdr:y>0.74598</cdr:y>
    </cdr:to>
    <cdr:sp macro="" textlink="">
      <cdr:nvSpPr>
        <cdr:cNvPr id="85" name="TextBox 1"/>
        <cdr:cNvSpPr txBox="1"/>
      </cdr:nvSpPr>
      <cdr:spPr>
        <a:xfrm xmlns:a="http://schemas.openxmlformats.org/drawingml/2006/main">
          <a:off x="5137150" y="386080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15</a:t>
          </a:r>
        </a:p>
      </cdr:txBody>
    </cdr:sp>
  </cdr:relSizeAnchor>
  <cdr:relSizeAnchor xmlns:cdr="http://schemas.openxmlformats.org/drawingml/2006/chartDrawing">
    <cdr:from>
      <cdr:x>0.53713</cdr:x>
      <cdr:y>0.74657</cdr:y>
    </cdr:from>
    <cdr:to>
      <cdr:x>0.54661</cdr:x>
      <cdr:y>0.76744</cdr:y>
    </cdr:to>
    <cdr:sp macro="" textlink="">
      <cdr:nvSpPr>
        <cdr:cNvPr id="86" name="TextBox 1"/>
        <cdr:cNvSpPr txBox="1"/>
      </cdr:nvSpPr>
      <cdr:spPr>
        <a:xfrm xmlns:a="http://schemas.openxmlformats.org/drawingml/2006/main">
          <a:off x="5213350" y="397510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16</a:t>
          </a:r>
        </a:p>
      </cdr:txBody>
    </cdr:sp>
  </cdr:relSizeAnchor>
  <cdr:relSizeAnchor xmlns:cdr="http://schemas.openxmlformats.org/drawingml/2006/chartDrawing">
    <cdr:from>
      <cdr:x>0.52339</cdr:x>
      <cdr:y>0.71199</cdr:y>
    </cdr:from>
    <cdr:to>
      <cdr:x>0.53974</cdr:x>
      <cdr:y>0.73754</cdr:y>
    </cdr:to>
    <cdr:cxnSp macro="">
      <cdr:nvCxnSpPr>
        <cdr:cNvPr id="87" name="Straight Connector 86"/>
        <cdr:cNvCxnSpPr/>
      </cdr:nvCxnSpPr>
      <cdr:spPr>
        <a:xfrm xmlns:a="http://schemas.openxmlformats.org/drawingml/2006/main" flipH="1">
          <a:off x="5080001" y="3790951"/>
          <a:ext cx="158748" cy="13606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0.51848</cdr:x>
      <cdr:y>0.70125</cdr:y>
    </cdr:from>
    <cdr:to>
      <cdr:x>0.53288</cdr:x>
      <cdr:y>0.73277</cdr:y>
    </cdr:to>
    <cdr:cxnSp macro="">
      <cdr:nvCxnSpPr>
        <cdr:cNvPr id="89" name="Straight Connector 88"/>
        <cdr:cNvCxnSpPr/>
      </cdr:nvCxnSpPr>
      <cdr:spPr>
        <a:xfrm xmlns:a="http://schemas.openxmlformats.org/drawingml/2006/main" flipH="1">
          <a:off x="5032375" y="3733801"/>
          <a:ext cx="139699" cy="16781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0.56068</cdr:x>
      <cdr:y>0.76088</cdr:y>
    </cdr:from>
    <cdr:to>
      <cdr:x>0.57017</cdr:x>
      <cdr:y>0.78175</cdr:y>
    </cdr:to>
    <cdr:sp macro="" textlink="">
      <cdr:nvSpPr>
        <cdr:cNvPr id="93" name="TextBox 1"/>
        <cdr:cNvSpPr txBox="1"/>
      </cdr:nvSpPr>
      <cdr:spPr>
        <a:xfrm xmlns:a="http://schemas.openxmlformats.org/drawingml/2006/main">
          <a:off x="5441950" y="4051300"/>
          <a:ext cx="92074" cy="111126"/>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17</a:t>
          </a:r>
        </a:p>
      </cdr:txBody>
    </cdr:sp>
  </cdr:relSizeAnchor>
  <cdr:relSizeAnchor xmlns:cdr="http://schemas.openxmlformats.org/drawingml/2006/chartDrawing">
    <cdr:from>
      <cdr:x>0.7919</cdr:x>
      <cdr:y>0.05818</cdr:y>
    </cdr:from>
    <cdr:to>
      <cdr:x>0.895</cdr:x>
      <cdr:y>0.58177</cdr:y>
    </cdr:to>
    <cdr:sp macro="" textlink="">
      <cdr:nvSpPr>
        <cdr:cNvPr id="88" name="TextBox 87"/>
        <cdr:cNvSpPr txBox="1"/>
      </cdr:nvSpPr>
      <cdr:spPr>
        <a:xfrm xmlns:a="http://schemas.openxmlformats.org/drawingml/2006/main">
          <a:off x="7227962" y="288032"/>
          <a:ext cx="940999" cy="2592288"/>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spcAft>
              <a:spcPts val="300"/>
            </a:spcAft>
          </a:pPr>
          <a:r>
            <a:rPr lang="en-GB" sz="700" dirty="0"/>
            <a:t>1.</a:t>
          </a:r>
        </a:p>
        <a:p xmlns:a="http://schemas.openxmlformats.org/drawingml/2006/main">
          <a:pPr>
            <a:spcAft>
              <a:spcPts val="300"/>
            </a:spcAft>
          </a:pPr>
          <a:r>
            <a:rPr lang="en-GB" sz="700" dirty="0"/>
            <a:t>2.</a:t>
          </a:r>
        </a:p>
        <a:p xmlns:a="http://schemas.openxmlformats.org/drawingml/2006/main">
          <a:pPr>
            <a:spcAft>
              <a:spcPts val="300"/>
            </a:spcAft>
          </a:pPr>
          <a:r>
            <a:rPr lang="en-GB" sz="700" dirty="0"/>
            <a:t>3.</a:t>
          </a:r>
        </a:p>
        <a:p xmlns:a="http://schemas.openxmlformats.org/drawingml/2006/main">
          <a:pPr>
            <a:spcAft>
              <a:spcPts val="300"/>
            </a:spcAft>
          </a:pPr>
          <a:r>
            <a:rPr lang="en-GB" sz="700" dirty="0"/>
            <a:t>4.</a:t>
          </a:r>
        </a:p>
        <a:p xmlns:a="http://schemas.openxmlformats.org/drawingml/2006/main">
          <a:pPr>
            <a:spcAft>
              <a:spcPts val="300"/>
            </a:spcAft>
          </a:pPr>
          <a:r>
            <a:rPr lang="en-GB" sz="700" dirty="0"/>
            <a:t>5.</a:t>
          </a:r>
        </a:p>
        <a:p xmlns:a="http://schemas.openxmlformats.org/drawingml/2006/main">
          <a:pPr>
            <a:spcAft>
              <a:spcPts val="300"/>
            </a:spcAft>
          </a:pPr>
          <a:r>
            <a:rPr lang="en-GB" sz="700" dirty="0"/>
            <a:t>6.</a:t>
          </a:r>
        </a:p>
        <a:p xmlns:a="http://schemas.openxmlformats.org/drawingml/2006/main">
          <a:pPr>
            <a:spcAft>
              <a:spcPts val="300"/>
            </a:spcAft>
          </a:pPr>
          <a:r>
            <a:rPr lang="en-GB" sz="700" dirty="0"/>
            <a:t>7.</a:t>
          </a:r>
        </a:p>
        <a:p xmlns:a="http://schemas.openxmlformats.org/drawingml/2006/main">
          <a:pPr>
            <a:spcAft>
              <a:spcPts val="300"/>
            </a:spcAft>
          </a:pPr>
          <a:r>
            <a:rPr lang="en-GB" sz="700" dirty="0"/>
            <a:t>8.</a:t>
          </a:r>
        </a:p>
        <a:p xmlns:a="http://schemas.openxmlformats.org/drawingml/2006/main">
          <a:pPr>
            <a:spcAft>
              <a:spcPts val="300"/>
            </a:spcAft>
          </a:pPr>
          <a:r>
            <a:rPr lang="en-GB" sz="700" dirty="0"/>
            <a:t>9.</a:t>
          </a:r>
        </a:p>
        <a:p xmlns:a="http://schemas.openxmlformats.org/drawingml/2006/main">
          <a:pPr>
            <a:spcAft>
              <a:spcPts val="300"/>
            </a:spcAft>
          </a:pPr>
          <a:r>
            <a:rPr lang="en-GB" sz="700" dirty="0"/>
            <a:t>10.</a:t>
          </a:r>
        </a:p>
        <a:p xmlns:a="http://schemas.openxmlformats.org/drawingml/2006/main">
          <a:pPr>
            <a:spcAft>
              <a:spcPts val="300"/>
            </a:spcAft>
          </a:pPr>
          <a:r>
            <a:rPr lang="en-GB" sz="700" dirty="0"/>
            <a:t>11.</a:t>
          </a:r>
        </a:p>
        <a:p xmlns:a="http://schemas.openxmlformats.org/drawingml/2006/main">
          <a:pPr>
            <a:spcAft>
              <a:spcPts val="300"/>
            </a:spcAft>
          </a:pPr>
          <a:r>
            <a:rPr lang="en-GB" sz="700" dirty="0"/>
            <a:t>12.</a:t>
          </a:r>
        </a:p>
        <a:p xmlns:a="http://schemas.openxmlformats.org/drawingml/2006/main">
          <a:pPr>
            <a:spcAft>
              <a:spcPts val="300"/>
            </a:spcAft>
          </a:pPr>
          <a:r>
            <a:rPr lang="en-GB" sz="700" dirty="0"/>
            <a:t>13.</a:t>
          </a:r>
        </a:p>
        <a:p xmlns:a="http://schemas.openxmlformats.org/drawingml/2006/main">
          <a:pPr>
            <a:spcAft>
              <a:spcPts val="300"/>
            </a:spcAft>
          </a:pPr>
          <a:r>
            <a:rPr lang="en-GB" sz="700" dirty="0"/>
            <a:t>14.</a:t>
          </a:r>
        </a:p>
        <a:p xmlns:a="http://schemas.openxmlformats.org/drawingml/2006/main">
          <a:pPr>
            <a:spcAft>
              <a:spcPts val="300"/>
            </a:spcAft>
          </a:pPr>
          <a:r>
            <a:rPr lang="en-GB" sz="700" dirty="0"/>
            <a:t>15.</a:t>
          </a:r>
        </a:p>
        <a:p xmlns:a="http://schemas.openxmlformats.org/drawingml/2006/main">
          <a:pPr>
            <a:spcAft>
              <a:spcPts val="300"/>
            </a:spcAft>
          </a:pPr>
          <a:r>
            <a:rPr lang="en-GB" sz="700" dirty="0"/>
            <a:t>16.</a:t>
          </a:r>
        </a:p>
        <a:p xmlns:a="http://schemas.openxmlformats.org/drawingml/2006/main">
          <a:pPr>
            <a:spcAft>
              <a:spcPts val="300"/>
            </a:spcAft>
          </a:pPr>
          <a:r>
            <a:rPr lang="en-GB" sz="700" dirty="0"/>
            <a:t>17.</a:t>
          </a:r>
        </a:p>
        <a:p xmlns:a="http://schemas.openxmlformats.org/drawingml/2006/main">
          <a:endParaRPr lang="en-GB" sz="700" dirty="0"/>
        </a:p>
      </cdr:txBody>
    </cdr:sp>
  </cdr:relSizeAnchor>
  <cdr:relSizeAnchor xmlns:cdr="http://schemas.openxmlformats.org/drawingml/2006/chartDrawing">
    <cdr:from>
      <cdr:x>0.5018</cdr:x>
      <cdr:y>0.60907</cdr:y>
    </cdr:from>
    <cdr:to>
      <cdr:x>0.54944</cdr:x>
      <cdr:y>0.70185</cdr:y>
    </cdr:to>
    <cdr:cxnSp macro="">
      <cdr:nvCxnSpPr>
        <cdr:cNvPr id="95" name="Straight Connector 94"/>
        <cdr:cNvCxnSpPr/>
      </cdr:nvCxnSpPr>
      <cdr:spPr>
        <a:xfrm xmlns:a="http://schemas.openxmlformats.org/drawingml/2006/main" flipV="1">
          <a:off x="4580095" y="4062413"/>
          <a:ext cx="434817" cy="618844"/>
        </a:xfrm>
        <a:prstGeom xmlns:a="http://schemas.openxmlformats.org/drawingml/2006/main" prst="line">
          <a:avLst/>
        </a:prstGeom>
        <a:ln xmlns:a="http://schemas.openxmlformats.org/drawingml/2006/main">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0.55074</cdr:x>
      <cdr:y>0.4859</cdr:y>
    </cdr:from>
    <cdr:to>
      <cdr:x>0.67467</cdr:x>
      <cdr:y>0.60823</cdr:y>
    </cdr:to>
    <cdr:sp macro="" textlink="">
      <cdr:nvSpPr>
        <cdr:cNvPr id="97" name="TextBox 1"/>
        <cdr:cNvSpPr txBox="1"/>
      </cdr:nvSpPr>
      <cdr:spPr>
        <a:xfrm xmlns:a="http://schemas.openxmlformats.org/drawingml/2006/main">
          <a:off x="5026819" y="3240882"/>
          <a:ext cx="1131094" cy="815940"/>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0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0.01626</cdr:x>
      <cdr:y>0.02904</cdr:y>
    </cdr:from>
    <cdr:to>
      <cdr:x>0.05691</cdr:x>
      <cdr:y>0.08489</cdr:y>
    </cdr:to>
    <cdr:sp macro="" textlink="">
      <cdr:nvSpPr>
        <cdr:cNvPr id="2" name="TextBox 8"/>
        <cdr:cNvSpPr txBox="1"/>
      </cdr:nvSpPr>
      <cdr:spPr>
        <a:xfrm xmlns:a="http://schemas.openxmlformats.org/drawingml/2006/main">
          <a:off x="144016" y="144016"/>
          <a:ext cx="3600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a:t>
          </a:r>
          <a:endParaRPr lang="en-GB" sz="1200" dirty="0">
            <a:solidFill>
              <a:schemeClr val="bg2">
                <a:lumMod val="10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0.00833</cdr:x>
      <cdr:y>0.01587</cdr:y>
    </cdr:from>
    <cdr:to>
      <cdr:x>0.05</cdr:x>
      <cdr:y>0.07172</cdr:y>
    </cdr:to>
    <cdr:sp macro="" textlink="">
      <cdr:nvSpPr>
        <cdr:cNvPr id="2" name="TextBox 8"/>
        <cdr:cNvSpPr txBox="1"/>
      </cdr:nvSpPr>
      <cdr:spPr>
        <a:xfrm xmlns:a="http://schemas.openxmlformats.org/drawingml/2006/main">
          <a:off x="73179" y="78703"/>
          <a:ext cx="36607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a:t>
          </a:r>
          <a:endParaRPr lang="en-GB" sz="1200" dirty="0">
            <a:solidFill>
              <a:schemeClr val="bg2">
                <a:lumMod val="10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0.00815</cdr:x>
      <cdr:y>0.01726</cdr:y>
    </cdr:from>
    <cdr:to>
      <cdr:x>0.21179</cdr:x>
      <cdr:y>0.11998</cdr:y>
    </cdr:to>
    <cdr:sp macro="" textlink="">
      <cdr:nvSpPr>
        <cdr:cNvPr id="2" name="TextBox 6"/>
        <cdr:cNvSpPr txBox="1"/>
      </cdr:nvSpPr>
      <cdr:spPr>
        <a:xfrm xmlns:a="http://schemas.openxmlformats.org/drawingml/2006/main">
          <a:off x="72046" y="72018"/>
          <a:ext cx="1800162" cy="4286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36000"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GB" sz="1200" dirty="0">
              <a:solidFill>
                <a:schemeClr val="bg2">
                  <a:lumMod val="10000"/>
                </a:schemeClr>
              </a:solidFill>
            </a:rPr>
            <a:t>P</a:t>
          </a:r>
          <a:r>
            <a:rPr lang="en-GB" sz="1200" b="0" dirty="0" smtClean="0">
              <a:solidFill>
                <a:schemeClr val="bg2">
                  <a:lumMod val="10000"/>
                </a:schemeClr>
              </a:solidFill>
            </a:rPr>
            <a:t>robability  </a:t>
          </a:r>
          <a:r>
            <a:rPr lang="en-GB" sz="1200" b="0" dirty="0">
              <a:solidFill>
                <a:schemeClr val="bg2">
                  <a:lumMod val="10000"/>
                </a:schemeClr>
              </a:solidFill>
            </a:rPr>
            <a:t>of </a:t>
          </a:r>
          <a:r>
            <a:rPr lang="en-GB" sz="1200" b="0" dirty="0" smtClean="0">
              <a:solidFill>
                <a:schemeClr val="bg2">
                  <a:lumMod val="10000"/>
                </a:schemeClr>
              </a:solidFill>
            </a:rPr>
            <a:t> low performance (%)</a:t>
          </a:r>
          <a:endParaRPr lang="en-GB" sz="1200" b="0" dirty="0">
            <a:solidFill>
              <a:schemeClr val="bg2">
                <a:lumMod val="10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0.01532</cdr:x>
      <cdr:y>0.05444</cdr:y>
    </cdr:from>
    <cdr:to>
      <cdr:x>0.05597</cdr:x>
      <cdr:y>0.11933</cdr:y>
    </cdr:to>
    <cdr:sp macro="" textlink="">
      <cdr:nvSpPr>
        <cdr:cNvPr id="2" name="TextBox 8"/>
        <cdr:cNvSpPr txBox="1"/>
      </cdr:nvSpPr>
      <cdr:spPr>
        <a:xfrm xmlns:a="http://schemas.openxmlformats.org/drawingml/2006/main">
          <a:off x="135689" y="258222"/>
          <a:ext cx="360036" cy="3077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smtClean="0">
              <a:solidFill>
                <a:schemeClr val="bg2">
                  <a:lumMod val="10000"/>
                </a:schemeClr>
              </a:solidFill>
            </a:rPr>
            <a:t>%</a:t>
          </a:r>
          <a:endParaRPr lang="en-GB" sz="1400" dirty="0">
            <a:solidFill>
              <a:schemeClr val="bg2">
                <a:lumMod val="10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0.0076</cdr:y>
    </cdr:from>
    <cdr:to>
      <cdr:x>0.14019</cdr:x>
      <cdr:y>0.18146</cdr:y>
    </cdr:to>
    <cdr:sp macro="" textlink="">
      <cdr:nvSpPr>
        <cdr:cNvPr id="12" name="TextBox 8"/>
        <cdr:cNvSpPr txBox="1"/>
      </cdr:nvSpPr>
      <cdr:spPr>
        <a:xfrm xmlns:a="http://schemas.openxmlformats.org/drawingml/2006/main">
          <a:off x="-468313" y="36304"/>
          <a:ext cx="1152113" cy="830997"/>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000" b="0" i="0" u="none" strike="noStrike" kern="1200" baseline="0">
              <a:solidFill>
                <a:srgbClr val="727272"/>
              </a:solidFill>
              <a:latin typeface="+mn-lt"/>
              <a:ea typeface="+mn-ea"/>
              <a:cs typeface="+mn-cs"/>
            </a:defRPr>
          </a:pPr>
          <a:r>
            <a:rPr lang="en-GB" sz="1200" dirty="0">
              <a:solidFill>
                <a:schemeClr val="bg2">
                  <a:lumMod val="10000"/>
                </a:schemeClr>
              </a:solidFill>
            </a:rPr>
            <a:t>Odds ratio:  </a:t>
          </a:r>
        </a:p>
        <a:p xmlns:a="http://schemas.openxmlformats.org/drawingml/2006/main">
          <a:pPr>
            <a:defRPr sz="1000" b="0" i="0" u="none" strike="noStrike" kern="1200" baseline="0">
              <a:solidFill>
                <a:srgbClr val="727272"/>
              </a:solidFill>
              <a:latin typeface="+mn-lt"/>
              <a:ea typeface="+mn-ea"/>
              <a:cs typeface="+mn-cs"/>
            </a:defRPr>
          </a:pPr>
          <a:r>
            <a:rPr lang="en-GB" sz="1200" dirty="0">
              <a:solidFill>
                <a:schemeClr val="bg2">
                  <a:lumMod val="10000"/>
                </a:schemeClr>
              </a:solidFill>
            </a:rPr>
            <a:t>"at least once" </a:t>
          </a:r>
          <a:endParaRPr lang="en-GB" sz="1200" dirty="0" smtClean="0">
            <a:solidFill>
              <a:schemeClr val="bg2">
                <a:lumMod val="10000"/>
              </a:schemeClr>
            </a:solidFill>
          </a:endParaRPr>
        </a:p>
        <a:p xmlns:a="http://schemas.openxmlformats.org/drawingml/2006/main">
          <a:pPr>
            <a:defRPr sz="1000" b="0" i="0" u="none" strike="noStrike" kern="1200" baseline="0">
              <a:solidFill>
                <a:srgbClr val="727272"/>
              </a:solidFill>
              <a:latin typeface="+mn-lt"/>
              <a:ea typeface="+mn-ea"/>
              <a:cs typeface="+mn-cs"/>
            </a:defRPr>
          </a:pPr>
          <a:r>
            <a:rPr lang="en-GB" sz="1200" dirty="0">
              <a:solidFill>
                <a:schemeClr val="bg2">
                  <a:lumMod val="10000"/>
                </a:schemeClr>
              </a:solidFill>
            </a:rPr>
            <a:t>v</a:t>
          </a:r>
          <a:r>
            <a:rPr lang="en-GB" sz="1200" dirty="0" smtClean="0">
              <a:solidFill>
                <a:schemeClr val="bg2">
                  <a:lumMod val="10000"/>
                </a:schemeClr>
              </a:solidFill>
            </a:rPr>
            <a:t>ersus</a:t>
          </a:r>
        </a:p>
        <a:p xmlns:a="http://schemas.openxmlformats.org/drawingml/2006/main">
          <a:pPr>
            <a:defRPr sz="1000" b="0" i="0" u="none" strike="noStrike" kern="1200" baseline="0">
              <a:solidFill>
                <a:srgbClr val="727272"/>
              </a:solidFill>
              <a:latin typeface="+mn-lt"/>
              <a:ea typeface="+mn-ea"/>
              <a:cs typeface="+mn-cs"/>
            </a:defRPr>
          </a:pPr>
          <a:r>
            <a:rPr lang="en-GB" sz="1200" dirty="0" smtClean="0">
              <a:solidFill>
                <a:schemeClr val="bg2">
                  <a:lumMod val="10000"/>
                </a:schemeClr>
              </a:solidFill>
            </a:rPr>
            <a:t> </a:t>
          </a:r>
          <a:r>
            <a:rPr lang="en-GB" sz="1200" dirty="0">
              <a:solidFill>
                <a:schemeClr val="bg2">
                  <a:lumMod val="10000"/>
                </a:schemeClr>
              </a:solidFill>
            </a:rPr>
            <a:t>"never</a:t>
          </a:r>
          <a:r>
            <a:rPr lang="en-GB" sz="1200" dirty="0" smtClean="0">
              <a:solidFill>
                <a:schemeClr val="bg2">
                  <a:lumMod val="10000"/>
                </a:schemeClr>
              </a:solidFill>
            </a:rPr>
            <a:t>"</a:t>
          </a:r>
          <a:endParaRPr lang="en-GB" sz="1200" dirty="0">
            <a:solidFill>
              <a:schemeClr val="bg2">
                <a:lumMod val="10000"/>
              </a:schemeClr>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0.01217</cdr:y>
    </cdr:from>
    <cdr:to>
      <cdr:x>0.12805</cdr:x>
      <cdr:y>0.25731</cdr:y>
    </cdr:to>
    <cdr:sp macro="" textlink="">
      <cdr:nvSpPr>
        <cdr:cNvPr id="2" name="TextBox 21"/>
        <cdr:cNvSpPr txBox="1"/>
      </cdr:nvSpPr>
      <cdr:spPr>
        <a:xfrm xmlns:a="http://schemas.openxmlformats.org/drawingml/2006/main">
          <a:off x="-251521" y="59595"/>
          <a:ext cx="1080118"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noProof="0" dirty="0" smtClean="0">
              <a:solidFill>
                <a:schemeClr val="bg2">
                  <a:lumMod val="10000"/>
                </a:schemeClr>
              </a:solidFill>
            </a:rPr>
            <a:t>Odds ratio : </a:t>
          </a:r>
        </a:p>
        <a:p xmlns:a="http://schemas.openxmlformats.org/drawingml/2006/main">
          <a:pPr algn="ctr"/>
          <a:r>
            <a:rPr lang="en-GB" sz="1200" noProof="0" dirty="0" smtClean="0">
              <a:solidFill>
                <a:schemeClr val="bg2">
                  <a:lumMod val="10000"/>
                </a:schemeClr>
              </a:solidFill>
            </a:rPr>
            <a:t>hours of homework </a:t>
          </a:r>
        </a:p>
        <a:p xmlns:a="http://schemas.openxmlformats.org/drawingml/2006/main">
          <a:pPr algn="ctr"/>
          <a:r>
            <a:rPr lang="en-GB" sz="1200" noProof="0" dirty="0" smtClean="0">
              <a:solidFill>
                <a:schemeClr val="bg2">
                  <a:lumMod val="10000"/>
                </a:schemeClr>
              </a:solidFill>
            </a:rPr>
            <a:t>versus </a:t>
          </a:r>
        </a:p>
        <a:p xmlns:a="http://schemas.openxmlformats.org/drawingml/2006/main">
          <a:pPr algn="ctr"/>
          <a:r>
            <a:rPr lang="en-GB" sz="1200" noProof="0" dirty="0" smtClean="0">
              <a:solidFill>
                <a:schemeClr val="bg2">
                  <a:lumMod val="10000"/>
                </a:schemeClr>
              </a:solidFill>
            </a:rPr>
            <a:t>no homework</a:t>
          </a:r>
          <a:endParaRPr lang="en-GB" sz="1200" noProof="0" dirty="0">
            <a:solidFill>
              <a:schemeClr val="bg2">
                <a:lumMod val="10000"/>
              </a:schemeClr>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1.12905E-7</cdr:x>
      <cdr:y>0.01698</cdr:y>
    </cdr:from>
    <cdr:to>
      <cdr:x>0.13008</cdr:x>
      <cdr:y>0.10744</cdr:y>
    </cdr:to>
    <cdr:sp macro="" textlink="">
      <cdr:nvSpPr>
        <cdr:cNvPr id="2" name="TextBox 8"/>
        <cdr:cNvSpPr txBox="1"/>
      </cdr:nvSpPr>
      <cdr:spPr>
        <a:xfrm xmlns:a="http://schemas.openxmlformats.org/drawingml/2006/main">
          <a:off x="1" y="86654"/>
          <a:ext cx="1152128" cy="4616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noProof="0" dirty="0" smtClean="0">
              <a:solidFill>
                <a:schemeClr val="bg2">
                  <a:lumMod val="10000"/>
                </a:schemeClr>
              </a:solidFill>
            </a:rPr>
            <a:t>Index of</a:t>
          </a:r>
        </a:p>
        <a:p xmlns:a="http://schemas.openxmlformats.org/drawingml/2006/main">
          <a:r>
            <a:rPr lang="en-GB" sz="1200" noProof="0" dirty="0" smtClean="0">
              <a:solidFill>
                <a:schemeClr val="bg2">
                  <a:lumMod val="10000"/>
                </a:schemeClr>
              </a:solidFill>
            </a:rPr>
            <a:t> perseverance</a:t>
          </a:r>
          <a:endParaRPr lang="en-GB" sz="1200" noProof="0" dirty="0">
            <a:solidFill>
              <a:schemeClr val="bg2">
                <a:lumMod val="10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0.00826</cdr:x>
      <cdr:y>0.07625</cdr:y>
    </cdr:from>
    <cdr:to>
      <cdr:x>0.23515</cdr:x>
      <cdr:y>0.20114</cdr:y>
    </cdr:to>
    <cdr:sp macro="" textlink="">
      <cdr:nvSpPr>
        <cdr:cNvPr id="3" name="TextBox 3"/>
        <cdr:cNvSpPr txBox="1"/>
      </cdr:nvSpPr>
      <cdr:spPr>
        <a:xfrm xmlns:a="http://schemas.openxmlformats.org/drawingml/2006/main">
          <a:off x="72008" y="394606"/>
          <a:ext cx="1976886" cy="646331"/>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noProof="0" dirty="0" smtClean="0">
              <a:solidFill>
                <a:schemeClr val="bg2">
                  <a:lumMod val="10000"/>
                </a:schemeClr>
              </a:solidFill>
            </a:rPr>
            <a:t>Percentage-</a:t>
          </a:r>
        </a:p>
        <a:p xmlns:a="http://schemas.openxmlformats.org/drawingml/2006/main">
          <a:r>
            <a:rPr lang="en-GB" sz="1200" noProof="0" dirty="0" smtClean="0">
              <a:solidFill>
                <a:schemeClr val="bg2">
                  <a:lumMod val="10000"/>
                </a:schemeClr>
              </a:solidFill>
            </a:rPr>
            <a:t>point </a:t>
          </a:r>
        </a:p>
        <a:p xmlns:a="http://schemas.openxmlformats.org/drawingml/2006/main">
          <a:r>
            <a:rPr lang="en-GB" sz="1200" noProof="0" dirty="0" smtClean="0">
              <a:solidFill>
                <a:schemeClr val="bg2">
                  <a:lumMod val="10000"/>
                </a:schemeClr>
              </a:solidFill>
            </a:rPr>
            <a:t>difference</a:t>
          </a:r>
          <a:endParaRPr lang="en-GB" sz="1200" noProof="0" dirty="0">
            <a:solidFill>
              <a:schemeClr val="bg2">
                <a:lumMod val="10000"/>
              </a:schemeClr>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0.00867</cdr:x>
      <cdr:y>0.13538</cdr:y>
    </cdr:from>
    <cdr:to>
      <cdr:x>0.24523</cdr:x>
      <cdr:y>0.23182</cdr:y>
    </cdr:to>
    <cdr:sp macro="" textlink="">
      <cdr:nvSpPr>
        <cdr:cNvPr id="4" name="TextBox 3"/>
        <cdr:cNvSpPr txBox="1"/>
      </cdr:nvSpPr>
      <cdr:spPr>
        <a:xfrm xmlns:a="http://schemas.openxmlformats.org/drawingml/2006/main">
          <a:off x="71254" y="648062"/>
          <a:ext cx="194416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noProof="0" dirty="0" smtClean="0">
              <a:solidFill>
                <a:schemeClr val="bg2">
                  <a:lumMod val="10000"/>
                </a:schemeClr>
              </a:solidFill>
            </a:rPr>
            <a:t>Percentage-point </a:t>
          </a:r>
        </a:p>
        <a:p xmlns:a="http://schemas.openxmlformats.org/drawingml/2006/main">
          <a:r>
            <a:rPr lang="en-GB" sz="1200" noProof="0" dirty="0" smtClean="0">
              <a:solidFill>
                <a:schemeClr val="bg2">
                  <a:lumMod val="10000"/>
                </a:schemeClr>
              </a:solidFill>
            </a:rPr>
            <a:t>difference</a:t>
          </a:r>
          <a:endParaRPr lang="en-GB" sz="1200" noProof="0" dirty="0">
            <a:solidFill>
              <a:schemeClr val="bg2">
                <a:lumMod val="10000"/>
              </a:schemeClr>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0.00861</cdr:x>
      <cdr:y>0.01801</cdr:y>
    </cdr:from>
    <cdr:to>
      <cdr:x>0.08754</cdr:x>
      <cdr:y>0.11686</cdr:y>
    </cdr:to>
    <cdr:sp macro="" textlink="">
      <cdr:nvSpPr>
        <cdr:cNvPr id="2" name="TextBox 5"/>
        <cdr:cNvSpPr txBox="1"/>
      </cdr:nvSpPr>
      <cdr:spPr>
        <a:xfrm xmlns:a="http://schemas.openxmlformats.org/drawingml/2006/main">
          <a:off x="72008" y="84118"/>
          <a:ext cx="660052" cy="4616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Mean </a:t>
          </a:r>
        </a:p>
        <a:p xmlns:a="http://schemas.openxmlformats.org/drawingml/2006/main">
          <a:r>
            <a:rPr lang="fr-FR" sz="1200" dirty="0" smtClean="0">
              <a:solidFill>
                <a:schemeClr val="bg2">
                  <a:lumMod val="10000"/>
                </a:schemeClr>
              </a:solidFill>
            </a:rPr>
            <a:t>index</a:t>
          </a:r>
          <a:endParaRPr lang="en-GB" sz="1200" dirty="0">
            <a:solidFill>
              <a:schemeClr val="bg2">
                <a:lumMod val="1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0.17389</cdr:x>
      <cdr:y>0.01406</cdr:y>
    </cdr:from>
    <cdr:to>
      <cdr:x>0.75828</cdr:x>
      <cdr:y>0.05624</cdr:y>
    </cdr:to>
    <cdr:sp macro="" textlink="">
      <cdr:nvSpPr>
        <cdr:cNvPr id="2" name="TextBox 2"/>
        <cdr:cNvSpPr txBox="1"/>
      </cdr:nvSpPr>
      <cdr:spPr>
        <a:xfrm xmlns:a="http://schemas.openxmlformats.org/drawingml/2006/main">
          <a:off x="1535912" y="72007"/>
          <a:ext cx="5161545" cy="21602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dirty="0">
              <a:solidFill>
                <a:srgbClr val="000000"/>
              </a:solidFill>
            </a:rPr>
            <a:t>The </a:t>
          </a:r>
          <a:r>
            <a:rPr lang="en-GB" sz="1400" i="1" dirty="0">
              <a:solidFill>
                <a:srgbClr val="000000"/>
              </a:solidFill>
            </a:rPr>
            <a:t>PISA index of economic, social and cultural status </a:t>
          </a:r>
          <a:r>
            <a:rPr lang="en-GB" sz="1400" dirty="0">
              <a:solidFill>
                <a:srgbClr val="000000"/>
              </a:solidFill>
            </a:rPr>
            <a:t>(ESCS):</a:t>
          </a:r>
        </a:p>
      </cdr:txBody>
    </cdr:sp>
  </cdr:relSizeAnchor>
</c:userShapes>
</file>

<file path=ppt/drawings/drawing20.xml><?xml version="1.0" encoding="utf-8"?>
<c:userShapes xmlns:c="http://schemas.openxmlformats.org/drawingml/2006/chart">
  <cdr:relSizeAnchor xmlns:cdr="http://schemas.openxmlformats.org/drawingml/2006/chartDrawing">
    <cdr:from>
      <cdr:x>0.0084</cdr:x>
      <cdr:y>0.01515</cdr:y>
    </cdr:from>
    <cdr:to>
      <cdr:x>0.07563</cdr:x>
      <cdr:y>0.10943</cdr:y>
    </cdr:to>
    <cdr:sp macro="" textlink="">
      <cdr:nvSpPr>
        <cdr:cNvPr id="2" name="TextBox 6"/>
        <cdr:cNvSpPr txBox="1"/>
      </cdr:nvSpPr>
      <cdr:spPr>
        <a:xfrm xmlns:a="http://schemas.openxmlformats.org/drawingml/2006/main">
          <a:off x="71979" y="74183"/>
          <a:ext cx="576093"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noProof="0" dirty="0" smtClean="0">
              <a:solidFill>
                <a:schemeClr val="bg2">
                  <a:lumMod val="10000"/>
                </a:schemeClr>
              </a:solidFill>
            </a:rPr>
            <a:t>Mean </a:t>
          </a:r>
        </a:p>
        <a:p xmlns:a="http://schemas.openxmlformats.org/drawingml/2006/main">
          <a:r>
            <a:rPr lang="en-GB" sz="1200" noProof="0" dirty="0" smtClean="0">
              <a:solidFill>
                <a:schemeClr val="bg2">
                  <a:lumMod val="10000"/>
                </a:schemeClr>
              </a:solidFill>
            </a:rPr>
            <a:t>index</a:t>
          </a:r>
          <a:endParaRPr lang="en-GB" sz="1200" noProof="0" dirty="0">
            <a:solidFill>
              <a:schemeClr val="bg2">
                <a:lumMod val="10000"/>
              </a:schemeClr>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0.00813</cdr:x>
      <cdr:y>0.02822</cdr:y>
    </cdr:from>
    <cdr:to>
      <cdr:x>0.11646</cdr:x>
      <cdr:y>0.11868</cdr:y>
    </cdr:to>
    <cdr:sp macro="" textlink="">
      <cdr:nvSpPr>
        <cdr:cNvPr id="2" name="TextBox 2"/>
        <cdr:cNvSpPr txBox="1"/>
      </cdr:nvSpPr>
      <cdr:spPr>
        <a:xfrm xmlns:a="http://schemas.openxmlformats.org/drawingml/2006/main">
          <a:off x="72007" y="144014"/>
          <a:ext cx="95947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noProof="0" dirty="0" smtClean="0">
              <a:solidFill>
                <a:schemeClr val="bg2">
                  <a:lumMod val="10000"/>
                </a:schemeClr>
              </a:solidFill>
            </a:rPr>
            <a:t>Mean</a:t>
          </a:r>
        </a:p>
        <a:p xmlns:a="http://schemas.openxmlformats.org/drawingml/2006/main">
          <a:r>
            <a:rPr lang="en-GB" sz="1200" noProof="0" dirty="0" smtClean="0">
              <a:solidFill>
                <a:schemeClr val="bg2">
                  <a:lumMod val="10000"/>
                </a:schemeClr>
              </a:solidFill>
            </a:rPr>
            <a:t> index</a:t>
          </a:r>
          <a:endParaRPr lang="en-GB" sz="1200" noProof="0" dirty="0">
            <a:solidFill>
              <a:schemeClr val="bg2">
                <a:lumMod val="10000"/>
              </a:schemeClr>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0.7931</cdr:x>
      <cdr:y>0.05644</cdr:y>
    </cdr:from>
    <cdr:to>
      <cdr:x>0.82174</cdr:x>
      <cdr:y>0.33528</cdr:y>
    </cdr:to>
    <cdr:sp macro="" textlink="">
      <cdr:nvSpPr>
        <cdr:cNvPr id="13" name="TextBox 1"/>
        <cdr:cNvSpPr txBox="1"/>
      </cdr:nvSpPr>
      <cdr:spPr>
        <a:xfrm xmlns:a="http://schemas.openxmlformats.org/drawingml/2006/main">
          <a:off x="6624736" y="288032"/>
          <a:ext cx="239227" cy="142299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lIns="0" rIns="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200"/>
            </a:spcAft>
          </a:pPr>
          <a:r>
            <a:rPr lang="en-GB" sz="800" dirty="0"/>
            <a:t>1.</a:t>
          </a:r>
        </a:p>
        <a:p xmlns:a="http://schemas.openxmlformats.org/drawingml/2006/main">
          <a:pPr algn="ctr">
            <a:spcAft>
              <a:spcPts val="200"/>
            </a:spcAft>
          </a:pPr>
          <a:r>
            <a:rPr lang="en-GB" sz="800" dirty="0"/>
            <a:t>2.</a:t>
          </a:r>
        </a:p>
        <a:p xmlns:a="http://schemas.openxmlformats.org/drawingml/2006/main">
          <a:pPr algn="ctr">
            <a:spcAft>
              <a:spcPts val="200"/>
            </a:spcAft>
          </a:pPr>
          <a:r>
            <a:rPr lang="en-GB" sz="800" dirty="0"/>
            <a:t>3.</a:t>
          </a:r>
        </a:p>
        <a:p xmlns:a="http://schemas.openxmlformats.org/drawingml/2006/main">
          <a:pPr algn="ctr">
            <a:spcAft>
              <a:spcPts val="200"/>
            </a:spcAft>
          </a:pPr>
          <a:r>
            <a:rPr lang="en-GB" sz="800" dirty="0"/>
            <a:t>4.</a:t>
          </a:r>
        </a:p>
        <a:p xmlns:a="http://schemas.openxmlformats.org/drawingml/2006/main">
          <a:pPr algn="ctr">
            <a:spcAft>
              <a:spcPts val="200"/>
            </a:spcAft>
          </a:pPr>
          <a:r>
            <a:rPr lang="en-GB" sz="800" dirty="0"/>
            <a:t>5.</a:t>
          </a:r>
        </a:p>
        <a:p xmlns:a="http://schemas.openxmlformats.org/drawingml/2006/main">
          <a:pPr algn="ctr">
            <a:spcAft>
              <a:spcPts val="200"/>
            </a:spcAft>
          </a:pPr>
          <a:r>
            <a:rPr lang="en-GB" sz="800" dirty="0"/>
            <a:t>6.</a:t>
          </a:r>
        </a:p>
        <a:p xmlns:a="http://schemas.openxmlformats.org/drawingml/2006/main">
          <a:pPr algn="ctr">
            <a:spcAft>
              <a:spcPts val="200"/>
            </a:spcAft>
          </a:pPr>
          <a:r>
            <a:rPr lang="en-GB" sz="800" dirty="0"/>
            <a:t>7.</a:t>
          </a:r>
        </a:p>
        <a:p xmlns:a="http://schemas.openxmlformats.org/drawingml/2006/main">
          <a:pPr algn="ctr">
            <a:spcAft>
              <a:spcPts val="200"/>
            </a:spcAft>
          </a:pPr>
          <a:r>
            <a:rPr lang="en-GB" sz="800" dirty="0"/>
            <a:t>8.</a:t>
          </a:r>
        </a:p>
        <a:p xmlns:a="http://schemas.openxmlformats.org/drawingml/2006/main">
          <a:pPr algn="ctr">
            <a:spcAft>
              <a:spcPts val="200"/>
            </a:spcAft>
          </a:pPr>
          <a:r>
            <a:rPr lang="en-GB" sz="800" dirty="0"/>
            <a:t>9.</a:t>
          </a:r>
        </a:p>
      </cdr:txBody>
    </cdr:sp>
  </cdr:relSizeAnchor>
  <cdr:relSizeAnchor xmlns:cdr="http://schemas.openxmlformats.org/drawingml/2006/chartDrawing">
    <cdr:from>
      <cdr:x>0.58898</cdr:x>
      <cdr:y>0.64057</cdr:y>
    </cdr:from>
    <cdr:to>
      <cdr:x>0.59853</cdr:x>
      <cdr:y>0.66666</cdr:y>
    </cdr:to>
    <cdr:sp macro="" textlink="">
      <cdr:nvSpPr>
        <cdr:cNvPr id="14" name="TextBox 1"/>
        <cdr:cNvSpPr txBox="1"/>
      </cdr:nvSpPr>
      <cdr:spPr>
        <a:xfrm xmlns:a="http://schemas.openxmlformats.org/drawingml/2006/main">
          <a:off x="4308475" y="3117850"/>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a:t>
          </a:r>
        </a:p>
      </cdr:txBody>
    </cdr:sp>
  </cdr:relSizeAnchor>
  <cdr:relSizeAnchor xmlns:cdr="http://schemas.openxmlformats.org/drawingml/2006/chartDrawing">
    <cdr:from>
      <cdr:x>0.60156</cdr:x>
      <cdr:y>0.64775</cdr:y>
    </cdr:from>
    <cdr:to>
      <cdr:x>0.61458</cdr:x>
      <cdr:y>0.67906</cdr:y>
    </cdr:to>
    <cdr:sp macro="" textlink="">
      <cdr:nvSpPr>
        <cdr:cNvPr id="15" name="TextBox 1"/>
        <cdr:cNvSpPr txBox="1"/>
      </cdr:nvSpPr>
      <cdr:spPr>
        <a:xfrm xmlns:a="http://schemas.openxmlformats.org/drawingml/2006/main">
          <a:off x="4400551" y="3152775"/>
          <a:ext cx="9525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2</a:t>
          </a:r>
        </a:p>
      </cdr:txBody>
    </cdr:sp>
  </cdr:relSizeAnchor>
  <cdr:relSizeAnchor xmlns:cdr="http://schemas.openxmlformats.org/drawingml/2006/chartDrawing">
    <cdr:from>
      <cdr:x>0.63194</cdr:x>
      <cdr:y>0.621</cdr:y>
    </cdr:from>
    <cdr:to>
      <cdr:x>0.64149</cdr:x>
      <cdr:y>0.64709</cdr:y>
    </cdr:to>
    <cdr:sp macro="" textlink="">
      <cdr:nvSpPr>
        <cdr:cNvPr id="16" name="TextBox 1"/>
        <cdr:cNvSpPr txBox="1"/>
      </cdr:nvSpPr>
      <cdr:spPr>
        <a:xfrm xmlns:a="http://schemas.openxmlformats.org/drawingml/2006/main">
          <a:off x="4622800" y="3022600"/>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3</a:t>
          </a:r>
        </a:p>
      </cdr:txBody>
    </cdr:sp>
  </cdr:relSizeAnchor>
  <cdr:relSizeAnchor xmlns:cdr="http://schemas.openxmlformats.org/drawingml/2006/chartDrawing">
    <cdr:from>
      <cdr:x>0.65799</cdr:x>
      <cdr:y>0.6347</cdr:y>
    </cdr:from>
    <cdr:to>
      <cdr:x>0.66754</cdr:x>
      <cdr:y>0.66079</cdr:y>
    </cdr:to>
    <cdr:sp macro="" textlink="">
      <cdr:nvSpPr>
        <cdr:cNvPr id="17" name="TextBox 1"/>
        <cdr:cNvSpPr txBox="1"/>
      </cdr:nvSpPr>
      <cdr:spPr>
        <a:xfrm xmlns:a="http://schemas.openxmlformats.org/drawingml/2006/main">
          <a:off x="4813300" y="3089275"/>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4</a:t>
          </a:r>
        </a:p>
      </cdr:txBody>
    </cdr:sp>
  </cdr:relSizeAnchor>
  <cdr:relSizeAnchor xmlns:cdr="http://schemas.openxmlformats.org/drawingml/2006/chartDrawing">
    <cdr:from>
      <cdr:x>0.61632</cdr:x>
      <cdr:y>0.64253</cdr:y>
    </cdr:from>
    <cdr:to>
      <cdr:x>0.62587</cdr:x>
      <cdr:y>0.66862</cdr:y>
    </cdr:to>
    <cdr:sp macro="" textlink="">
      <cdr:nvSpPr>
        <cdr:cNvPr id="18" name="TextBox 1"/>
        <cdr:cNvSpPr txBox="1"/>
      </cdr:nvSpPr>
      <cdr:spPr>
        <a:xfrm xmlns:a="http://schemas.openxmlformats.org/drawingml/2006/main">
          <a:off x="4508500" y="3127375"/>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5</a:t>
          </a:r>
        </a:p>
      </cdr:txBody>
    </cdr:sp>
  </cdr:relSizeAnchor>
  <cdr:relSizeAnchor xmlns:cdr="http://schemas.openxmlformats.org/drawingml/2006/chartDrawing">
    <cdr:from>
      <cdr:x>0.57986</cdr:x>
      <cdr:y>0.66406</cdr:y>
    </cdr:from>
    <cdr:to>
      <cdr:x>0.58941</cdr:x>
      <cdr:y>0.69015</cdr:y>
    </cdr:to>
    <cdr:sp macro="" textlink="">
      <cdr:nvSpPr>
        <cdr:cNvPr id="19" name="TextBox 1"/>
        <cdr:cNvSpPr txBox="1"/>
      </cdr:nvSpPr>
      <cdr:spPr>
        <a:xfrm xmlns:a="http://schemas.openxmlformats.org/drawingml/2006/main">
          <a:off x="4241800" y="3232150"/>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6</a:t>
          </a:r>
        </a:p>
      </cdr:txBody>
    </cdr:sp>
  </cdr:relSizeAnchor>
  <cdr:relSizeAnchor xmlns:cdr="http://schemas.openxmlformats.org/drawingml/2006/chartDrawing">
    <cdr:from>
      <cdr:x>0.58507</cdr:x>
      <cdr:y>0.68363</cdr:y>
    </cdr:from>
    <cdr:to>
      <cdr:x>0.59462</cdr:x>
      <cdr:y>0.70972</cdr:y>
    </cdr:to>
    <cdr:sp macro="" textlink="">
      <cdr:nvSpPr>
        <cdr:cNvPr id="20" name="TextBox 1"/>
        <cdr:cNvSpPr txBox="1"/>
      </cdr:nvSpPr>
      <cdr:spPr>
        <a:xfrm xmlns:a="http://schemas.openxmlformats.org/drawingml/2006/main">
          <a:off x="4279900" y="3327400"/>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7</a:t>
          </a:r>
        </a:p>
      </cdr:txBody>
    </cdr:sp>
  </cdr:relSizeAnchor>
  <cdr:relSizeAnchor xmlns:cdr="http://schemas.openxmlformats.org/drawingml/2006/chartDrawing">
    <cdr:from>
      <cdr:x>0.55642</cdr:x>
      <cdr:y>0.6621</cdr:y>
    </cdr:from>
    <cdr:to>
      <cdr:x>0.56597</cdr:x>
      <cdr:y>0.68819</cdr:y>
    </cdr:to>
    <cdr:sp macro="" textlink="">
      <cdr:nvSpPr>
        <cdr:cNvPr id="21" name="TextBox 1"/>
        <cdr:cNvSpPr txBox="1"/>
      </cdr:nvSpPr>
      <cdr:spPr>
        <a:xfrm xmlns:a="http://schemas.openxmlformats.org/drawingml/2006/main">
          <a:off x="4070350" y="3222625"/>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8</a:t>
          </a:r>
        </a:p>
      </cdr:txBody>
    </cdr:sp>
  </cdr:relSizeAnchor>
  <cdr:relSizeAnchor xmlns:cdr="http://schemas.openxmlformats.org/drawingml/2006/chartDrawing">
    <cdr:from>
      <cdr:x>0.69314</cdr:x>
      <cdr:y>0.73842</cdr:y>
    </cdr:from>
    <cdr:to>
      <cdr:x>0.70269</cdr:x>
      <cdr:y>0.76451</cdr:y>
    </cdr:to>
    <cdr:sp macro="" textlink="">
      <cdr:nvSpPr>
        <cdr:cNvPr id="23" name="TextBox 1"/>
        <cdr:cNvSpPr txBox="1"/>
      </cdr:nvSpPr>
      <cdr:spPr>
        <a:xfrm xmlns:a="http://schemas.openxmlformats.org/drawingml/2006/main">
          <a:off x="5070475" y="3594100"/>
          <a:ext cx="69860" cy="12698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9</a:t>
          </a:r>
        </a:p>
      </cdr:txBody>
    </cdr:sp>
  </cdr:relSizeAnchor>
</c:userShapes>
</file>

<file path=ppt/drawings/drawing23.xml><?xml version="1.0" encoding="utf-8"?>
<c:userShapes xmlns:c="http://schemas.openxmlformats.org/drawingml/2006/chart">
  <cdr:relSizeAnchor xmlns:cdr="http://schemas.openxmlformats.org/drawingml/2006/chartDrawing">
    <cdr:from>
      <cdr:x>0.30599</cdr:x>
      <cdr:y>0.86106</cdr:y>
    </cdr:from>
    <cdr:to>
      <cdr:x>0.31771</cdr:x>
      <cdr:y>0.87671</cdr:y>
    </cdr:to>
    <cdr:cxnSp macro="">
      <cdr:nvCxnSpPr>
        <cdr:cNvPr id="3" name="Straight Connector 2"/>
        <cdr:cNvCxnSpPr/>
      </cdr:nvCxnSpPr>
      <cdr:spPr>
        <a:xfrm xmlns:a="http://schemas.openxmlformats.org/drawingml/2006/main">
          <a:off x="2238375" y="4191000"/>
          <a:ext cx="85725" cy="762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0.42708</cdr:x>
      <cdr:y>0.81409</cdr:y>
    </cdr:from>
    <cdr:to>
      <cdr:x>0.43359</cdr:x>
      <cdr:y>0.88258</cdr:y>
    </cdr:to>
    <cdr:cxnSp macro="">
      <cdr:nvCxnSpPr>
        <cdr:cNvPr id="8" name="Straight Connector 7"/>
        <cdr:cNvCxnSpPr/>
      </cdr:nvCxnSpPr>
      <cdr:spPr>
        <a:xfrm xmlns:a="http://schemas.openxmlformats.org/drawingml/2006/main" flipH="1">
          <a:off x="3124202" y="3962400"/>
          <a:ext cx="47623" cy="3333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0.42578</cdr:x>
      <cdr:y>0.82583</cdr:y>
    </cdr:from>
    <cdr:to>
      <cdr:x>0.4375</cdr:x>
      <cdr:y>0.8865</cdr:y>
    </cdr:to>
    <cdr:cxnSp macro="">
      <cdr:nvCxnSpPr>
        <cdr:cNvPr id="14" name="Straight Connector 13"/>
        <cdr:cNvCxnSpPr/>
      </cdr:nvCxnSpPr>
      <cdr:spPr>
        <a:xfrm xmlns:a="http://schemas.openxmlformats.org/drawingml/2006/main" flipH="1">
          <a:off x="3114675" y="4019550"/>
          <a:ext cx="85725" cy="2952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0.38932</cdr:x>
      <cdr:y>0.82192</cdr:y>
    </cdr:from>
    <cdr:to>
      <cdr:x>0.39323</cdr:x>
      <cdr:y>0.85323</cdr:y>
    </cdr:to>
    <cdr:cxnSp macro="">
      <cdr:nvCxnSpPr>
        <cdr:cNvPr id="17" name="Straight Connector 16"/>
        <cdr:cNvCxnSpPr/>
      </cdr:nvCxnSpPr>
      <cdr:spPr>
        <a:xfrm xmlns:a="http://schemas.openxmlformats.org/drawingml/2006/main">
          <a:off x="2847975" y="4000500"/>
          <a:ext cx="28575" cy="1524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0.64453</cdr:x>
      <cdr:y>0.61644</cdr:y>
    </cdr:from>
    <cdr:to>
      <cdr:x>0.65495</cdr:x>
      <cdr:y>0.67514</cdr:y>
    </cdr:to>
    <cdr:cxnSp macro="">
      <cdr:nvCxnSpPr>
        <cdr:cNvPr id="23" name="Straight Connector 7"/>
        <cdr:cNvCxnSpPr/>
      </cdr:nvCxnSpPr>
      <cdr:spPr>
        <a:xfrm xmlns:a="http://schemas.openxmlformats.org/drawingml/2006/main" flipH="1">
          <a:off x="4714852" y="3000375"/>
          <a:ext cx="76223" cy="28573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0.5625</cdr:x>
      <cdr:y>0.79061</cdr:y>
    </cdr:from>
    <cdr:to>
      <cdr:x>0.57552</cdr:x>
      <cdr:y>0.82583</cdr:y>
    </cdr:to>
    <cdr:cxnSp macro="">
      <cdr:nvCxnSpPr>
        <cdr:cNvPr id="25" name="Straight Connector 16"/>
        <cdr:cNvCxnSpPr/>
      </cdr:nvCxnSpPr>
      <cdr:spPr>
        <a:xfrm xmlns:a="http://schemas.openxmlformats.org/drawingml/2006/main">
          <a:off x="4114800" y="3848100"/>
          <a:ext cx="95256" cy="17145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0.60807</cdr:x>
      <cdr:y>0.66928</cdr:y>
    </cdr:from>
    <cdr:to>
      <cdr:x>0.61762</cdr:x>
      <cdr:y>0.69537</cdr:y>
    </cdr:to>
    <cdr:sp macro="" textlink="">
      <cdr:nvSpPr>
        <cdr:cNvPr id="35" name="TextBox 1"/>
        <cdr:cNvSpPr txBox="1"/>
      </cdr:nvSpPr>
      <cdr:spPr>
        <a:xfrm xmlns:a="http://schemas.openxmlformats.org/drawingml/2006/main">
          <a:off x="4448175" y="3257550"/>
          <a:ext cx="69850" cy="1270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a:t>
          </a:r>
        </a:p>
      </cdr:txBody>
    </cdr:sp>
  </cdr:relSizeAnchor>
  <cdr:relSizeAnchor xmlns:cdr="http://schemas.openxmlformats.org/drawingml/2006/chartDrawing">
    <cdr:from>
      <cdr:x>0.60069</cdr:x>
      <cdr:y>0.6895</cdr:y>
    </cdr:from>
    <cdr:to>
      <cdr:x>0.61632</cdr:x>
      <cdr:y>0.72081</cdr:y>
    </cdr:to>
    <cdr:sp macro="" textlink="">
      <cdr:nvSpPr>
        <cdr:cNvPr id="36" name="TextBox 1"/>
        <cdr:cNvSpPr txBox="1"/>
      </cdr:nvSpPr>
      <cdr:spPr>
        <a:xfrm xmlns:a="http://schemas.openxmlformats.org/drawingml/2006/main">
          <a:off x="4394200" y="3355975"/>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3</a:t>
          </a:r>
        </a:p>
      </cdr:txBody>
    </cdr:sp>
  </cdr:relSizeAnchor>
  <cdr:relSizeAnchor xmlns:cdr="http://schemas.openxmlformats.org/drawingml/2006/chartDrawing">
    <cdr:from>
      <cdr:x>0.57335</cdr:x>
      <cdr:y>0.67776</cdr:y>
    </cdr:from>
    <cdr:to>
      <cdr:x>0.58898</cdr:x>
      <cdr:y>0.70907</cdr:y>
    </cdr:to>
    <cdr:sp macro="" textlink="">
      <cdr:nvSpPr>
        <cdr:cNvPr id="37" name="TextBox 1"/>
        <cdr:cNvSpPr txBox="1"/>
      </cdr:nvSpPr>
      <cdr:spPr>
        <a:xfrm xmlns:a="http://schemas.openxmlformats.org/drawingml/2006/main">
          <a:off x="4194175" y="3298825"/>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2</a:t>
          </a:r>
        </a:p>
      </cdr:txBody>
    </cdr:sp>
  </cdr:relSizeAnchor>
  <cdr:relSizeAnchor xmlns:cdr="http://schemas.openxmlformats.org/drawingml/2006/chartDrawing">
    <cdr:from>
      <cdr:x>0.56684</cdr:x>
      <cdr:y>0.7032</cdr:y>
    </cdr:from>
    <cdr:to>
      <cdr:x>0.58247</cdr:x>
      <cdr:y>0.73451</cdr:y>
    </cdr:to>
    <cdr:sp macro="" textlink="">
      <cdr:nvSpPr>
        <cdr:cNvPr id="38" name="TextBox 1"/>
        <cdr:cNvSpPr txBox="1"/>
      </cdr:nvSpPr>
      <cdr:spPr>
        <a:xfrm xmlns:a="http://schemas.openxmlformats.org/drawingml/2006/main">
          <a:off x="4146550" y="3422650"/>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4</a:t>
          </a:r>
        </a:p>
      </cdr:txBody>
    </cdr:sp>
  </cdr:relSizeAnchor>
  <cdr:relSizeAnchor xmlns:cdr="http://schemas.openxmlformats.org/drawingml/2006/chartDrawing">
    <cdr:from>
      <cdr:x>0.11328</cdr:x>
      <cdr:y>0.11131</cdr:y>
    </cdr:from>
    <cdr:to>
      <cdr:x>0.15104</cdr:x>
      <cdr:y>0.66145</cdr:y>
    </cdr:to>
    <cdr:sp macro="" textlink="">
      <cdr:nvSpPr>
        <cdr:cNvPr id="39" name="TextBox 1"/>
        <cdr:cNvSpPr txBox="1"/>
      </cdr:nvSpPr>
      <cdr:spPr>
        <a:xfrm xmlns:a="http://schemas.openxmlformats.org/drawingml/2006/main">
          <a:off x="954377" y="576065"/>
          <a:ext cx="318125" cy="2847128"/>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lIns="0" rIns="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200"/>
            </a:spcAft>
          </a:pPr>
          <a:r>
            <a:rPr lang="en-GB" sz="800" dirty="0"/>
            <a:t>1.</a:t>
          </a:r>
        </a:p>
        <a:p xmlns:a="http://schemas.openxmlformats.org/drawingml/2006/main">
          <a:pPr algn="ctr">
            <a:spcAft>
              <a:spcPts val="200"/>
            </a:spcAft>
          </a:pPr>
          <a:r>
            <a:rPr lang="en-GB" sz="800" dirty="0"/>
            <a:t>2.</a:t>
          </a:r>
        </a:p>
        <a:p xmlns:a="http://schemas.openxmlformats.org/drawingml/2006/main">
          <a:pPr algn="ctr">
            <a:spcAft>
              <a:spcPts val="200"/>
            </a:spcAft>
          </a:pPr>
          <a:r>
            <a:rPr lang="en-GB" sz="800" dirty="0"/>
            <a:t>3.</a:t>
          </a:r>
        </a:p>
        <a:p xmlns:a="http://schemas.openxmlformats.org/drawingml/2006/main">
          <a:pPr algn="ctr">
            <a:spcAft>
              <a:spcPts val="200"/>
            </a:spcAft>
          </a:pPr>
          <a:r>
            <a:rPr lang="en-GB" sz="800" dirty="0"/>
            <a:t>4.</a:t>
          </a:r>
        </a:p>
        <a:p xmlns:a="http://schemas.openxmlformats.org/drawingml/2006/main">
          <a:pPr algn="ctr">
            <a:spcAft>
              <a:spcPts val="200"/>
            </a:spcAft>
          </a:pPr>
          <a:r>
            <a:rPr lang="en-GB" sz="800" dirty="0"/>
            <a:t>5.</a:t>
          </a:r>
        </a:p>
        <a:p xmlns:a="http://schemas.openxmlformats.org/drawingml/2006/main">
          <a:pPr algn="ctr">
            <a:spcAft>
              <a:spcPts val="200"/>
            </a:spcAft>
          </a:pPr>
          <a:r>
            <a:rPr lang="en-GB" sz="800" dirty="0"/>
            <a:t>6.</a:t>
          </a:r>
        </a:p>
        <a:p xmlns:a="http://schemas.openxmlformats.org/drawingml/2006/main">
          <a:pPr algn="ctr">
            <a:spcAft>
              <a:spcPts val="200"/>
            </a:spcAft>
          </a:pPr>
          <a:r>
            <a:rPr lang="en-GB" sz="800" dirty="0"/>
            <a:t>7.</a:t>
          </a:r>
        </a:p>
        <a:p xmlns:a="http://schemas.openxmlformats.org/drawingml/2006/main">
          <a:pPr algn="ctr">
            <a:spcAft>
              <a:spcPts val="200"/>
            </a:spcAft>
          </a:pPr>
          <a:r>
            <a:rPr lang="en-GB" sz="800" dirty="0"/>
            <a:t>8.</a:t>
          </a:r>
        </a:p>
        <a:p xmlns:a="http://schemas.openxmlformats.org/drawingml/2006/main">
          <a:pPr algn="ctr">
            <a:spcAft>
              <a:spcPts val="200"/>
            </a:spcAft>
          </a:pPr>
          <a:r>
            <a:rPr lang="en-GB" sz="800" dirty="0"/>
            <a:t>9.</a:t>
          </a:r>
        </a:p>
        <a:p xmlns:a="http://schemas.openxmlformats.org/drawingml/2006/main">
          <a:pPr algn="ctr">
            <a:spcAft>
              <a:spcPts val="200"/>
            </a:spcAft>
          </a:pPr>
          <a:r>
            <a:rPr lang="en-GB" sz="800" dirty="0"/>
            <a:t>10.</a:t>
          </a:r>
        </a:p>
        <a:p xmlns:a="http://schemas.openxmlformats.org/drawingml/2006/main">
          <a:pPr algn="ctr">
            <a:spcAft>
              <a:spcPts val="200"/>
            </a:spcAft>
          </a:pPr>
          <a:r>
            <a:rPr lang="en-GB" sz="800" dirty="0"/>
            <a:t>11.</a:t>
          </a:r>
        </a:p>
        <a:p xmlns:a="http://schemas.openxmlformats.org/drawingml/2006/main">
          <a:pPr algn="ctr">
            <a:spcAft>
              <a:spcPts val="200"/>
            </a:spcAft>
          </a:pPr>
          <a:r>
            <a:rPr lang="en-GB" sz="800" dirty="0"/>
            <a:t>12.</a:t>
          </a:r>
        </a:p>
        <a:p xmlns:a="http://schemas.openxmlformats.org/drawingml/2006/main">
          <a:pPr algn="ctr">
            <a:spcAft>
              <a:spcPts val="200"/>
            </a:spcAft>
          </a:pPr>
          <a:r>
            <a:rPr lang="en-GB" sz="800" dirty="0"/>
            <a:t>13.</a:t>
          </a:r>
        </a:p>
        <a:p xmlns:a="http://schemas.openxmlformats.org/drawingml/2006/main">
          <a:pPr algn="ctr">
            <a:spcAft>
              <a:spcPts val="200"/>
            </a:spcAft>
          </a:pPr>
          <a:r>
            <a:rPr lang="en-GB" sz="800" dirty="0"/>
            <a:t>14.</a:t>
          </a:r>
        </a:p>
        <a:p xmlns:a="http://schemas.openxmlformats.org/drawingml/2006/main">
          <a:pPr algn="ctr">
            <a:spcAft>
              <a:spcPts val="200"/>
            </a:spcAft>
          </a:pPr>
          <a:r>
            <a:rPr lang="en-GB" sz="800" dirty="0"/>
            <a:t>15.</a:t>
          </a:r>
        </a:p>
        <a:p xmlns:a="http://schemas.openxmlformats.org/drawingml/2006/main">
          <a:pPr algn="ctr">
            <a:spcAft>
              <a:spcPts val="200"/>
            </a:spcAft>
          </a:pPr>
          <a:r>
            <a:rPr lang="en-GB" sz="800" dirty="0"/>
            <a:t>16.</a:t>
          </a:r>
        </a:p>
        <a:p xmlns:a="http://schemas.openxmlformats.org/drawingml/2006/main">
          <a:pPr algn="ctr">
            <a:spcAft>
              <a:spcPts val="200"/>
            </a:spcAft>
          </a:pPr>
          <a:r>
            <a:rPr lang="en-GB" sz="800" dirty="0"/>
            <a:t>17.</a:t>
          </a:r>
        </a:p>
        <a:p xmlns:a="http://schemas.openxmlformats.org/drawingml/2006/main">
          <a:pPr algn="ctr">
            <a:spcAft>
              <a:spcPts val="200"/>
            </a:spcAft>
          </a:pPr>
          <a:r>
            <a:rPr lang="en-GB" sz="800" dirty="0"/>
            <a:t>18.</a:t>
          </a:r>
        </a:p>
      </cdr:txBody>
    </cdr:sp>
  </cdr:relSizeAnchor>
  <cdr:relSizeAnchor xmlns:cdr="http://schemas.openxmlformats.org/drawingml/2006/chartDrawing">
    <cdr:from>
      <cdr:x>0.58898</cdr:x>
      <cdr:y>0.72668</cdr:y>
    </cdr:from>
    <cdr:to>
      <cdr:x>0.6046</cdr:x>
      <cdr:y>0.75799</cdr:y>
    </cdr:to>
    <cdr:sp macro="" textlink="">
      <cdr:nvSpPr>
        <cdr:cNvPr id="40" name="TextBox 1"/>
        <cdr:cNvSpPr txBox="1"/>
      </cdr:nvSpPr>
      <cdr:spPr>
        <a:xfrm xmlns:a="http://schemas.openxmlformats.org/drawingml/2006/main">
          <a:off x="4308475" y="3536950"/>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5</a:t>
          </a:r>
        </a:p>
      </cdr:txBody>
    </cdr:sp>
  </cdr:relSizeAnchor>
  <cdr:relSizeAnchor xmlns:cdr="http://schemas.openxmlformats.org/drawingml/2006/chartDrawing">
    <cdr:from>
      <cdr:x>0.6072</cdr:x>
      <cdr:y>0.7619</cdr:y>
    </cdr:from>
    <cdr:to>
      <cdr:x>0.62283</cdr:x>
      <cdr:y>0.79322</cdr:y>
    </cdr:to>
    <cdr:sp macro="" textlink="">
      <cdr:nvSpPr>
        <cdr:cNvPr id="41" name="TextBox 1"/>
        <cdr:cNvSpPr txBox="1"/>
      </cdr:nvSpPr>
      <cdr:spPr>
        <a:xfrm xmlns:a="http://schemas.openxmlformats.org/drawingml/2006/main">
          <a:off x="4441825" y="3708400"/>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7</a:t>
          </a:r>
        </a:p>
      </cdr:txBody>
    </cdr:sp>
  </cdr:relSizeAnchor>
  <cdr:relSizeAnchor xmlns:cdr="http://schemas.openxmlformats.org/drawingml/2006/chartDrawing">
    <cdr:from>
      <cdr:x>0.57856</cdr:x>
      <cdr:y>0.7756</cdr:y>
    </cdr:from>
    <cdr:to>
      <cdr:x>0.59418</cdr:x>
      <cdr:y>0.80691</cdr:y>
    </cdr:to>
    <cdr:sp macro="" textlink="">
      <cdr:nvSpPr>
        <cdr:cNvPr id="42" name="TextBox 1"/>
        <cdr:cNvSpPr txBox="1"/>
      </cdr:nvSpPr>
      <cdr:spPr>
        <a:xfrm xmlns:a="http://schemas.openxmlformats.org/drawingml/2006/main">
          <a:off x="4232275" y="3775075"/>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8</a:t>
          </a:r>
        </a:p>
      </cdr:txBody>
    </cdr:sp>
  </cdr:relSizeAnchor>
  <cdr:relSizeAnchor xmlns:cdr="http://schemas.openxmlformats.org/drawingml/2006/chartDrawing">
    <cdr:from>
      <cdr:x>0.59288</cdr:x>
      <cdr:y>0.79126</cdr:y>
    </cdr:from>
    <cdr:to>
      <cdr:x>0.60851</cdr:x>
      <cdr:y>0.82257</cdr:y>
    </cdr:to>
    <cdr:sp macro="" textlink="">
      <cdr:nvSpPr>
        <cdr:cNvPr id="44" name="TextBox 1"/>
        <cdr:cNvSpPr txBox="1"/>
      </cdr:nvSpPr>
      <cdr:spPr>
        <a:xfrm xmlns:a="http://schemas.openxmlformats.org/drawingml/2006/main">
          <a:off x="4337050" y="3851275"/>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9</a:t>
          </a:r>
        </a:p>
      </cdr:txBody>
    </cdr:sp>
  </cdr:relSizeAnchor>
  <cdr:relSizeAnchor xmlns:cdr="http://schemas.openxmlformats.org/drawingml/2006/chartDrawing">
    <cdr:from>
      <cdr:x>0.65625</cdr:x>
      <cdr:y>0.84932</cdr:y>
    </cdr:from>
    <cdr:to>
      <cdr:x>0.68359</cdr:x>
      <cdr:y>0.88258</cdr:y>
    </cdr:to>
    <cdr:sp macro="" textlink="">
      <cdr:nvSpPr>
        <cdr:cNvPr id="46" name="TextBox 1"/>
        <cdr:cNvSpPr txBox="1"/>
      </cdr:nvSpPr>
      <cdr:spPr>
        <a:xfrm xmlns:a="http://schemas.openxmlformats.org/drawingml/2006/main">
          <a:off x="4800600" y="4133850"/>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11</a:t>
          </a:r>
        </a:p>
      </cdr:txBody>
    </cdr:sp>
  </cdr:relSizeAnchor>
  <cdr:relSizeAnchor xmlns:cdr="http://schemas.openxmlformats.org/drawingml/2006/chartDrawing">
    <cdr:from>
      <cdr:x>0.61762</cdr:x>
      <cdr:y>0.84605</cdr:y>
    </cdr:from>
    <cdr:to>
      <cdr:x>0.64497</cdr:x>
      <cdr:y>0.87932</cdr:y>
    </cdr:to>
    <cdr:sp macro="" textlink="">
      <cdr:nvSpPr>
        <cdr:cNvPr id="47" name="TextBox 1"/>
        <cdr:cNvSpPr txBox="1"/>
      </cdr:nvSpPr>
      <cdr:spPr>
        <a:xfrm xmlns:a="http://schemas.openxmlformats.org/drawingml/2006/main">
          <a:off x="4518025" y="4117975"/>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12</a:t>
          </a:r>
        </a:p>
      </cdr:txBody>
    </cdr:sp>
  </cdr:relSizeAnchor>
  <cdr:relSizeAnchor xmlns:cdr="http://schemas.openxmlformats.org/drawingml/2006/chartDrawing">
    <cdr:from>
      <cdr:x>0.56163</cdr:x>
      <cdr:y>0.75408</cdr:y>
    </cdr:from>
    <cdr:to>
      <cdr:x>0.57726</cdr:x>
      <cdr:y>0.78539</cdr:y>
    </cdr:to>
    <cdr:sp macro="" textlink="">
      <cdr:nvSpPr>
        <cdr:cNvPr id="48" name="TextBox 1"/>
        <cdr:cNvSpPr txBox="1"/>
      </cdr:nvSpPr>
      <cdr:spPr>
        <a:xfrm xmlns:a="http://schemas.openxmlformats.org/drawingml/2006/main">
          <a:off x="4108450" y="3670300"/>
          <a:ext cx="114300" cy="1524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6</a:t>
          </a:r>
        </a:p>
      </cdr:txBody>
    </cdr:sp>
  </cdr:relSizeAnchor>
  <cdr:relSizeAnchor xmlns:cdr="http://schemas.openxmlformats.org/drawingml/2006/chartDrawing">
    <cdr:from>
      <cdr:x>0.6033</cdr:x>
      <cdr:y>0.803</cdr:y>
    </cdr:from>
    <cdr:to>
      <cdr:x>0.63064</cdr:x>
      <cdr:y>0.83627</cdr:y>
    </cdr:to>
    <cdr:sp macro="" textlink="">
      <cdr:nvSpPr>
        <cdr:cNvPr id="49" name="TextBox 1"/>
        <cdr:cNvSpPr txBox="1"/>
      </cdr:nvSpPr>
      <cdr:spPr>
        <a:xfrm xmlns:a="http://schemas.openxmlformats.org/drawingml/2006/main">
          <a:off x="4413250" y="3908425"/>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10</a:t>
          </a:r>
        </a:p>
      </cdr:txBody>
    </cdr:sp>
  </cdr:relSizeAnchor>
  <cdr:relSizeAnchor xmlns:cdr="http://schemas.openxmlformats.org/drawingml/2006/chartDrawing">
    <cdr:from>
      <cdr:x>0.59549</cdr:x>
      <cdr:y>0.83235</cdr:y>
    </cdr:from>
    <cdr:to>
      <cdr:x>0.62283</cdr:x>
      <cdr:y>0.86562</cdr:y>
    </cdr:to>
    <cdr:sp macro="" textlink="">
      <cdr:nvSpPr>
        <cdr:cNvPr id="50" name="TextBox 1"/>
        <cdr:cNvSpPr txBox="1"/>
      </cdr:nvSpPr>
      <cdr:spPr>
        <a:xfrm xmlns:a="http://schemas.openxmlformats.org/drawingml/2006/main">
          <a:off x="4356100" y="4051300"/>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13</a:t>
          </a:r>
        </a:p>
      </cdr:txBody>
    </cdr:sp>
  </cdr:relSizeAnchor>
  <cdr:relSizeAnchor xmlns:cdr="http://schemas.openxmlformats.org/drawingml/2006/chartDrawing">
    <cdr:from>
      <cdr:x>0.57075</cdr:x>
      <cdr:y>0.85388</cdr:y>
    </cdr:from>
    <cdr:to>
      <cdr:x>0.59809</cdr:x>
      <cdr:y>0.88715</cdr:y>
    </cdr:to>
    <cdr:sp macro="" textlink="">
      <cdr:nvSpPr>
        <cdr:cNvPr id="53" name="TextBox 1"/>
        <cdr:cNvSpPr txBox="1"/>
      </cdr:nvSpPr>
      <cdr:spPr>
        <a:xfrm xmlns:a="http://schemas.openxmlformats.org/drawingml/2006/main">
          <a:off x="4175125" y="4156075"/>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14</a:t>
          </a:r>
        </a:p>
      </cdr:txBody>
    </cdr:sp>
  </cdr:relSizeAnchor>
  <cdr:relSizeAnchor xmlns:cdr="http://schemas.openxmlformats.org/drawingml/2006/chartDrawing">
    <cdr:from>
      <cdr:x>0.47309</cdr:x>
      <cdr:y>0.84605</cdr:y>
    </cdr:from>
    <cdr:to>
      <cdr:x>0.50043</cdr:x>
      <cdr:y>0.87932</cdr:y>
    </cdr:to>
    <cdr:sp macro="" textlink="">
      <cdr:nvSpPr>
        <cdr:cNvPr id="56" name="TextBox 1"/>
        <cdr:cNvSpPr txBox="1"/>
      </cdr:nvSpPr>
      <cdr:spPr>
        <a:xfrm xmlns:a="http://schemas.openxmlformats.org/drawingml/2006/main">
          <a:off x="3460750" y="4117975"/>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15</a:t>
          </a:r>
        </a:p>
      </cdr:txBody>
    </cdr:sp>
  </cdr:relSizeAnchor>
  <cdr:relSizeAnchor xmlns:cdr="http://schemas.openxmlformats.org/drawingml/2006/chartDrawing">
    <cdr:from>
      <cdr:x>0.44575</cdr:x>
      <cdr:y>0.86954</cdr:y>
    </cdr:from>
    <cdr:to>
      <cdr:x>0.47309</cdr:x>
      <cdr:y>0.9028</cdr:y>
    </cdr:to>
    <cdr:sp macro="" textlink="">
      <cdr:nvSpPr>
        <cdr:cNvPr id="57" name="TextBox 1"/>
        <cdr:cNvSpPr txBox="1"/>
      </cdr:nvSpPr>
      <cdr:spPr>
        <a:xfrm xmlns:a="http://schemas.openxmlformats.org/drawingml/2006/main">
          <a:off x="3260725" y="4232275"/>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16</a:t>
          </a:r>
        </a:p>
      </cdr:txBody>
    </cdr:sp>
  </cdr:relSizeAnchor>
  <cdr:relSizeAnchor xmlns:cdr="http://schemas.openxmlformats.org/drawingml/2006/chartDrawing">
    <cdr:from>
      <cdr:x>0.40668</cdr:x>
      <cdr:y>0.84801</cdr:y>
    </cdr:from>
    <cdr:to>
      <cdr:x>0.43403</cdr:x>
      <cdr:y>0.88128</cdr:y>
    </cdr:to>
    <cdr:sp macro="" textlink="">
      <cdr:nvSpPr>
        <cdr:cNvPr id="58" name="TextBox 1"/>
        <cdr:cNvSpPr txBox="1"/>
      </cdr:nvSpPr>
      <cdr:spPr>
        <a:xfrm xmlns:a="http://schemas.openxmlformats.org/drawingml/2006/main">
          <a:off x="2974975" y="4127500"/>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17</a:t>
          </a:r>
        </a:p>
      </cdr:txBody>
    </cdr:sp>
  </cdr:relSizeAnchor>
  <cdr:relSizeAnchor xmlns:cdr="http://schemas.openxmlformats.org/drawingml/2006/chartDrawing">
    <cdr:from>
      <cdr:x>0.37804</cdr:x>
      <cdr:y>0.87149</cdr:y>
    </cdr:from>
    <cdr:to>
      <cdr:x>0.40538</cdr:x>
      <cdr:y>0.90476</cdr:y>
    </cdr:to>
    <cdr:sp macro="" textlink="">
      <cdr:nvSpPr>
        <cdr:cNvPr id="59" name="TextBox 1"/>
        <cdr:cNvSpPr txBox="1"/>
      </cdr:nvSpPr>
      <cdr:spPr>
        <a:xfrm xmlns:a="http://schemas.openxmlformats.org/drawingml/2006/main">
          <a:off x="2765425" y="4241800"/>
          <a:ext cx="200025" cy="161925"/>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t>18</a:t>
          </a: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0.05797</cdr:y>
    </cdr:from>
    <cdr:to>
      <cdr:x>0.14593</cdr:x>
      <cdr:y>0.11149</cdr:y>
    </cdr:to>
    <cdr:sp macro="" textlink="">
      <cdr:nvSpPr>
        <cdr:cNvPr id="2" name="TextBox 10"/>
        <cdr:cNvSpPr txBox="1"/>
      </cdr:nvSpPr>
      <cdr:spPr>
        <a:xfrm xmlns:a="http://schemas.openxmlformats.org/drawingml/2006/main">
          <a:off x="0" y="300011"/>
          <a:ext cx="122412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0.04225</cdr:y>
    </cdr:from>
    <cdr:to>
      <cdr:x>0.13735</cdr:x>
      <cdr:y>0.09643</cdr:y>
    </cdr:to>
    <cdr:sp macro="" textlink="">
      <cdr:nvSpPr>
        <cdr:cNvPr id="2" name="TextBox 10"/>
        <cdr:cNvSpPr txBox="1"/>
      </cdr:nvSpPr>
      <cdr:spPr>
        <a:xfrm xmlns:a="http://schemas.openxmlformats.org/drawingml/2006/main">
          <a:off x="-323528" y="216024"/>
          <a:ext cx="118683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0.05566</cdr:y>
    </cdr:from>
    <cdr:to>
      <cdr:x>0.14594</cdr:x>
      <cdr:y>0.11141</cdr:y>
    </cdr:to>
    <cdr:sp macro="" textlink="">
      <cdr:nvSpPr>
        <cdr:cNvPr id="2" name="TextBox 9"/>
        <cdr:cNvSpPr txBox="1"/>
      </cdr:nvSpPr>
      <cdr:spPr>
        <a:xfrm xmlns:a="http://schemas.openxmlformats.org/drawingml/2006/main">
          <a:off x="-323528" y="288032"/>
          <a:ext cx="1250552" cy="2885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0.05566</cdr:y>
    </cdr:from>
    <cdr:to>
      <cdr:x>0.13735</cdr:x>
      <cdr:y>0.11141</cdr:y>
    </cdr:to>
    <cdr:sp macro="" textlink="">
      <cdr:nvSpPr>
        <cdr:cNvPr id="2" name="TextBox 13"/>
        <cdr:cNvSpPr txBox="1"/>
      </cdr:nvSpPr>
      <cdr:spPr>
        <a:xfrm xmlns:a="http://schemas.openxmlformats.org/drawingml/2006/main">
          <a:off x="-179512" y="288032"/>
          <a:ext cx="1206616" cy="2885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0.05797</cdr:y>
    </cdr:from>
    <cdr:to>
      <cdr:x>0.13735</cdr:x>
      <cdr:y>0.11372</cdr:y>
    </cdr:to>
    <cdr:sp macro="" textlink="">
      <cdr:nvSpPr>
        <cdr:cNvPr id="2" name="TextBox 10"/>
        <cdr:cNvSpPr txBox="1"/>
      </cdr:nvSpPr>
      <cdr:spPr>
        <a:xfrm xmlns:a="http://schemas.openxmlformats.org/drawingml/2006/main">
          <a:off x="-323528" y="288032"/>
          <a:ext cx="1152150" cy="276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b="0" dirty="0" smtClean="0">
              <a:solidFill>
                <a:schemeClr val="bg2">
                  <a:lumMod val="10000"/>
                </a:schemeClr>
              </a:solidFill>
            </a:rPr>
            <a:t>Odds ratio</a:t>
          </a:r>
          <a:endParaRPr lang="en-GB" sz="1200" b="0" dirty="0">
            <a:solidFill>
              <a:schemeClr val="bg2">
                <a:lumMod val="10000"/>
              </a:schemeClr>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0.04797</cdr:y>
    </cdr:from>
    <cdr:to>
      <cdr:x>0.13735</cdr:x>
      <cdr:y>0.10149</cdr:y>
    </cdr:to>
    <cdr:sp macro="" textlink="">
      <cdr:nvSpPr>
        <cdr:cNvPr id="2" name="TextBox 10"/>
        <cdr:cNvSpPr txBox="1"/>
      </cdr:nvSpPr>
      <cdr:spPr>
        <a:xfrm xmlns:a="http://schemas.openxmlformats.org/drawingml/2006/main">
          <a:off x="-378444" y="248246"/>
          <a:ext cx="1176945" cy="2769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0.00826</cdr:x>
      <cdr:y>0.04956</cdr:y>
    </cdr:from>
    <cdr:to>
      <cdr:x>0.04959</cdr:x>
      <cdr:y>0.11466</cdr:y>
    </cdr:to>
    <cdr:sp macro="" textlink="">
      <cdr:nvSpPr>
        <cdr:cNvPr id="2" name="TextBox 6"/>
        <cdr:cNvSpPr txBox="1"/>
      </cdr:nvSpPr>
      <cdr:spPr>
        <a:xfrm xmlns:a="http://schemas.openxmlformats.org/drawingml/2006/main">
          <a:off x="72008" y="217764"/>
          <a:ext cx="360068" cy="2860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a:t>
          </a:r>
          <a:endParaRPr lang="en-GB" sz="1200" dirty="0">
            <a:solidFill>
              <a:schemeClr val="bg2">
                <a:lumMod val="10000"/>
              </a:schemeClr>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0.00858</cdr:x>
      <cdr:y>0.05797</cdr:y>
    </cdr:from>
    <cdr:to>
      <cdr:x>0.14593</cdr:x>
      <cdr:y>0.11372</cdr:y>
    </cdr:to>
    <cdr:sp macro="" textlink="">
      <cdr:nvSpPr>
        <cdr:cNvPr id="2" name="TextBox 10"/>
        <cdr:cNvSpPr txBox="1"/>
      </cdr:nvSpPr>
      <cdr:spPr>
        <a:xfrm xmlns:a="http://schemas.openxmlformats.org/drawingml/2006/main">
          <a:off x="71986" y="288032"/>
          <a:ext cx="1152150" cy="276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0.05797</cdr:y>
    </cdr:from>
    <cdr:to>
      <cdr:x>0.13735</cdr:x>
      <cdr:y>0.11372</cdr:y>
    </cdr:to>
    <cdr:sp macro="" textlink="">
      <cdr:nvSpPr>
        <cdr:cNvPr id="2" name="TextBox 10"/>
        <cdr:cNvSpPr txBox="1"/>
      </cdr:nvSpPr>
      <cdr:spPr>
        <a:xfrm xmlns:a="http://schemas.openxmlformats.org/drawingml/2006/main">
          <a:off x="-323528" y="288032"/>
          <a:ext cx="1152150" cy="276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0.53211</cdr:x>
      <cdr:y>0.04421</cdr:y>
    </cdr:from>
    <cdr:to>
      <cdr:x>0.56245</cdr:x>
      <cdr:y>0.34014</cdr:y>
    </cdr:to>
    <cdr:sp macro="" textlink="">
      <cdr:nvSpPr>
        <cdr:cNvPr id="9" name="TextBox 2"/>
        <cdr:cNvSpPr txBox="1"/>
      </cdr:nvSpPr>
      <cdr:spPr>
        <a:xfrm xmlns:a="http://schemas.openxmlformats.org/drawingml/2006/main" rot="16200000">
          <a:off x="3769566" y="814502"/>
          <a:ext cx="1446017" cy="2490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dirty="0">
              <a:solidFill>
                <a:sysClr val="windowText" lastClr="000000"/>
              </a:solidFill>
            </a:rPr>
            <a:t>OECD average</a:t>
          </a:r>
        </a:p>
      </cdr:txBody>
    </cdr:sp>
  </cdr:relSizeAnchor>
</c:userShapes>
</file>

<file path=ppt/drawings/drawing33.xml><?xml version="1.0" encoding="utf-8"?>
<c:userShapes xmlns:c="http://schemas.openxmlformats.org/drawingml/2006/chart">
  <cdr:relSizeAnchor xmlns:cdr="http://schemas.openxmlformats.org/drawingml/2006/chartDrawing">
    <cdr:from>
      <cdr:x>0.00943</cdr:x>
      <cdr:y>0.07439</cdr:y>
    </cdr:from>
    <cdr:to>
      <cdr:x>0.16981</cdr:x>
      <cdr:y>0.13014</cdr:y>
    </cdr:to>
    <cdr:sp macro="" textlink="">
      <cdr:nvSpPr>
        <cdr:cNvPr id="2" name="TextBox 10"/>
        <cdr:cNvSpPr txBox="1"/>
      </cdr:nvSpPr>
      <cdr:spPr>
        <a:xfrm xmlns:a="http://schemas.openxmlformats.org/drawingml/2006/main">
          <a:off x="72008" y="369611"/>
          <a:ext cx="1224126" cy="2769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0.00943</cdr:x>
      <cdr:y>0.07439</cdr:y>
    </cdr:from>
    <cdr:to>
      <cdr:x>0.16981</cdr:x>
      <cdr:y>0.13014</cdr:y>
    </cdr:to>
    <cdr:sp macro="" textlink="">
      <cdr:nvSpPr>
        <cdr:cNvPr id="2" name="TextBox 10"/>
        <cdr:cNvSpPr txBox="1"/>
      </cdr:nvSpPr>
      <cdr:spPr>
        <a:xfrm xmlns:a="http://schemas.openxmlformats.org/drawingml/2006/main">
          <a:off x="72008" y="369611"/>
          <a:ext cx="1224126" cy="2769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Odds ratio</a:t>
          </a:r>
          <a:endParaRPr lang="en-GB" sz="1200" dirty="0">
            <a:solidFill>
              <a:schemeClr val="bg2">
                <a:lumMod val="10000"/>
              </a:schemeClr>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0.07863</cdr:y>
    </cdr:from>
    <cdr:to>
      <cdr:x>0.12069</cdr:x>
      <cdr:y>0.20406</cdr:y>
    </cdr:to>
    <cdr:sp macro="" textlink="">
      <cdr:nvSpPr>
        <cdr:cNvPr id="2" name="TextBox 3"/>
        <cdr:cNvSpPr txBox="1"/>
      </cdr:nvSpPr>
      <cdr:spPr>
        <a:xfrm xmlns:a="http://schemas.openxmlformats.org/drawingml/2006/main">
          <a:off x="0" y="361781"/>
          <a:ext cx="1008112" cy="577081"/>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dirty="0" smtClean="0">
              <a:solidFill>
                <a:schemeClr val="bg2">
                  <a:lumMod val="10000"/>
                </a:schemeClr>
              </a:solidFill>
            </a:rPr>
            <a:t>Percentage-</a:t>
          </a:r>
        </a:p>
        <a:p xmlns:a="http://schemas.openxmlformats.org/drawingml/2006/main">
          <a:r>
            <a:rPr lang="en-GB" sz="1050" dirty="0" smtClean="0">
              <a:solidFill>
                <a:schemeClr val="bg2">
                  <a:lumMod val="10000"/>
                </a:schemeClr>
              </a:solidFill>
            </a:rPr>
            <a:t>point </a:t>
          </a:r>
        </a:p>
        <a:p xmlns:a="http://schemas.openxmlformats.org/drawingml/2006/main">
          <a:r>
            <a:rPr lang="en-GB" sz="1050" dirty="0">
              <a:solidFill>
                <a:schemeClr val="bg2">
                  <a:lumMod val="10000"/>
                </a:schemeClr>
              </a:solidFill>
            </a:rPr>
            <a:t>d</a:t>
          </a:r>
          <a:r>
            <a:rPr lang="en-GB" sz="1050" dirty="0" smtClean="0">
              <a:solidFill>
                <a:schemeClr val="bg2">
                  <a:lumMod val="10000"/>
                </a:schemeClr>
              </a:solidFill>
            </a:rPr>
            <a:t>ifference</a:t>
          </a:r>
          <a:endParaRPr lang="en-GB" sz="1050" dirty="0">
            <a:solidFill>
              <a:schemeClr val="bg2">
                <a:lumMod val="1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1.21047E-7</cdr:x>
      <cdr:y>0.03999</cdr:y>
    </cdr:from>
    <cdr:to>
      <cdr:x>0.11331</cdr:x>
      <cdr:y>0.13175</cdr:y>
    </cdr:to>
    <cdr:sp macro="" textlink="">
      <cdr:nvSpPr>
        <cdr:cNvPr id="2" name="TextBox 6"/>
        <cdr:cNvSpPr txBox="1"/>
      </cdr:nvSpPr>
      <cdr:spPr>
        <a:xfrm xmlns:a="http://schemas.openxmlformats.org/drawingml/2006/main">
          <a:off x="1" y="201214"/>
          <a:ext cx="93608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err="1" smtClean="0">
              <a:solidFill>
                <a:schemeClr val="bg2">
                  <a:lumMod val="10000"/>
                </a:schemeClr>
              </a:solidFill>
            </a:rPr>
            <a:t>Odds</a:t>
          </a:r>
          <a:r>
            <a:rPr lang="fr-FR" sz="1200" dirty="0" smtClean="0">
              <a:solidFill>
                <a:schemeClr val="bg2">
                  <a:lumMod val="10000"/>
                </a:schemeClr>
              </a:solidFill>
            </a:rPr>
            <a:t> </a:t>
          </a:r>
        </a:p>
        <a:p xmlns:a="http://schemas.openxmlformats.org/drawingml/2006/main">
          <a:r>
            <a:rPr lang="fr-FR" sz="1200" dirty="0" smtClean="0">
              <a:solidFill>
                <a:schemeClr val="bg2">
                  <a:lumMod val="10000"/>
                </a:schemeClr>
              </a:solidFill>
            </a:rPr>
            <a:t>ratio</a:t>
          </a:r>
          <a:endParaRPr lang="en-GB" sz="1200" dirty="0">
            <a:solidFill>
              <a:schemeClr val="bg2">
                <a:lumMod val="1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0.0084</cdr:x>
      <cdr:y>0.23653</cdr:y>
    </cdr:from>
    <cdr:to>
      <cdr:x>0.0434</cdr:x>
      <cdr:y>0.81242</cdr:y>
    </cdr:to>
    <cdr:sp macro="" textlink="">
      <cdr:nvSpPr>
        <cdr:cNvPr id="2" name="TextBox 9"/>
        <cdr:cNvSpPr txBox="1"/>
      </cdr:nvSpPr>
      <cdr:spPr>
        <a:xfrm xmlns:a="http://schemas.openxmlformats.org/drawingml/2006/main" rot="16200000">
          <a:off x="-1268232" y="2564375"/>
          <a:ext cx="2980394" cy="2999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GB" sz="1300" dirty="0" smtClean="0">
              <a:solidFill>
                <a:schemeClr val="bg2">
                  <a:lumMod val="10000"/>
                </a:schemeClr>
              </a:solidFill>
            </a:rPr>
            <a:t>Percentage of low performers</a:t>
          </a:r>
          <a:endParaRPr lang="en-GB" sz="1300" dirty="0">
            <a:solidFill>
              <a:schemeClr val="bg2">
                <a:lumMod val="10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0.00858</cdr:x>
      <cdr:y>0.04348</cdr:y>
    </cdr:from>
    <cdr:to>
      <cdr:x>0.12018</cdr:x>
      <cdr:y>0.1364</cdr:y>
    </cdr:to>
    <cdr:sp macro="" textlink="">
      <cdr:nvSpPr>
        <cdr:cNvPr id="2" name="TextBox 10"/>
        <cdr:cNvSpPr txBox="1"/>
      </cdr:nvSpPr>
      <cdr:spPr>
        <a:xfrm xmlns:a="http://schemas.openxmlformats.org/drawingml/2006/main">
          <a:off x="71963" y="216024"/>
          <a:ext cx="93614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err="1" smtClean="0">
              <a:solidFill>
                <a:srgbClr val="000000"/>
              </a:solidFill>
            </a:rPr>
            <a:t>Odds</a:t>
          </a:r>
          <a:r>
            <a:rPr lang="fr-FR" sz="1200" dirty="0" smtClean="0">
              <a:solidFill>
                <a:srgbClr val="000000"/>
              </a:solidFill>
            </a:rPr>
            <a:t> </a:t>
          </a:r>
        </a:p>
        <a:p xmlns:a="http://schemas.openxmlformats.org/drawingml/2006/main">
          <a:r>
            <a:rPr lang="fr-FR" sz="1200" dirty="0" smtClean="0">
              <a:solidFill>
                <a:srgbClr val="000000"/>
              </a:solidFill>
            </a:rPr>
            <a:t>ratio</a:t>
          </a:r>
          <a:endParaRPr lang="en-GB" sz="1200" dirty="0">
            <a:solidFill>
              <a:srgbClr val="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0.01449</cdr:y>
    </cdr:from>
    <cdr:to>
      <cdr:x>0.11529</cdr:x>
      <cdr:y>0.10741</cdr:y>
    </cdr:to>
    <cdr:sp macro="" textlink="">
      <cdr:nvSpPr>
        <cdr:cNvPr id="2" name="TextBox 12"/>
        <cdr:cNvSpPr txBox="1"/>
      </cdr:nvSpPr>
      <cdr:spPr>
        <a:xfrm xmlns:a="http://schemas.openxmlformats.org/drawingml/2006/main">
          <a:off x="0" y="72008"/>
          <a:ext cx="99621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err="1" smtClean="0">
              <a:solidFill>
                <a:schemeClr val="bg2">
                  <a:lumMod val="10000"/>
                </a:schemeClr>
              </a:solidFill>
            </a:rPr>
            <a:t>Odds</a:t>
          </a:r>
          <a:r>
            <a:rPr lang="fr-FR" sz="1200" dirty="0" smtClean="0">
              <a:solidFill>
                <a:schemeClr val="bg2">
                  <a:lumMod val="10000"/>
                </a:schemeClr>
              </a:solidFill>
            </a:rPr>
            <a:t> </a:t>
          </a:r>
        </a:p>
        <a:p xmlns:a="http://schemas.openxmlformats.org/drawingml/2006/main">
          <a:r>
            <a:rPr lang="fr-FR" sz="1200" dirty="0" smtClean="0">
              <a:solidFill>
                <a:schemeClr val="bg2">
                  <a:lumMod val="10000"/>
                </a:schemeClr>
              </a:solidFill>
            </a:rPr>
            <a:t>ratio</a:t>
          </a:r>
          <a:endParaRPr lang="en-GB" sz="1200" dirty="0">
            <a:solidFill>
              <a:schemeClr val="bg2">
                <a:lumMod val="10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0.00683</cdr:x>
      <cdr:y>0.01866</cdr:y>
    </cdr:from>
    <cdr:to>
      <cdr:x>0.11833</cdr:x>
      <cdr:y>0.11158</cdr:y>
    </cdr:to>
    <cdr:sp macro="" textlink="">
      <cdr:nvSpPr>
        <cdr:cNvPr id="2" name="TextBox 10"/>
        <cdr:cNvSpPr txBox="1"/>
      </cdr:nvSpPr>
      <cdr:spPr>
        <a:xfrm xmlns:a="http://schemas.openxmlformats.org/drawingml/2006/main">
          <a:off x="57280" y="96545"/>
          <a:ext cx="935309" cy="48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err="1" smtClean="0">
              <a:solidFill>
                <a:schemeClr val="bg2">
                  <a:lumMod val="10000"/>
                </a:schemeClr>
              </a:solidFill>
            </a:rPr>
            <a:t>Odds</a:t>
          </a:r>
          <a:r>
            <a:rPr lang="fr-FR" sz="1200" dirty="0" smtClean="0">
              <a:solidFill>
                <a:schemeClr val="bg2">
                  <a:lumMod val="10000"/>
                </a:schemeClr>
              </a:solidFill>
            </a:rPr>
            <a:t> </a:t>
          </a:r>
        </a:p>
        <a:p xmlns:a="http://schemas.openxmlformats.org/drawingml/2006/main">
          <a:r>
            <a:rPr lang="fr-FR" sz="1200" dirty="0" smtClean="0">
              <a:solidFill>
                <a:schemeClr val="bg2">
                  <a:lumMod val="10000"/>
                </a:schemeClr>
              </a:solidFill>
            </a:rPr>
            <a:t>ratio</a:t>
          </a:r>
          <a:endParaRPr lang="en-GB" sz="1200" dirty="0">
            <a:solidFill>
              <a:schemeClr val="bg2">
                <a:lumMod val="10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0.0082</cdr:x>
      <cdr:y>0.05644</cdr:y>
    </cdr:from>
    <cdr:to>
      <cdr:x>0.04986</cdr:x>
      <cdr:y>0.11229</cdr:y>
    </cdr:to>
    <cdr:sp macro="" textlink="">
      <cdr:nvSpPr>
        <cdr:cNvPr id="2" name="TextBox 2"/>
        <cdr:cNvSpPr txBox="1"/>
      </cdr:nvSpPr>
      <cdr:spPr>
        <a:xfrm xmlns:a="http://schemas.openxmlformats.org/drawingml/2006/main">
          <a:off x="72008" y="288031"/>
          <a:ext cx="365982" cy="2850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dirty="0" smtClean="0">
              <a:solidFill>
                <a:schemeClr val="bg2">
                  <a:lumMod val="10000"/>
                </a:schemeClr>
              </a:solidFill>
            </a:rPr>
            <a:t>%</a:t>
          </a:r>
          <a:endParaRPr lang="en-GB" sz="1200" dirty="0">
            <a:solidFill>
              <a:schemeClr val="bg2">
                <a:lumMod val="1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A127C-3779-4A9E-844A-2461708AECE8}" type="datetimeFigureOut">
              <a:rPr lang="en-GB" smtClean="0"/>
              <a:t>10/02/2016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9DEC6-DA49-46DE-B2F5-7AC3F288756A}" type="slidenum">
              <a:rPr lang="en-GB" smtClean="0"/>
              <a:t>‹#›</a:t>
            </a:fld>
            <a:endParaRPr lang="en-GB" dirty="0"/>
          </a:p>
        </p:txBody>
      </p:sp>
    </p:spTree>
    <p:extLst>
      <p:ext uri="{BB962C8B-B14F-4D97-AF65-F5344CB8AC3E}">
        <p14:creationId xmlns:p14="http://schemas.microsoft.com/office/powerpoint/2010/main" val="83449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1</a:t>
            </a:fld>
            <a:endParaRPr lang="en-GB" dirty="0"/>
          </a:p>
        </p:txBody>
      </p:sp>
    </p:spTree>
    <p:extLst>
      <p:ext uri="{BB962C8B-B14F-4D97-AF65-F5344CB8AC3E}">
        <p14:creationId xmlns:p14="http://schemas.microsoft.com/office/powerpoint/2010/main" val="408354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solidFill>
                  <a:prstClr val="black"/>
                </a:solidFill>
                <a:latin typeface="맑은 고딕"/>
              </a:rPr>
              <a:pPr/>
              <a:t>14</a:t>
            </a:fld>
            <a:endParaRPr lang="ko-KR" altLang="en-US">
              <a:solidFill>
                <a:prstClr val="black"/>
              </a:solidFill>
              <a:latin typeface="맑은 고딕"/>
            </a:endParaRPr>
          </a:p>
        </p:txBody>
      </p:sp>
    </p:spTree>
    <p:extLst>
      <p:ext uri="{BB962C8B-B14F-4D97-AF65-F5344CB8AC3E}">
        <p14:creationId xmlns:p14="http://schemas.microsoft.com/office/powerpoint/2010/main" val="48188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368781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17</a:t>
            </a:fld>
            <a:endParaRPr lang="en-GB" dirty="0"/>
          </a:p>
        </p:txBody>
      </p:sp>
    </p:spTree>
    <p:extLst>
      <p:ext uri="{BB962C8B-B14F-4D97-AF65-F5344CB8AC3E}">
        <p14:creationId xmlns:p14="http://schemas.microsoft.com/office/powerpoint/2010/main" val="345648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18</a:t>
            </a:fld>
            <a:endParaRPr lang="en-GB" dirty="0"/>
          </a:p>
        </p:txBody>
      </p:sp>
    </p:spTree>
    <p:extLst>
      <p:ext uri="{BB962C8B-B14F-4D97-AF65-F5344CB8AC3E}">
        <p14:creationId xmlns:p14="http://schemas.microsoft.com/office/powerpoint/2010/main" val="345648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19</a:t>
            </a:fld>
            <a:endParaRPr lang="en-GB" dirty="0"/>
          </a:p>
        </p:txBody>
      </p:sp>
    </p:spTree>
    <p:extLst>
      <p:ext uri="{BB962C8B-B14F-4D97-AF65-F5344CB8AC3E}">
        <p14:creationId xmlns:p14="http://schemas.microsoft.com/office/powerpoint/2010/main" val="345648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20</a:t>
            </a:fld>
            <a:endParaRPr lang="en-GB" dirty="0"/>
          </a:p>
        </p:txBody>
      </p:sp>
    </p:spTree>
    <p:extLst>
      <p:ext uri="{BB962C8B-B14F-4D97-AF65-F5344CB8AC3E}">
        <p14:creationId xmlns:p14="http://schemas.microsoft.com/office/powerpoint/2010/main" val="345648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21</a:t>
            </a:fld>
            <a:endParaRPr lang="en-GB" dirty="0"/>
          </a:p>
        </p:txBody>
      </p:sp>
    </p:spTree>
    <p:extLst>
      <p:ext uri="{BB962C8B-B14F-4D97-AF65-F5344CB8AC3E}">
        <p14:creationId xmlns:p14="http://schemas.microsoft.com/office/powerpoint/2010/main" val="345648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say that reducing</a:t>
            </a:r>
            <a:r>
              <a:rPr lang="en-GB" baseline="0" dirty="0" smtClean="0"/>
              <a:t> low performance is too hard. But PISA shows there are many countries and very diverse where this has happened.</a:t>
            </a:r>
          </a:p>
          <a:p>
            <a:r>
              <a:rPr lang="en-GB" baseline="0" dirty="0" smtClean="0"/>
              <a:t>Diversity in: average income levels, in mean performance levels, in initial share of low performers, in economic trends during the period… </a:t>
            </a:r>
          </a:p>
          <a:p>
            <a:r>
              <a:rPr lang="en-GB" baseline="0" dirty="0" smtClean="0"/>
              <a:t>Big role for education policy and practice in tacking low performance.</a:t>
            </a:r>
          </a:p>
        </p:txBody>
      </p:sp>
      <p:sp>
        <p:nvSpPr>
          <p:cNvPr id="4" name="Slide Number Placeholder 3"/>
          <p:cNvSpPr>
            <a:spLocks noGrp="1"/>
          </p:cNvSpPr>
          <p:nvPr>
            <p:ph type="sldNum" sz="quarter" idx="10"/>
          </p:nvPr>
        </p:nvSpPr>
        <p:spPr/>
        <p:txBody>
          <a:bodyPr/>
          <a:lstStyle/>
          <a:p>
            <a:fld id="{D349DEC6-DA49-46DE-B2F5-7AC3F288756A}" type="slidenum">
              <a:rPr lang="en-GB" smtClean="0"/>
              <a:t>24</a:t>
            </a:fld>
            <a:endParaRPr lang="en-GB" dirty="0"/>
          </a:p>
        </p:txBody>
      </p:sp>
    </p:spTree>
    <p:extLst>
      <p:ext uri="{BB962C8B-B14F-4D97-AF65-F5344CB8AC3E}">
        <p14:creationId xmlns:p14="http://schemas.microsoft.com/office/powerpoint/2010/main" val="373525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Poor performance at age 15 is not the result of any single risk factor, but rather of a </a:t>
            </a:r>
            <a:r>
              <a:rPr lang="en-US" b="1" dirty="0" smtClean="0"/>
              <a:t>combination </a:t>
            </a:r>
            <a:r>
              <a:rPr lang="en-US" dirty="0" smtClean="0"/>
              <a:t>and </a:t>
            </a:r>
            <a:r>
              <a:rPr lang="en-US" b="1" dirty="0" smtClean="0"/>
              <a:t>accumulation </a:t>
            </a:r>
            <a:r>
              <a:rPr lang="en-US" dirty="0" smtClean="0"/>
              <a:t>of </a:t>
            </a:r>
            <a:r>
              <a:rPr lang="en-US" b="1" dirty="0" smtClean="0"/>
              <a:t>various barriers and disadvantages </a:t>
            </a:r>
            <a:r>
              <a:rPr lang="en-US" dirty="0" smtClean="0"/>
              <a:t>that affect students </a:t>
            </a:r>
            <a:r>
              <a:rPr lang="en-US" b="1" dirty="0" smtClean="0"/>
              <a:t>throughout their lives</a:t>
            </a:r>
            <a:r>
              <a:rPr lang="en-US"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25</a:t>
            </a:fld>
            <a:endParaRPr lang="en-GB" dirty="0"/>
          </a:p>
        </p:txBody>
      </p:sp>
    </p:spTree>
    <p:extLst>
      <p:ext uri="{BB962C8B-B14F-4D97-AF65-F5344CB8AC3E}">
        <p14:creationId xmlns:p14="http://schemas.microsoft.com/office/powerpoint/2010/main" val="235427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Which</a:t>
            </a:r>
            <a:r>
              <a:rPr lang="fr-FR" dirty="0" smtClean="0"/>
              <a:t> figure?</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28</a:t>
            </a:fld>
            <a:endParaRPr lang="en-GB" dirty="0"/>
          </a:p>
        </p:txBody>
      </p:sp>
    </p:spTree>
    <p:extLst>
      <p:ext uri="{BB962C8B-B14F-4D97-AF65-F5344CB8AC3E}">
        <p14:creationId xmlns:p14="http://schemas.microsoft.com/office/powerpoint/2010/main" val="234600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2</a:t>
            </a:fld>
            <a:endParaRPr lang="en-GB" dirty="0"/>
          </a:p>
        </p:txBody>
      </p:sp>
    </p:spTree>
    <p:extLst>
      <p:ext uri="{BB962C8B-B14F-4D97-AF65-F5344CB8AC3E}">
        <p14:creationId xmlns:p14="http://schemas.microsoft.com/office/powerpoint/2010/main" val="338123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Percentage-point differences between the share of low-performing students who had not attended pre-primary school and those who had attended for at least one year are not statistically significant in Albania,</a:t>
            </a:r>
            <a:r>
              <a:rPr lang="en-US" baseline="0" dirty="0" smtClean="0"/>
              <a:t> Estonia, Ireland and Latvia</a:t>
            </a:r>
            <a:r>
              <a:rPr lang="en-US" dirty="0" smtClean="0"/>
              <a:t>.</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33</a:t>
            </a:fld>
            <a:endParaRPr lang="en-GB" dirty="0"/>
          </a:p>
        </p:txBody>
      </p:sp>
    </p:spTree>
    <p:extLst>
      <p:ext uri="{BB962C8B-B14F-4D97-AF65-F5344CB8AC3E}">
        <p14:creationId xmlns:p14="http://schemas.microsoft.com/office/powerpoint/2010/main" val="232945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Statistically significant percentage-point differences between the share of low-performing students who have repeated a grade and those who have not repeated a grade are marked in a darker tone.</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34</a:t>
            </a:fld>
            <a:endParaRPr lang="en-GB" dirty="0"/>
          </a:p>
        </p:txBody>
      </p:sp>
    </p:spTree>
    <p:extLst>
      <p:ext uri="{BB962C8B-B14F-4D97-AF65-F5344CB8AC3E}">
        <p14:creationId xmlns:p14="http://schemas.microsoft.com/office/powerpoint/2010/main" val="3409437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36</a:t>
            </a:fld>
            <a:endParaRPr lang="en-GB" dirty="0"/>
          </a:p>
        </p:txBody>
      </p:sp>
    </p:spTree>
    <p:extLst>
      <p:ext uri="{BB962C8B-B14F-4D97-AF65-F5344CB8AC3E}">
        <p14:creationId xmlns:p14="http://schemas.microsoft.com/office/powerpoint/2010/main" val="2857955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a:t>
            </a:r>
            <a:r>
              <a:rPr lang="en-GB" baseline="0" dirty="0" smtClean="0"/>
              <a:t>ountries where truancy is marginal (Liechtenstein, Shanghai-China, Iceland, Japan, Ireland, Netherlands, Korea, Germany, Czech Republic…), there are less low performers in mathematics. Only exceptions are Colombia and Chile.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38</a:t>
            </a:fld>
            <a:endParaRPr lang="en-GB" dirty="0"/>
          </a:p>
        </p:txBody>
      </p:sp>
    </p:spTree>
    <p:extLst>
      <p:ext uri="{BB962C8B-B14F-4D97-AF65-F5344CB8AC3E}">
        <p14:creationId xmlns:p14="http://schemas.microsoft.com/office/powerpoint/2010/main" val="340943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 few hours of homework per</a:t>
            </a:r>
            <a:r>
              <a:rPr lang="en-GB" baseline="0" dirty="0" smtClean="0"/>
              <a:t> week can make a big difference. </a:t>
            </a:r>
            <a:br>
              <a:rPr lang="en-GB" baseline="0" dirty="0" smtClean="0"/>
            </a:br>
            <a:r>
              <a:rPr lang="en-GB" dirty="0" smtClean="0"/>
              <a:t>Decreasing association;</a:t>
            </a:r>
            <a:r>
              <a:rPr lang="en-GB" baseline="0" dirty="0" smtClean="0"/>
              <a:t> large “benefits” until 5/6 hours, no further gains thereafter.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40</a:t>
            </a:fld>
            <a:endParaRPr lang="en-GB" dirty="0"/>
          </a:p>
        </p:txBody>
      </p:sp>
    </p:spTree>
    <p:extLst>
      <p:ext uri="{BB962C8B-B14F-4D97-AF65-F5344CB8AC3E}">
        <p14:creationId xmlns:p14="http://schemas.microsoft.com/office/powerpoint/2010/main" val="2923487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is based on students’ self-reports</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41</a:t>
            </a:fld>
            <a:endParaRPr lang="en-GB" dirty="0"/>
          </a:p>
        </p:txBody>
      </p:sp>
    </p:spTree>
    <p:extLst>
      <p:ext uri="{BB962C8B-B14F-4D97-AF65-F5344CB8AC3E}">
        <p14:creationId xmlns:p14="http://schemas.microsoft.com/office/powerpoint/2010/main" val="1455255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activities are recreational, involve games</a:t>
            </a:r>
            <a:r>
              <a:rPr lang="en-GB" baseline="0" dirty="0" smtClean="0"/>
              <a:t> </a:t>
            </a:r>
            <a:r>
              <a:rPr lang="en-GB" dirty="0" smtClean="0"/>
              <a:t>and are often proposed by schools/parents (reverse causality), low performers are</a:t>
            </a:r>
            <a:r>
              <a:rPr lang="en-GB" baseline="0" dirty="0" smtClean="0"/>
              <a:t> often more likely to participate. When they involve high-order skills (“help friends” “talk about mathematics problems”, “program computers”, “mathematics competitions”), top performers are more likely to participate than moderate or low performing students.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42</a:t>
            </a:fld>
            <a:endParaRPr lang="en-GB" dirty="0"/>
          </a:p>
        </p:txBody>
      </p:sp>
    </p:spTree>
    <p:extLst>
      <p:ext uri="{BB962C8B-B14F-4D97-AF65-F5344CB8AC3E}">
        <p14:creationId xmlns:p14="http://schemas.microsoft.com/office/powerpoint/2010/main" val="1428881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a:t>
            </a:r>
            <a:r>
              <a:rPr lang="en-GB" baseline="0" dirty="0" smtClean="0"/>
              <a:t> difference when questions are about “effort” (“work hard”, “study hard”) than about the “outcomes” of these efforts (“finish homework” and “being prepared for exams”) &gt;&gt;&gt; Need support when preparing for exams and doing homework</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43</a:t>
            </a:fld>
            <a:endParaRPr lang="en-GB" dirty="0"/>
          </a:p>
        </p:txBody>
      </p:sp>
    </p:spTree>
    <p:extLst>
      <p:ext uri="{BB962C8B-B14F-4D97-AF65-F5344CB8AC3E}">
        <p14:creationId xmlns:p14="http://schemas.microsoft.com/office/powerpoint/2010/main" val="3484734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44</a:t>
            </a:fld>
            <a:endParaRPr lang="en-GB" dirty="0"/>
          </a:p>
        </p:txBody>
      </p:sp>
    </p:spTree>
    <p:extLst>
      <p:ext uri="{BB962C8B-B14F-4D97-AF65-F5344CB8AC3E}">
        <p14:creationId xmlns:p14="http://schemas.microsoft.com/office/powerpoint/2010/main" val="447815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Exception:</a:t>
            </a:r>
            <a:r>
              <a:rPr lang="en-GB" baseline="0" dirty="0" smtClean="0"/>
              <a:t> Sense of belonging at school (higher ESCS &gt; stronger sense of belonging at school)</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45</a:t>
            </a:fld>
            <a:endParaRPr lang="en-GB" dirty="0"/>
          </a:p>
        </p:txBody>
      </p:sp>
    </p:spTree>
    <p:extLst>
      <p:ext uri="{BB962C8B-B14F-4D97-AF65-F5344CB8AC3E}">
        <p14:creationId xmlns:p14="http://schemas.microsoft.com/office/powerpoint/2010/main" val="279150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Option 2</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3</a:t>
            </a:fld>
            <a:endParaRPr lang="en-GB" dirty="0"/>
          </a:p>
        </p:txBody>
      </p:sp>
    </p:spTree>
    <p:extLst>
      <p:ext uri="{BB962C8B-B14F-4D97-AF65-F5344CB8AC3E}">
        <p14:creationId xmlns:p14="http://schemas.microsoft.com/office/powerpoint/2010/main" val="726497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“jumps”: From “0” subjects to “1” (for school</a:t>
            </a:r>
            <a:r>
              <a:rPr lang="en-GB" baseline="0" dirty="0" smtClean="0"/>
              <a:t> attendance and self-efficacy) and from “2” to “3” (for school attendance). Useful to identify students who are completely disengaged…solutions may need to go beyond school walls.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46</a:t>
            </a:fld>
            <a:endParaRPr lang="en-GB" dirty="0"/>
          </a:p>
        </p:txBody>
      </p:sp>
    </p:spTree>
    <p:extLst>
      <p:ext uri="{BB962C8B-B14F-4D97-AF65-F5344CB8AC3E}">
        <p14:creationId xmlns:p14="http://schemas.microsoft.com/office/powerpoint/2010/main" val="3502805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The </a:t>
            </a:r>
            <a:r>
              <a:rPr lang="en-US" i="1" dirty="0" smtClean="0"/>
              <a:t>index of socio-economic inclusion </a:t>
            </a:r>
            <a:r>
              <a:rPr lang="en-US" dirty="0" smtClean="0"/>
              <a:t>shows the extent to which students' socio-economic status varies within schools, measured as a percentage of the total variation in students' socio-economic status across the school system. </a:t>
            </a:r>
          </a:p>
          <a:p>
            <a:r>
              <a:rPr lang="en-US" sz="1200" b="0" i="0" u="none" strike="noStrike" kern="1200" dirty="0" smtClean="0">
                <a:solidFill>
                  <a:schemeClr val="tx1"/>
                </a:solidFill>
                <a:effectLst/>
                <a:latin typeface="+mn-lt"/>
                <a:ea typeface="+mn-ea"/>
                <a:cs typeface="+mn-cs"/>
              </a:rPr>
              <a:t>The relationship is statistically significant (p &lt; 0.10).</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49</a:t>
            </a:fld>
            <a:endParaRPr lang="en-GB" dirty="0"/>
          </a:p>
        </p:txBody>
      </p:sp>
    </p:spTree>
    <p:extLst>
      <p:ext uri="{BB962C8B-B14F-4D97-AF65-F5344CB8AC3E}">
        <p14:creationId xmlns:p14="http://schemas.microsoft.com/office/powerpoint/2010/main" val="1186864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The </a:t>
            </a:r>
            <a:r>
              <a:rPr lang="en-US" sz="1200" b="0" i="1" u="none" strike="noStrike" kern="1200" dirty="0" smtClean="0">
                <a:solidFill>
                  <a:schemeClr val="tx1"/>
                </a:solidFill>
                <a:effectLst/>
                <a:latin typeface="+mn-lt"/>
                <a:ea typeface="+mn-ea"/>
                <a:cs typeface="+mn-cs"/>
              </a:rPr>
              <a:t>index of socio-economic inclusion</a:t>
            </a:r>
            <a:r>
              <a:rPr lang="en-US" sz="1200" b="0" i="0" u="none" strike="noStrike" kern="1200" dirty="0" smtClean="0">
                <a:solidFill>
                  <a:schemeClr val="tx1"/>
                </a:solidFill>
                <a:effectLst/>
                <a:latin typeface="+mn-lt"/>
                <a:ea typeface="+mn-ea"/>
                <a:cs typeface="+mn-cs"/>
              </a:rPr>
              <a:t> shows the extent to which students' socio-economic status varies within schools, measured as a percentage of the total variation in students' socio-economic status across the school system.</a:t>
            </a:r>
            <a:r>
              <a:rPr lang="en-US" dirty="0" smtClean="0"/>
              <a:t> </a:t>
            </a:r>
          </a:p>
          <a:p>
            <a:r>
              <a:rPr lang="en-US" sz="1200" b="0" i="0" u="none" strike="noStrike" kern="1200" dirty="0" smtClean="0">
                <a:solidFill>
                  <a:schemeClr val="tx1"/>
                </a:solidFill>
                <a:effectLst/>
                <a:latin typeface="+mn-lt"/>
                <a:ea typeface="+mn-ea"/>
                <a:cs typeface="+mn-cs"/>
              </a:rPr>
              <a:t>The relationship is statistically significant (p &lt; 0.10).</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50</a:t>
            </a:fld>
            <a:endParaRPr lang="en-GB" dirty="0"/>
          </a:p>
        </p:txBody>
      </p:sp>
    </p:spTree>
    <p:extLst>
      <p:ext uri="{BB962C8B-B14F-4D97-AF65-F5344CB8AC3E}">
        <p14:creationId xmlns:p14="http://schemas.microsoft.com/office/powerpoint/2010/main" val="269791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Class size has been standardised so that the OECD average is zero and the standard deviation across OECD countries is one.</a:t>
            </a:r>
            <a:r>
              <a:rPr lang="en-US" dirty="0" smtClean="0"/>
              <a:t> </a:t>
            </a:r>
          </a:p>
          <a:p>
            <a:r>
              <a:rPr lang="en-US" sz="1200" b="0" i="0" u="none" strike="noStrike" kern="1200" dirty="0" smtClean="0">
                <a:solidFill>
                  <a:schemeClr val="tx1"/>
                </a:solidFill>
                <a:effectLst/>
                <a:latin typeface="+mn-lt"/>
                <a:ea typeface="+mn-ea"/>
                <a:cs typeface="+mn-cs"/>
              </a:rPr>
              <a:t>A significant relationship (p &lt; 0.10) is shown by a thicker line.</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59</a:t>
            </a:fld>
            <a:endParaRPr lang="en-GB" dirty="0"/>
          </a:p>
        </p:txBody>
      </p:sp>
    </p:spTree>
    <p:extLst>
      <p:ext uri="{BB962C8B-B14F-4D97-AF65-F5344CB8AC3E}">
        <p14:creationId xmlns:p14="http://schemas.microsoft.com/office/powerpoint/2010/main" val="3858024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Chart</a:t>
            </a:r>
            <a:r>
              <a:rPr lang="en-GB" baseline="0" dirty="0" smtClean="0"/>
              <a:t> shows that relationship is different before and after countries reach a certain level of investment in schools.</a:t>
            </a:r>
          </a:p>
          <a:p>
            <a:r>
              <a:rPr lang="en-US" sz="1200" b="0" i="0" u="none" strike="noStrike" kern="1200" dirty="0" smtClean="0">
                <a:solidFill>
                  <a:schemeClr val="tx1"/>
                </a:solidFill>
                <a:effectLst/>
                <a:latin typeface="+mn-lt"/>
                <a:ea typeface="+mn-ea"/>
                <a:cs typeface="+mn-cs"/>
              </a:rPr>
              <a:t>A significant relationship (p &lt; 0.10) is shown by a thicker line.</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endParaRPr lang="en-GB" dirty="0" smtClean="0"/>
          </a:p>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60</a:t>
            </a:fld>
            <a:endParaRPr lang="en-GB" dirty="0"/>
          </a:p>
        </p:txBody>
      </p:sp>
    </p:spTree>
    <p:extLst>
      <p:ext uri="{BB962C8B-B14F-4D97-AF65-F5344CB8AC3E}">
        <p14:creationId xmlns:p14="http://schemas.microsoft.com/office/powerpoint/2010/main" val="3555828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 All relationships are significant (p &lt; 0.10).</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61</a:t>
            </a:fld>
            <a:endParaRPr lang="en-GB" dirty="0"/>
          </a:p>
        </p:txBody>
      </p:sp>
    </p:spTree>
    <p:extLst>
      <p:ext uri="{BB962C8B-B14F-4D97-AF65-F5344CB8AC3E}">
        <p14:creationId xmlns:p14="http://schemas.microsoft.com/office/powerpoint/2010/main" val="2081924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A significant relationship (p &lt; 0.10) is shown by a thicker line.</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p>
          <a:p>
            <a:r>
              <a:rPr lang="en-US" sz="1200" b="0" i="0" u="none" strike="noStrike" kern="1200" dirty="0" smtClean="0">
                <a:solidFill>
                  <a:schemeClr val="tx1"/>
                </a:solidFill>
                <a:effectLst/>
                <a:latin typeface="+mn-lt"/>
                <a:ea typeface="+mn-ea"/>
                <a:cs typeface="+mn-cs"/>
              </a:rPr>
              <a:t>Equity in resource allocation refers to the difference in the </a:t>
            </a:r>
            <a:r>
              <a:rPr lang="en-US" sz="1200" b="0" i="1" u="none" strike="noStrike" kern="1200" dirty="0" smtClean="0">
                <a:solidFill>
                  <a:schemeClr val="tx1"/>
                </a:solidFill>
                <a:effectLst/>
                <a:latin typeface="+mn-lt"/>
                <a:ea typeface="+mn-ea"/>
                <a:cs typeface="+mn-cs"/>
              </a:rPr>
              <a:t>index of quality of schools’ educational resources </a:t>
            </a:r>
            <a:r>
              <a:rPr lang="en-US" sz="1200" b="0" i="0" u="none" strike="noStrike" kern="1200" dirty="0" smtClean="0">
                <a:solidFill>
                  <a:schemeClr val="tx1"/>
                </a:solidFill>
                <a:effectLst/>
                <a:latin typeface="+mn-lt"/>
                <a:ea typeface="+mn-ea"/>
                <a:cs typeface="+mn-cs"/>
              </a:rPr>
              <a:t>between socio-economically advantaged and disadvantaged schools.</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62</a:t>
            </a:fld>
            <a:endParaRPr lang="en-GB" dirty="0"/>
          </a:p>
        </p:txBody>
      </p:sp>
    </p:spTree>
    <p:extLst>
      <p:ext uri="{BB962C8B-B14F-4D97-AF65-F5344CB8AC3E}">
        <p14:creationId xmlns:p14="http://schemas.microsoft.com/office/powerpoint/2010/main" val="3555828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A significant relationship (p &lt; 0.10) is shown by a thicker line.</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63</a:t>
            </a:fld>
            <a:endParaRPr lang="en-GB" dirty="0"/>
          </a:p>
        </p:txBody>
      </p:sp>
    </p:spTree>
    <p:extLst>
      <p:ext uri="{BB962C8B-B14F-4D97-AF65-F5344CB8AC3E}">
        <p14:creationId xmlns:p14="http://schemas.microsoft.com/office/powerpoint/2010/main" val="2928115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A significant relationship (p &lt; 0.10) is shown by a thicker line.</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66</a:t>
            </a:fld>
            <a:endParaRPr lang="en-GB" dirty="0"/>
          </a:p>
        </p:txBody>
      </p:sp>
    </p:spTree>
    <p:extLst>
      <p:ext uri="{BB962C8B-B14F-4D97-AF65-F5344CB8AC3E}">
        <p14:creationId xmlns:p14="http://schemas.microsoft.com/office/powerpoint/2010/main" val="2107603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A significant relationship (p &lt; 0.10) is shown by a thicker line.</a:t>
            </a:r>
            <a:r>
              <a:rPr lang="en-US" dirty="0" smtClean="0"/>
              <a:t> </a:t>
            </a:r>
          </a:p>
          <a:p>
            <a:r>
              <a:rPr lang="en-US" sz="1200" b="0" i="0" u="none" strike="noStrike" kern="1200" dirty="0" smtClean="0">
                <a:solidFill>
                  <a:schemeClr val="tx1"/>
                </a:solidFill>
                <a:effectLst/>
                <a:latin typeface="+mn-lt"/>
                <a:ea typeface="+mn-ea"/>
                <a:cs typeface="+mn-cs"/>
              </a:rPr>
              <a:t>The</a:t>
            </a:r>
            <a:r>
              <a:rPr lang="en-US" sz="1200" b="0" i="1" u="none" strike="noStrike" kern="1200" dirty="0" smtClean="0">
                <a:solidFill>
                  <a:schemeClr val="tx1"/>
                </a:solidFill>
                <a:effectLst/>
                <a:latin typeface="+mn-lt"/>
                <a:ea typeface="+mn-ea"/>
                <a:cs typeface="+mn-cs"/>
              </a:rPr>
              <a:t> index of vertical stratification</a:t>
            </a:r>
            <a:r>
              <a:rPr lang="en-US" sz="1200" b="0" i="0" u="none" strike="noStrike" kern="1200" dirty="0" smtClean="0">
                <a:solidFill>
                  <a:schemeClr val="tx1"/>
                </a:solidFill>
                <a:effectLst/>
                <a:latin typeface="+mn-lt"/>
                <a:ea typeface="+mn-ea"/>
                <a:cs typeface="+mn-cs"/>
              </a:rPr>
              <a:t> is based on the degree of variation in the grade levels in which 15-year-old students are enrolled.</a:t>
            </a:r>
            <a:r>
              <a:rPr lang="en-US" dirty="0" smtClean="0"/>
              <a:t> </a:t>
            </a:r>
          </a:p>
          <a:p>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index of ability grouping within schools </a:t>
            </a:r>
            <a:r>
              <a:rPr lang="en-US" sz="1200" b="0" i="0" u="none" strike="noStrike" kern="1200" dirty="0" smtClean="0">
                <a:solidFill>
                  <a:schemeClr val="tx1"/>
                </a:solidFill>
                <a:effectLst/>
                <a:latin typeface="+mn-lt"/>
                <a:ea typeface="+mn-ea"/>
                <a:cs typeface="+mn-cs"/>
              </a:rPr>
              <a:t>is based on the prevalence of ability grouping within schools across the school system.</a:t>
            </a:r>
            <a:r>
              <a:rPr lang="en-US" dirty="0" smtClean="0"/>
              <a:t> </a:t>
            </a:r>
          </a:p>
          <a:p>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index of between-school horizontal stratification</a:t>
            </a:r>
            <a:r>
              <a:rPr lang="en-US" sz="1200" b="0" i="0" u="none" strike="noStrike" kern="1200" dirty="0" smtClean="0">
                <a:solidFill>
                  <a:schemeClr val="tx1"/>
                </a:solidFill>
                <a:effectLst/>
                <a:latin typeface="+mn-lt"/>
                <a:ea typeface="+mn-ea"/>
                <a:cs typeface="+mn-cs"/>
              </a:rPr>
              <a:t> is based on five indicators: the number of education tracks, the age at which students are selected into those tracks, the prevalence of vocational programmes, the academic selectivity of the school, and school transfer rates.</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67</a:t>
            </a:fld>
            <a:endParaRPr lang="en-GB" dirty="0"/>
          </a:p>
        </p:txBody>
      </p:sp>
    </p:spTree>
    <p:extLst>
      <p:ext uri="{BB962C8B-B14F-4D97-AF65-F5344CB8AC3E}">
        <p14:creationId xmlns:p14="http://schemas.microsoft.com/office/powerpoint/2010/main" val="342657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4</a:t>
            </a:fld>
            <a:endParaRPr lang="en-GB" dirty="0"/>
          </a:p>
        </p:txBody>
      </p:sp>
    </p:spTree>
    <p:extLst>
      <p:ext uri="{BB962C8B-B14F-4D97-AF65-F5344CB8AC3E}">
        <p14:creationId xmlns:p14="http://schemas.microsoft.com/office/powerpoint/2010/main" val="2196860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Notes: Statistically significant percentage-point differences are marked in a darker tone.</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p>
          <a:p>
            <a:r>
              <a:rPr lang="en-US" sz="1200" b="0" i="0" u="none" strike="noStrike" kern="1200" dirty="0" smtClean="0">
                <a:solidFill>
                  <a:schemeClr val="tx1"/>
                </a:solidFill>
                <a:effectLst/>
                <a:latin typeface="+mn-lt"/>
                <a:ea typeface="+mn-ea"/>
                <a:cs typeface="+mn-cs"/>
              </a:rPr>
              <a:t>The</a:t>
            </a:r>
            <a:r>
              <a:rPr lang="en-US" sz="1200" b="0" i="1" u="none" strike="noStrike" kern="1200" dirty="0" smtClean="0">
                <a:solidFill>
                  <a:schemeClr val="tx1"/>
                </a:solidFill>
                <a:effectLst/>
                <a:latin typeface="+mn-lt"/>
                <a:ea typeface="+mn-ea"/>
                <a:cs typeface="+mn-cs"/>
              </a:rPr>
              <a:t> index of vertical stratification</a:t>
            </a:r>
            <a:r>
              <a:rPr lang="en-US" sz="1200" b="0" i="0" u="none" strike="noStrike" kern="1200" dirty="0" smtClean="0">
                <a:solidFill>
                  <a:schemeClr val="tx1"/>
                </a:solidFill>
                <a:effectLst/>
                <a:latin typeface="+mn-lt"/>
                <a:ea typeface="+mn-ea"/>
                <a:cs typeface="+mn-cs"/>
              </a:rPr>
              <a:t> is based on the degree of variation in the grade levels in which 15-year-old students are enrolled.</a:t>
            </a:r>
            <a:r>
              <a:rPr lang="en-US" dirty="0" smtClean="0"/>
              <a:t> </a:t>
            </a:r>
          </a:p>
          <a:p>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index of ability grouping within schools </a:t>
            </a:r>
            <a:r>
              <a:rPr lang="en-US" sz="1200" b="0" i="0" u="none" strike="noStrike" kern="1200" dirty="0" smtClean="0">
                <a:solidFill>
                  <a:schemeClr val="tx1"/>
                </a:solidFill>
                <a:effectLst/>
                <a:latin typeface="+mn-lt"/>
                <a:ea typeface="+mn-ea"/>
                <a:cs typeface="+mn-cs"/>
              </a:rPr>
              <a:t>is based on the prevalence of ability grouping within schools across the school system.</a:t>
            </a:r>
            <a:r>
              <a:rPr lang="en-US" dirty="0" smtClean="0"/>
              <a:t> </a:t>
            </a:r>
          </a:p>
          <a:p>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index of between-school horizontal stratification</a:t>
            </a:r>
            <a:r>
              <a:rPr lang="en-US" sz="1200" b="0" i="0" u="none" strike="noStrike" kern="1200" dirty="0" smtClean="0">
                <a:solidFill>
                  <a:schemeClr val="tx1"/>
                </a:solidFill>
                <a:effectLst/>
                <a:latin typeface="+mn-lt"/>
                <a:ea typeface="+mn-ea"/>
                <a:cs typeface="+mn-cs"/>
              </a:rPr>
              <a:t> is based on five indicators: the number of education tracks, the age at which students are selected into those tracks, the prevalence of vocational programmes, the academic selectivity of the school, and school transfer rates.</a:t>
            </a:r>
            <a:r>
              <a:rPr lang="en-US" dirty="0" smtClean="0"/>
              <a:t> </a:t>
            </a:r>
          </a:p>
          <a:p>
            <a:r>
              <a:rPr lang="en-US" sz="1200" b="0" i="0" u="none" strike="noStrike" kern="1200" dirty="0" smtClean="0">
                <a:solidFill>
                  <a:schemeClr val="tx1"/>
                </a:solidFill>
                <a:effectLst/>
                <a:latin typeface="+mn-lt"/>
                <a:ea typeface="+mn-ea"/>
                <a:cs typeface="+mn-cs"/>
              </a:rPr>
              <a:t>Only countries and economies with available data are included.</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r>
              <a:rPr lang="en-US" sz="1200" b="0" i="0" u="none" strike="noStrike"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68</a:t>
            </a:fld>
            <a:endParaRPr lang="en-GB" dirty="0"/>
          </a:p>
        </p:txBody>
      </p:sp>
    </p:spTree>
    <p:extLst>
      <p:ext uri="{BB962C8B-B14F-4D97-AF65-F5344CB8AC3E}">
        <p14:creationId xmlns:p14="http://schemas.microsoft.com/office/powerpoint/2010/main" val="3338541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Poor performance at age 15 is not the result of any single risk factor, but rather of a </a:t>
            </a:r>
            <a:r>
              <a:rPr lang="en-US" b="1" dirty="0" smtClean="0"/>
              <a:t>combination </a:t>
            </a:r>
            <a:r>
              <a:rPr lang="en-US" dirty="0" smtClean="0"/>
              <a:t>and </a:t>
            </a:r>
            <a:r>
              <a:rPr lang="en-US" b="1" dirty="0" smtClean="0"/>
              <a:t>accumulation </a:t>
            </a:r>
            <a:r>
              <a:rPr lang="en-US" dirty="0" smtClean="0"/>
              <a:t>of </a:t>
            </a:r>
            <a:r>
              <a:rPr lang="en-US" b="1" dirty="0" smtClean="0"/>
              <a:t>various barriers and disadvantages </a:t>
            </a:r>
            <a:r>
              <a:rPr lang="en-US" dirty="0" smtClean="0"/>
              <a:t>that affect students </a:t>
            </a:r>
            <a:r>
              <a:rPr lang="en-US" b="1" dirty="0" smtClean="0"/>
              <a:t>throughout their lives</a:t>
            </a:r>
            <a:r>
              <a:rPr lang="en-US"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70</a:t>
            </a:fld>
            <a:endParaRPr lang="en-GB" dirty="0"/>
          </a:p>
        </p:txBody>
      </p:sp>
    </p:spTree>
    <p:extLst>
      <p:ext uri="{BB962C8B-B14F-4D97-AF65-F5344CB8AC3E}">
        <p14:creationId xmlns:p14="http://schemas.microsoft.com/office/powerpoint/2010/main" val="2354274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Poor performance at age 15 is not the result of any single risk factor, but rather of a </a:t>
            </a:r>
            <a:r>
              <a:rPr lang="en-US" b="1" dirty="0" smtClean="0"/>
              <a:t>combination </a:t>
            </a:r>
            <a:r>
              <a:rPr lang="en-US" dirty="0" smtClean="0"/>
              <a:t>and </a:t>
            </a:r>
            <a:r>
              <a:rPr lang="en-US" b="1" dirty="0" smtClean="0"/>
              <a:t>accumulation </a:t>
            </a:r>
            <a:r>
              <a:rPr lang="en-US" dirty="0" smtClean="0"/>
              <a:t>of </a:t>
            </a:r>
            <a:r>
              <a:rPr lang="en-US" b="1" dirty="0" smtClean="0"/>
              <a:t>various barriers and disadvantages </a:t>
            </a:r>
            <a:r>
              <a:rPr lang="en-US" dirty="0" smtClean="0"/>
              <a:t>that affect students </a:t>
            </a:r>
            <a:r>
              <a:rPr lang="en-US" b="1" dirty="0" smtClean="0"/>
              <a:t>throughout their lives</a:t>
            </a:r>
            <a:r>
              <a:rPr lang="en-US"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71</a:t>
            </a:fld>
            <a:endParaRPr lang="en-GB" dirty="0"/>
          </a:p>
        </p:txBody>
      </p:sp>
    </p:spTree>
    <p:extLst>
      <p:ext uri="{BB962C8B-B14F-4D97-AF65-F5344CB8AC3E}">
        <p14:creationId xmlns:p14="http://schemas.microsoft.com/office/powerpoint/2010/main" val="235427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FF00"/>
              </a:solidFill>
            </a:endParaRPr>
          </a:p>
        </p:txBody>
      </p:sp>
      <p:sp>
        <p:nvSpPr>
          <p:cNvPr id="4" name="Slide Number Placeholder 3"/>
          <p:cNvSpPr>
            <a:spLocks noGrp="1"/>
          </p:cNvSpPr>
          <p:nvPr>
            <p:ph type="sldNum" sz="quarter" idx="10"/>
          </p:nvPr>
        </p:nvSpPr>
        <p:spPr/>
        <p:txBody>
          <a:bodyPr/>
          <a:lstStyle/>
          <a:p>
            <a:fld id="{D349DEC6-DA49-46DE-B2F5-7AC3F288756A}" type="slidenum">
              <a:rPr lang="en-GB" smtClean="0"/>
              <a:t>8</a:t>
            </a:fld>
            <a:endParaRPr lang="en-GB" dirty="0"/>
          </a:p>
        </p:txBody>
      </p:sp>
    </p:spTree>
    <p:extLst>
      <p:ext uri="{BB962C8B-B14F-4D97-AF65-F5344CB8AC3E}">
        <p14:creationId xmlns:p14="http://schemas.microsoft.com/office/powerpoint/2010/main" val="321860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 student</a:t>
            </a:r>
            <a:r>
              <a:rPr lang="en-GB" baseline="0" dirty="0" smtClean="0"/>
              <a:t> performance at age 15 matters because it has great consequences for individual students and for the economy as a whole</a:t>
            </a:r>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9</a:t>
            </a:fld>
            <a:endParaRPr lang="en-GB" dirty="0"/>
          </a:p>
        </p:txBody>
      </p:sp>
    </p:spTree>
    <p:extLst>
      <p:ext uri="{BB962C8B-B14F-4D97-AF65-F5344CB8AC3E}">
        <p14:creationId xmlns:p14="http://schemas.microsoft.com/office/powerpoint/2010/main" val="27684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Evidence comes from PISA longitudinal studies, PISA-PIACC studies, and PIACC.</a:t>
            </a:r>
          </a:p>
          <a:p>
            <a:endParaRPr lang="en-GB" dirty="0"/>
          </a:p>
        </p:txBody>
      </p:sp>
      <p:sp>
        <p:nvSpPr>
          <p:cNvPr id="4" name="Slide Number Placeholder 3"/>
          <p:cNvSpPr>
            <a:spLocks noGrp="1"/>
          </p:cNvSpPr>
          <p:nvPr>
            <p:ph type="sldNum" sz="quarter" idx="10"/>
          </p:nvPr>
        </p:nvSpPr>
        <p:spPr/>
        <p:txBody>
          <a:bodyPr/>
          <a:lstStyle/>
          <a:p>
            <a:fld id="{D349DEC6-DA49-46DE-B2F5-7AC3F288756A}" type="slidenum">
              <a:rPr lang="en-GB" smtClean="0"/>
              <a:t>10</a:t>
            </a:fld>
            <a:endParaRPr lang="en-GB" dirty="0"/>
          </a:p>
        </p:txBody>
      </p:sp>
    </p:spTree>
    <p:extLst>
      <p:ext uri="{BB962C8B-B14F-4D97-AF65-F5344CB8AC3E}">
        <p14:creationId xmlns:p14="http://schemas.microsoft.com/office/powerpoint/2010/main" val="72649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strong correlation between the mean level of performance and the share of low performers.</a:t>
            </a:r>
          </a:p>
          <a:p>
            <a:pPr algn="ctr"/>
            <a:r>
              <a:rPr lang="en-GB" sz="1200" b="1" dirty="0" smtClean="0">
                <a:solidFill>
                  <a:srgbClr val="000000"/>
                </a:solidFill>
              </a:rPr>
              <a:t>There is a strong correlation between </a:t>
            </a:r>
          </a:p>
          <a:p>
            <a:pPr algn="ctr"/>
            <a:r>
              <a:rPr lang="en-GB" sz="1200" b="1" dirty="0" smtClean="0">
                <a:solidFill>
                  <a:srgbClr val="000000"/>
                </a:solidFill>
              </a:rPr>
              <a:t>the % of low performers in mathematics</a:t>
            </a:r>
          </a:p>
          <a:p>
            <a:pPr algn="ctr"/>
            <a:r>
              <a:rPr lang="en-GB" sz="1200" b="1" dirty="0" smtClean="0">
                <a:solidFill>
                  <a:srgbClr val="000000"/>
                </a:solidFill>
              </a:rPr>
              <a:t>and mean score in mathematics</a:t>
            </a:r>
            <a:endParaRPr lang="en-GB" sz="1200" b="1" baseline="0" dirty="0" smtClean="0">
              <a:solidFill>
                <a:srgbClr val="000000"/>
              </a:solidFill>
            </a:endParaRP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349DEC6-DA49-46DE-B2F5-7AC3F288756A}" type="slidenum">
              <a:rPr lang="en-GB" smtClean="0"/>
              <a:t>11</a:t>
            </a:fld>
            <a:endParaRPr lang="en-GB" dirty="0"/>
          </a:p>
        </p:txBody>
      </p:sp>
    </p:spTree>
    <p:extLst>
      <p:ext uri="{BB962C8B-B14F-4D97-AF65-F5344CB8AC3E}">
        <p14:creationId xmlns:p14="http://schemas.microsoft.com/office/powerpoint/2010/main" val="96653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400" b="1" dirty="0"/>
          </a:p>
        </p:txBody>
      </p:sp>
      <p:sp>
        <p:nvSpPr>
          <p:cNvPr id="4" name="Slide Number Placeholder 3"/>
          <p:cNvSpPr>
            <a:spLocks noGrp="1"/>
          </p:cNvSpPr>
          <p:nvPr>
            <p:ph type="sldNum" sz="quarter" idx="10"/>
          </p:nvPr>
        </p:nvSpPr>
        <p:spPr/>
        <p:txBody>
          <a:bodyPr/>
          <a:lstStyle/>
          <a:p>
            <a:fld id="{D349DEC6-DA49-46DE-B2F5-7AC3F288756A}" type="slidenum">
              <a:rPr lang="en-GB" smtClean="0"/>
              <a:t>12</a:t>
            </a:fld>
            <a:endParaRPr lang="en-GB" dirty="0"/>
          </a:p>
        </p:txBody>
      </p:sp>
    </p:spTree>
    <p:extLst>
      <p:ext uri="{BB962C8B-B14F-4D97-AF65-F5344CB8AC3E}">
        <p14:creationId xmlns:p14="http://schemas.microsoft.com/office/powerpoint/2010/main" val="1292551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E28A538-753F-44B7-AD1C-32D5DBEA5141}" type="datetimeFigureOut">
              <a:rPr lang="en-GB" smtClean="0"/>
              <a:t>10/02/2016</a:t>
            </a:fld>
            <a:endParaRPr lang="en-GB" dirty="0"/>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45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829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67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1505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070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785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595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E28A538-753F-44B7-AD1C-32D5DBEA5141}" type="datetimeFigureOut">
              <a:rPr lang="en-GB" smtClean="0"/>
              <a:t>10/02/2016</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6229FCB-A4B2-47F2-A143-EF8EFD820E8B}" type="slidenum">
              <a:rPr lang="en-GB" smtClean="0"/>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E28A538-753F-44B7-AD1C-32D5DBEA5141}" type="datetimeFigureOut">
              <a:rPr lang="en-GB" smtClean="0"/>
              <a:t>10/02/2016</a:t>
            </a:fld>
            <a:endParaRPr lang="en-GB" dirty="0"/>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96229FCB-A4B2-47F2-A143-EF8EFD820E8B}"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pPr latinLnBrk="1"/>
            <a:fld id="{B8364164-D7C2-4011-A351-B5EC1CE463BF}" type="slidenum">
              <a:rPr lang="ko-KR" altLang="en-US" smtClean="0"/>
              <a:pPr latinLnBrk="1"/>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543467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사용자 지정 레이아웃">
    <p:bg>
      <p:bgPr>
        <a:solidFill>
          <a:schemeClr val="bg1">
            <a:lumMod val="75000"/>
          </a:schemeClr>
        </a:solidFill>
        <a:effectLst/>
      </p:bgPr>
    </p:bg>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latinLnBrk="0">
              <a:defRPr b="1" u="none">
                <a:solidFill>
                  <a:srgbClr val="005686"/>
                </a:solidFill>
                <a:latin typeface="Calibri" panose="020F0502020204030204" pitchFamily="34" charset="0"/>
                <a:cs typeface="Arial" pitchFamily="34" charset="0"/>
              </a:defRPr>
            </a:lvl1pPr>
            <a:lvl2pPr latinLnBrk="0">
              <a:defRPr sz="2400" b="1" u="none">
                <a:solidFill>
                  <a:srgbClr val="278D99"/>
                </a:solidFill>
                <a:latin typeface="Calibri" panose="020F0502020204030204" pitchFamily="34" charset="0"/>
                <a:cs typeface="Arial" pitchFamily="34" charset="0"/>
              </a:defRPr>
            </a:lvl2pPr>
            <a:lvl3pPr latinLnBrk="0">
              <a:defRPr sz="2200" u="none">
                <a:solidFill>
                  <a:srgbClr val="278D99"/>
                </a:solidFill>
                <a:latin typeface="Calibri" panose="020F0502020204030204" pitchFamily="34" charset="0"/>
                <a:cs typeface="Arial" pitchFamily="34" charset="0"/>
              </a:defRPr>
            </a:lvl3pPr>
            <a:lvl4pPr latinLnBrk="0">
              <a:defRPr u="none">
                <a:solidFill>
                  <a:srgbClr val="278D99"/>
                </a:solidFill>
                <a:latin typeface="Calibri" panose="020F0502020204030204" pitchFamily="34" charset="0"/>
                <a:cs typeface="Arial" pitchFamily="34" charset="0"/>
              </a:defRPr>
            </a:lvl4pPr>
            <a:lvl5pPr latinLnBrk="0">
              <a:defRPr u="none">
                <a:solidFill>
                  <a:srgbClr val="278D99"/>
                </a:solidFill>
                <a:latin typeface="Calibri" panose="020F0502020204030204"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14"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pPr latinLnBrk="1"/>
            <a:fld id="{B8364164-D7C2-4011-A351-B5EC1CE463BF}" type="slidenum">
              <a:rPr lang="ko-KR" altLang="en-US" smtClean="0"/>
              <a:pPr latinLnBrk="1"/>
              <a:t>‹#›</a:t>
            </a:fld>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14835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p:cTn id="11" dur="500" fill="hold"/>
                                        <p:tgtEl>
                                          <p:spTgt spid="13">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13">
                                            <p:txEl>
                                              <p:pRg st="1" end="1"/>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p:cTn id="15" dur="500" fill="hold"/>
                                        <p:tgtEl>
                                          <p:spTgt spid="13">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13">
                                            <p:txEl>
                                              <p:pRg st="2" end="2"/>
                                            </p:txEl>
                                          </p:spTgt>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p:cTn id="19" dur="500" fill="hold"/>
                                        <p:tgtEl>
                                          <p:spTgt spid="13">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13">
                                            <p:txEl>
                                              <p:pRg st="3" end="3"/>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p:cTn id="23" dur="500" fill="hold"/>
                                        <p:tgtEl>
                                          <p:spTgt spid="13">
                                            <p:txEl>
                                              <p:pRg st="4" end="4"/>
                                            </p:txEl>
                                          </p:spTgt>
                                        </p:tgtEl>
                                        <p:attrNameLst>
                                          <p:attrName>ppt_w</p:attrName>
                                        </p:attrNameLst>
                                      </p:cBhvr>
                                      <p:tavLst>
                                        <p:tav tm="0">
                                          <p:val>
                                            <p:strVal val="2/3*#ppt_w"/>
                                          </p:val>
                                        </p:tav>
                                        <p:tav tm="100000">
                                          <p:val>
                                            <p:strVal val="#ppt_w"/>
                                          </p:val>
                                        </p:tav>
                                      </p:tavLst>
                                    </p:anim>
                                    <p:anim calcmode="lin" valueType="num">
                                      <p:cBhvr>
                                        <p:cTn id="24" dur="500" fill="hold"/>
                                        <p:tgtEl>
                                          <p:spTgt spid="13">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3" presetClass="entr" presetSubtype="272"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strVal val="2/3*#ppt_w"/>
                          </p:val>
                        </p:tav>
                        <p:tav tm="100000">
                          <p:val>
                            <p:strVal val="#ppt_w"/>
                          </p:val>
                        </p:tav>
                      </p:tavLst>
                    </p:anim>
                    <p:anim calcmode="lin" valueType="num">
                      <p:cBhvr>
                        <p:cTn dur="500" fill="hold"/>
                        <p:tgtEl>
                          <p:spTgt spid="13"/>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strVal val="2/3*#ppt_w"/>
                          </p:val>
                        </p:tav>
                        <p:tav tm="100000">
                          <p:val>
                            <p:strVal val="#ppt_w"/>
                          </p:val>
                        </p:tav>
                      </p:tavLst>
                    </p:anim>
                    <p:anim calcmode="lin" valueType="num">
                      <p:cBhvr>
                        <p:cTn dur="500" fill="hold"/>
                        <p:tgtEl>
                          <p:spTgt spid="13"/>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strVal val="2/3*#ppt_w"/>
                          </p:val>
                        </p:tav>
                        <p:tav tm="100000">
                          <p:val>
                            <p:strVal val="#ppt_w"/>
                          </p:val>
                        </p:tav>
                      </p:tavLst>
                    </p:anim>
                    <p:anim calcmode="lin" valueType="num">
                      <p:cBhvr>
                        <p:cTn dur="500" fill="hold"/>
                        <p:tgtEl>
                          <p:spTgt spid="13"/>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strVal val="2/3*#ppt_w"/>
                          </p:val>
                        </p:tav>
                        <p:tav tm="100000">
                          <p:val>
                            <p:strVal val="#ppt_w"/>
                          </p:val>
                        </p:tav>
                      </p:tavLst>
                    </p:anim>
                    <p:anim calcmode="lin" valueType="num">
                      <p:cBhvr>
                        <p:cTn dur="500" fill="hold"/>
                        <p:tgtEl>
                          <p:spTgt spid="13"/>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strVal val="2/3*#ppt_w"/>
                          </p:val>
                        </p:tav>
                        <p:tav tm="100000">
                          <p:val>
                            <p:strVal val="#ppt_w"/>
                          </p:val>
                        </p:tav>
                      </p:tavLst>
                    </p:anim>
                    <p:anim calcmode="lin" valueType="num">
                      <p:cBhvr>
                        <p:cTn dur="500" fill="hold"/>
                        <p:tgtEl>
                          <p:spTgt spid="13"/>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294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630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989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6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E28A538-753F-44B7-AD1C-32D5DBEA5141}" type="datetimeFigureOut">
              <a:rPr lang="en-GB" smtClean="0"/>
              <a:t>10/02/2016</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6229FCB-A4B2-47F2-A143-EF8EFD820E8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84" r:id="rId4"/>
    <p:sldLayoutId id="2147483685" r:id="rId5"/>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247E7-9A62-4174-A1BF-A7B0F55CE65A}" type="datetimeFigureOut">
              <a:rPr lang="en-GB" smtClean="0">
                <a:solidFill>
                  <a:prstClr val="black">
                    <a:tint val="75000"/>
                  </a:prstClr>
                </a:solidFill>
              </a:rPr>
              <a:pPr/>
              <a:t>10/02/2016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56FB0-80F8-4D54-A745-562A00C729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8139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2" Type="http://schemas.openxmlformats.org/officeDocument/2006/relationships/hyperlink" Target="mailto:Alfonso.Echazarra@oecd.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204864"/>
            <a:ext cx="7596488" cy="1772729"/>
          </a:xfrm>
        </p:spPr>
        <p:txBody>
          <a:bodyPr/>
          <a:lstStyle/>
          <a:p>
            <a:pPr algn="ctr"/>
            <a:r>
              <a:rPr lang="en-US" sz="3600" b="1" dirty="0" smtClean="0"/>
              <a:t>Low-Performing Students</a:t>
            </a:r>
            <a:br>
              <a:rPr lang="en-US" sz="3600" b="1" dirty="0" smtClean="0"/>
            </a:br>
            <a:r>
              <a:rPr lang="en-GB" sz="3200" i="1" dirty="0" smtClean="0"/>
              <a:t>WHY </a:t>
            </a:r>
            <a:r>
              <a:rPr lang="en-GB" sz="3200" i="1" dirty="0"/>
              <a:t>THEY FALL BEHIND AND </a:t>
            </a:r>
            <a:r>
              <a:rPr lang="en-GB" sz="3200" i="1" dirty="0" smtClean="0"/>
              <a:t/>
            </a:r>
            <a:br>
              <a:rPr lang="en-GB" sz="3200" i="1" dirty="0" smtClean="0"/>
            </a:br>
            <a:r>
              <a:rPr lang="en-GB" sz="3200" i="1" dirty="0" smtClean="0"/>
              <a:t>HOW </a:t>
            </a:r>
            <a:r>
              <a:rPr lang="en-GB" sz="3200" i="1" dirty="0"/>
              <a:t>TO HELP THEM </a:t>
            </a:r>
            <a:r>
              <a:rPr lang="en-GB" sz="3200" i="1" dirty="0" smtClean="0"/>
              <a:t>SUCCEED</a:t>
            </a:r>
            <a:endParaRPr lang="en-GB" sz="3200" i="1" dirty="0"/>
          </a:p>
        </p:txBody>
      </p:sp>
      <p:sp>
        <p:nvSpPr>
          <p:cNvPr id="3" name="Subtitle 2"/>
          <p:cNvSpPr>
            <a:spLocks noGrp="1"/>
          </p:cNvSpPr>
          <p:nvPr>
            <p:ph type="subTitle" idx="1"/>
          </p:nvPr>
        </p:nvSpPr>
        <p:spPr>
          <a:xfrm>
            <a:off x="971600" y="4509120"/>
            <a:ext cx="6840760" cy="861774"/>
          </a:xfrm>
        </p:spPr>
        <p:txBody>
          <a:bodyPr/>
          <a:lstStyle/>
          <a:p>
            <a:pPr algn="ctr"/>
            <a:r>
              <a:rPr lang="en-GB" dirty="0" smtClean="0"/>
              <a:t>Andreas Schleicher</a:t>
            </a:r>
          </a:p>
          <a:p>
            <a:pPr algn="ctr"/>
            <a:r>
              <a:rPr lang="en-GB" dirty="0" smtClean="0"/>
              <a:t>Director for Education and Skills</a:t>
            </a:r>
          </a:p>
          <a:p>
            <a:pPr algn="ctr"/>
            <a:r>
              <a:rPr lang="en-GB" dirty="0" smtClean="0"/>
              <a:t>OECD</a:t>
            </a:r>
          </a:p>
        </p:txBody>
      </p:sp>
      <p:sp>
        <p:nvSpPr>
          <p:cNvPr id="4" name="Subtitle 3"/>
          <p:cNvSpPr txBox="1">
            <a:spLocks/>
          </p:cNvSpPr>
          <p:nvPr/>
        </p:nvSpPr>
        <p:spPr>
          <a:xfrm>
            <a:off x="107504" y="6165304"/>
            <a:ext cx="6300000" cy="352800"/>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buFont typeface="Arial" pitchFamily="34" charset="0"/>
              <a:buNone/>
              <a:defRPr sz="1800" kern="1200">
                <a:solidFill>
                  <a:schemeClr val="tx1">
                    <a:tint val="75000"/>
                  </a:schemeClr>
                </a:solidFill>
                <a:latin typeface="Arial"/>
                <a:ea typeface="+mn-ea"/>
                <a:cs typeface="+mn-cs"/>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Georgia"/>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February </a:t>
            </a:r>
            <a:r>
              <a:rPr lang="fr-FR" dirty="0" smtClean="0"/>
              <a:t>201</a:t>
            </a:r>
            <a:r>
              <a:rPr lang="en-GB" dirty="0"/>
              <a:t>6</a:t>
            </a:r>
          </a:p>
        </p:txBody>
      </p:sp>
    </p:spTree>
    <p:extLst>
      <p:ext uri="{BB962C8B-B14F-4D97-AF65-F5344CB8AC3E}">
        <p14:creationId xmlns:p14="http://schemas.microsoft.com/office/powerpoint/2010/main" val="4074424971"/>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640" y="1412776"/>
            <a:ext cx="8218800" cy="4925144"/>
          </a:xfrm>
        </p:spPr>
        <p:txBody>
          <a:bodyPr>
            <a:noAutofit/>
          </a:bodyPr>
          <a:lstStyle/>
          <a:p>
            <a:pPr marL="457200" lvl="1" indent="-457200">
              <a:buFont typeface="Arial" panose="020B0604020202020204" pitchFamily="34" charset="0"/>
              <a:buChar char="•"/>
            </a:pPr>
            <a:r>
              <a:rPr lang="en-US" dirty="0" smtClean="0">
                <a:solidFill>
                  <a:srgbClr val="000000"/>
                </a:solidFill>
              </a:rPr>
              <a:t>Risk of dropping out of school: lower educational attainment</a:t>
            </a:r>
          </a:p>
          <a:p>
            <a:pPr marL="457200" lvl="1" indent="-457200">
              <a:buFont typeface="Arial" panose="020B0604020202020204" pitchFamily="34" charset="0"/>
              <a:buChar char="•"/>
            </a:pPr>
            <a:endParaRPr lang="en-US" dirty="0" smtClean="0">
              <a:solidFill>
                <a:srgbClr val="000000"/>
              </a:solidFill>
            </a:endParaRPr>
          </a:p>
          <a:p>
            <a:pPr marL="457200" lvl="1" indent="-457200">
              <a:buFont typeface="Arial" panose="020B0604020202020204" pitchFamily="34" charset="0"/>
              <a:buChar char="•"/>
            </a:pPr>
            <a:r>
              <a:rPr lang="en-US" dirty="0" smtClean="0">
                <a:solidFill>
                  <a:srgbClr val="000000"/>
                </a:solidFill>
              </a:rPr>
              <a:t>Low-skills tend to be persistent over time, from age 15 into early adulthood</a:t>
            </a:r>
          </a:p>
          <a:p>
            <a:pPr marL="457200" lvl="1" indent="-457200">
              <a:buFont typeface="Arial" panose="020B0604020202020204" pitchFamily="34" charset="0"/>
              <a:buChar char="•"/>
            </a:pPr>
            <a:endParaRPr lang="en-US" dirty="0" smtClean="0">
              <a:solidFill>
                <a:srgbClr val="000000"/>
              </a:solidFill>
            </a:endParaRPr>
          </a:p>
          <a:p>
            <a:pPr marL="457200" lvl="1" indent="-457200">
              <a:buFont typeface="Arial" panose="020B0604020202020204" pitchFamily="34" charset="0"/>
              <a:buChar char="•"/>
            </a:pPr>
            <a:r>
              <a:rPr lang="en-US" dirty="0" smtClean="0">
                <a:solidFill>
                  <a:srgbClr val="000000"/>
                </a:solidFill>
              </a:rPr>
              <a:t>Limited access to better-paying and more-rewarding- jobs</a:t>
            </a:r>
          </a:p>
          <a:p>
            <a:pPr marL="457200" lvl="1" indent="-457200">
              <a:buFont typeface="Arial" panose="020B0604020202020204" pitchFamily="34" charset="0"/>
              <a:buChar char="•"/>
            </a:pPr>
            <a:endParaRPr lang="en-US" dirty="0" smtClean="0">
              <a:solidFill>
                <a:srgbClr val="000000"/>
              </a:solidFill>
            </a:endParaRPr>
          </a:p>
          <a:p>
            <a:pPr marL="457200" lvl="1" indent="-457200">
              <a:buFont typeface="Arial" panose="020B0604020202020204" pitchFamily="34" charset="0"/>
              <a:buChar char="•"/>
            </a:pPr>
            <a:r>
              <a:rPr lang="en-US" dirty="0" smtClean="0">
                <a:solidFill>
                  <a:srgbClr val="000000"/>
                </a:solidFill>
              </a:rPr>
              <a:t>Poorer health and less social political participation</a:t>
            </a:r>
          </a:p>
        </p:txBody>
      </p:sp>
      <p:sp>
        <p:nvSpPr>
          <p:cNvPr id="2" name="Title 1"/>
          <p:cNvSpPr>
            <a:spLocks noGrp="1"/>
          </p:cNvSpPr>
          <p:nvPr>
            <p:ph type="title"/>
          </p:nvPr>
        </p:nvSpPr>
        <p:spPr/>
        <p:txBody>
          <a:bodyPr/>
          <a:lstStyle/>
          <a:p>
            <a:pPr>
              <a:spcBef>
                <a:spcPct val="20000"/>
              </a:spcBef>
            </a:pPr>
            <a:r>
              <a:rPr lang="en-US" sz="2800" b="1" dirty="0">
                <a:solidFill>
                  <a:srgbClr val="000000"/>
                </a:solidFill>
                <a:latin typeface="Georgia"/>
                <a:ea typeface="+mn-ea"/>
                <a:cs typeface="+mn-cs"/>
              </a:rPr>
              <a:t>Consequences for </a:t>
            </a:r>
            <a:r>
              <a:rPr lang="en-US" sz="2800" b="1" dirty="0" smtClean="0">
                <a:solidFill>
                  <a:srgbClr val="000000"/>
                </a:solidFill>
                <a:latin typeface="Georgia"/>
                <a:ea typeface="+mn-ea"/>
                <a:cs typeface="+mn-cs"/>
              </a:rPr>
              <a:t>low </a:t>
            </a:r>
            <a:r>
              <a:rPr lang="en-US" sz="2800" b="1" dirty="0">
                <a:solidFill>
                  <a:srgbClr val="000000"/>
                </a:solidFill>
                <a:latin typeface="Georgia"/>
                <a:ea typeface="+mn-ea"/>
                <a:cs typeface="+mn-cs"/>
              </a:rPr>
              <a:t>performers</a:t>
            </a:r>
            <a:endParaRPr lang="en-GB" sz="2800" b="1" dirty="0">
              <a:solidFill>
                <a:srgbClr val="000000"/>
              </a:solidFill>
              <a:latin typeface="Georgia"/>
              <a:ea typeface="+mn-ea"/>
              <a:cs typeface="+mn-cs"/>
            </a:endParaRPr>
          </a:p>
        </p:txBody>
      </p:sp>
    </p:spTree>
    <p:extLst>
      <p:ext uri="{BB962C8B-B14F-4D97-AF65-F5344CB8AC3E}">
        <p14:creationId xmlns:p14="http://schemas.microsoft.com/office/powerpoint/2010/main" val="1317380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0000"/>
                </a:solidFill>
                <a:latin typeface="Georgia"/>
                <a:ea typeface="+mn-ea"/>
                <a:cs typeface="+mn-cs"/>
              </a:rPr>
              <a:t>Consequences for education systems</a:t>
            </a:r>
            <a:endParaRPr lang="en-GB" sz="2800" b="1" dirty="0">
              <a:solidFill>
                <a:srgbClr val="000000"/>
              </a:solidFill>
              <a:latin typeface="Georgia"/>
              <a:ea typeface="+mn-ea"/>
              <a:cs typeface="+mn-cs"/>
            </a:endParaRPr>
          </a:p>
        </p:txBody>
      </p:sp>
      <p:sp>
        <p:nvSpPr>
          <p:cNvPr id="7" name="TextBox 6"/>
          <p:cNvSpPr txBox="1"/>
          <p:nvPr/>
        </p:nvSpPr>
        <p:spPr>
          <a:xfrm>
            <a:off x="169639" y="6541281"/>
            <a:ext cx="5544616" cy="276999"/>
          </a:xfrm>
          <a:prstGeom prst="rect">
            <a:avLst/>
          </a:prstGeom>
          <a:noFill/>
        </p:spPr>
        <p:txBody>
          <a:bodyPr wrap="square" rtlCol="0">
            <a:spAutoFit/>
          </a:bodyPr>
          <a:lstStyle/>
          <a:p>
            <a:r>
              <a:rPr lang="en-GB" sz="1200" dirty="0" smtClean="0"/>
              <a:t>Source: Figure 1.10.</a:t>
            </a:r>
            <a:endParaRPr lang="en-GB" sz="1200" dirty="0"/>
          </a:p>
        </p:txBody>
      </p:sp>
      <p:graphicFrame>
        <p:nvGraphicFramePr>
          <p:cNvPr id="9" name="Chart 8"/>
          <p:cNvGraphicFramePr>
            <a:graphicFrameLocks/>
          </p:cNvGraphicFramePr>
          <p:nvPr>
            <p:extLst>
              <p:ext uri="{D42A27DB-BD31-4B8C-83A1-F6EECF244321}">
                <p14:modId xmlns:p14="http://schemas.microsoft.com/office/powerpoint/2010/main" val="8082451"/>
              </p:ext>
            </p:extLst>
          </p:nvPr>
        </p:nvGraphicFramePr>
        <p:xfrm>
          <a:off x="245361" y="1279579"/>
          <a:ext cx="8881970" cy="49844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
          <p:cNvSpPr txBox="1"/>
          <p:nvPr/>
        </p:nvSpPr>
        <p:spPr>
          <a:xfrm>
            <a:off x="2699792" y="1268760"/>
            <a:ext cx="4006315" cy="1008112"/>
          </a:xfrm>
          <a:prstGeom prst="rect">
            <a:avLst/>
          </a:prstGeom>
          <a:solidFill>
            <a:schemeClr val="bg1"/>
          </a:solidFill>
          <a:ln w="9525" cmpd="sng">
            <a:solidFill>
              <a:schemeClr val="bg2">
                <a:lumMod val="1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rgbClr val="000000"/>
                </a:solidFill>
              </a:rPr>
              <a:t>Reducing low performance is </a:t>
            </a:r>
            <a:r>
              <a:rPr lang="en-US" sz="1800" b="1" dirty="0" smtClean="0">
                <a:solidFill>
                  <a:srgbClr val="000000"/>
                </a:solidFill>
              </a:rPr>
              <a:t>an effective way to </a:t>
            </a:r>
            <a:r>
              <a:rPr lang="en-US" sz="1800" b="1" dirty="0">
                <a:solidFill>
                  <a:srgbClr val="000000"/>
                </a:solidFill>
              </a:rPr>
              <a:t>improve </a:t>
            </a:r>
            <a:r>
              <a:rPr lang="en-US" sz="1800" b="1" dirty="0" smtClean="0">
                <a:solidFill>
                  <a:srgbClr val="000000"/>
                </a:solidFill>
              </a:rPr>
              <a:t>overall </a:t>
            </a:r>
            <a:r>
              <a:rPr lang="en-US" sz="1800" b="1" dirty="0">
                <a:solidFill>
                  <a:srgbClr val="000000"/>
                </a:solidFill>
              </a:rPr>
              <a:t>performance</a:t>
            </a:r>
            <a:endParaRPr lang="en-GB" sz="1800" b="1" dirty="0">
              <a:solidFill>
                <a:srgbClr val="000000"/>
              </a:solidFill>
            </a:endParaRPr>
          </a:p>
        </p:txBody>
      </p:sp>
      <p:sp>
        <p:nvSpPr>
          <p:cNvPr id="12" name="TextBox 6"/>
          <p:cNvSpPr txBox="1"/>
          <p:nvPr/>
        </p:nvSpPr>
        <p:spPr>
          <a:xfrm>
            <a:off x="4238091" y="2708920"/>
            <a:ext cx="2952328" cy="792088"/>
          </a:xfrm>
          <a:prstGeom prst="rect">
            <a:avLst/>
          </a:prstGeom>
          <a:solidFill>
            <a:schemeClr val="bg1"/>
          </a:solidFill>
          <a:ln w="9525" cmpd="sng">
            <a:solidFill>
              <a:schemeClr val="accent5">
                <a:lumMod val="7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1" dirty="0" smtClean="0">
                <a:solidFill>
                  <a:srgbClr val="000000"/>
                </a:solidFill>
              </a:rPr>
              <a:t>At high levels of performance, </a:t>
            </a:r>
          </a:p>
          <a:p>
            <a:pPr algn="ctr"/>
            <a:r>
              <a:rPr lang="en-GB" sz="1400" b="1" dirty="0" smtClean="0">
                <a:solidFill>
                  <a:srgbClr val="000000"/>
                </a:solidFill>
              </a:rPr>
              <a:t>reducing % of low performers further is challenging</a:t>
            </a:r>
            <a:endParaRPr lang="en-GB" sz="1400" b="1" baseline="0" dirty="0">
              <a:solidFill>
                <a:srgbClr val="000000"/>
              </a:solidFill>
            </a:endParaRPr>
          </a:p>
        </p:txBody>
      </p:sp>
      <p:sp>
        <p:nvSpPr>
          <p:cNvPr id="4" name="Oval 3"/>
          <p:cNvSpPr/>
          <p:nvPr/>
        </p:nvSpPr>
        <p:spPr>
          <a:xfrm>
            <a:off x="6012160" y="4941168"/>
            <a:ext cx="2376264" cy="1008112"/>
          </a:xfrm>
          <a:prstGeom prst="ellipse">
            <a:avLst/>
          </a:prstGeom>
          <a:solidFill>
            <a:srgbClr val="4F81BD">
              <a:alpha val="10196"/>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87823" y="1568197"/>
            <a:ext cx="744229" cy="4377852"/>
          </a:xfrm>
          <a:custGeom>
            <a:avLst/>
            <a:gdLst>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99836 w 399343"/>
              <a:gd name="connsiteY5" fmla="*/ 4371591 h 4371591"/>
              <a:gd name="connsiteX6" fmla="*/ 99836 w 399343"/>
              <a:gd name="connsiteY6" fmla="*/ 199672 h 4371591"/>
              <a:gd name="connsiteX7" fmla="*/ 0 w 399343"/>
              <a:gd name="connsiteY7" fmla="*/ 199672 h 4371591"/>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172263 w 399343"/>
              <a:gd name="connsiteY5" fmla="*/ 4362538 h 4371591"/>
              <a:gd name="connsiteX6" fmla="*/ 99836 w 399343"/>
              <a:gd name="connsiteY6" fmla="*/ 199672 h 4371591"/>
              <a:gd name="connsiteX7" fmla="*/ 0 w 399343"/>
              <a:gd name="connsiteY7" fmla="*/ 199672 h 437159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172263 w 399343"/>
              <a:gd name="connsiteY5" fmla="*/ 4362538 h 4398751"/>
              <a:gd name="connsiteX6" fmla="*/ 99836 w 399343"/>
              <a:gd name="connsiteY6" fmla="*/ 199672 h 4398751"/>
              <a:gd name="connsiteX7" fmla="*/ 0 w 399343"/>
              <a:gd name="connsiteY7" fmla="*/ 199672 h 439875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208477 w 399343"/>
              <a:gd name="connsiteY5" fmla="*/ 4371592 h 4398751"/>
              <a:gd name="connsiteX6" fmla="*/ 99836 w 399343"/>
              <a:gd name="connsiteY6" fmla="*/ 199672 h 4398751"/>
              <a:gd name="connsiteX7" fmla="*/ 0 w 399343"/>
              <a:gd name="connsiteY7" fmla="*/ 199672 h 439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343" h="4398751">
                <a:moveTo>
                  <a:pt x="0" y="199672"/>
                </a:moveTo>
                <a:lnTo>
                  <a:pt x="199672" y="0"/>
                </a:lnTo>
                <a:lnTo>
                  <a:pt x="399343" y="199672"/>
                </a:lnTo>
                <a:lnTo>
                  <a:pt x="299507" y="199672"/>
                </a:lnTo>
                <a:lnTo>
                  <a:pt x="199919" y="4398751"/>
                </a:lnTo>
                <a:lnTo>
                  <a:pt x="208477" y="4371592"/>
                </a:lnTo>
                <a:lnTo>
                  <a:pt x="99836" y="199672"/>
                </a:lnTo>
                <a:lnTo>
                  <a:pt x="0" y="199672"/>
                </a:lnTo>
                <a:close/>
              </a:path>
            </a:pathLst>
          </a:custGeom>
          <a:gradFill flip="none" rotWithShape="1">
            <a:gsLst>
              <a:gs pos="0">
                <a:schemeClr val="accent5">
                  <a:lumMod val="50000"/>
                </a:schemeClr>
              </a:gs>
              <a:gs pos="50000">
                <a:schemeClr val="accent5"/>
              </a:gs>
              <a:gs pos="100000">
                <a:schemeClr val="accent5">
                  <a:lumMod val="20000"/>
                  <a:lumOff val="80000"/>
                </a:schemeClr>
              </a:gs>
            </a:gsLst>
            <a:lin ang="6000000" scaled="0"/>
            <a:tileRect/>
          </a:gradFill>
        </p:spPr>
        <p:style>
          <a:lnRef idx="2">
            <a:schemeClr val="accent1">
              <a:shade val="50000"/>
            </a:schemeClr>
          </a:lnRef>
          <a:fillRef idx="1">
            <a:schemeClr val="accent1"/>
          </a:fillRef>
          <a:effectRef idx="0">
            <a:schemeClr val="accent1"/>
          </a:effectRef>
          <a:fontRef idx="minor">
            <a:schemeClr val="lt1"/>
          </a:fontRef>
        </p:style>
        <p:txBody>
          <a:bodyPr vert="vert270" tIns="108000" rtlCol="0" anchor="ctr"/>
          <a:lstStyle/>
          <a:p>
            <a:pPr algn="r"/>
            <a:r>
              <a:rPr lang="en-GB" sz="1600" b="1" dirty="0" smtClean="0"/>
              <a:t>More low performers</a:t>
            </a:r>
            <a:endParaRPr lang="en-GB" sz="1600" b="1" dirty="0"/>
          </a:p>
        </p:txBody>
      </p:sp>
      <p:sp>
        <p:nvSpPr>
          <p:cNvPr id="13" name="TextBox 12"/>
          <p:cNvSpPr txBox="1"/>
          <p:nvPr/>
        </p:nvSpPr>
        <p:spPr>
          <a:xfrm>
            <a:off x="557034" y="1187458"/>
            <a:ext cx="318340" cy="307777"/>
          </a:xfrm>
          <a:prstGeom prst="rect">
            <a:avLst/>
          </a:prstGeom>
          <a:noFill/>
        </p:spPr>
        <p:txBody>
          <a:bodyPr wrap="square" rtlCol="0">
            <a:spAutoFit/>
          </a:bodyPr>
          <a:lstStyle/>
          <a:p>
            <a:r>
              <a:rPr lang="en-GB" sz="1400" dirty="0" smtClean="0">
                <a:solidFill>
                  <a:srgbClr val="000000"/>
                </a:solidFill>
              </a:rPr>
              <a:t>%</a:t>
            </a:r>
            <a:endParaRPr lang="en-GB" sz="1400" dirty="0">
              <a:solidFill>
                <a:srgbClr val="000000"/>
              </a:solidFill>
            </a:endParaRPr>
          </a:p>
        </p:txBody>
      </p:sp>
      <p:sp>
        <p:nvSpPr>
          <p:cNvPr id="15" name="Up Arrow 7"/>
          <p:cNvSpPr/>
          <p:nvPr/>
        </p:nvSpPr>
        <p:spPr>
          <a:xfrm rot="5400000">
            <a:off x="4199884" y="2629743"/>
            <a:ext cx="744229" cy="7632847"/>
          </a:xfrm>
          <a:custGeom>
            <a:avLst/>
            <a:gdLst>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99836 w 399343"/>
              <a:gd name="connsiteY5" fmla="*/ 4371591 h 4371591"/>
              <a:gd name="connsiteX6" fmla="*/ 99836 w 399343"/>
              <a:gd name="connsiteY6" fmla="*/ 199672 h 4371591"/>
              <a:gd name="connsiteX7" fmla="*/ 0 w 399343"/>
              <a:gd name="connsiteY7" fmla="*/ 199672 h 4371591"/>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172263 w 399343"/>
              <a:gd name="connsiteY5" fmla="*/ 4362538 h 4371591"/>
              <a:gd name="connsiteX6" fmla="*/ 99836 w 399343"/>
              <a:gd name="connsiteY6" fmla="*/ 199672 h 4371591"/>
              <a:gd name="connsiteX7" fmla="*/ 0 w 399343"/>
              <a:gd name="connsiteY7" fmla="*/ 199672 h 437159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172263 w 399343"/>
              <a:gd name="connsiteY5" fmla="*/ 4362538 h 4398751"/>
              <a:gd name="connsiteX6" fmla="*/ 99836 w 399343"/>
              <a:gd name="connsiteY6" fmla="*/ 199672 h 4398751"/>
              <a:gd name="connsiteX7" fmla="*/ 0 w 399343"/>
              <a:gd name="connsiteY7" fmla="*/ 199672 h 439875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208477 w 399343"/>
              <a:gd name="connsiteY5" fmla="*/ 4371592 h 4398751"/>
              <a:gd name="connsiteX6" fmla="*/ 99836 w 399343"/>
              <a:gd name="connsiteY6" fmla="*/ 199672 h 4398751"/>
              <a:gd name="connsiteX7" fmla="*/ 0 w 399343"/>
              <a:gd name="connsiteY7" fmla="*/ 199672 h 439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343" h="4398751">
                <a:moveTo>
                  <a:pt x="0" y="199672"/>
                </a:moveTo>
                <a:lnTo>
                  <a:pt x="199672" y="0"/>
                </a:lnTo>
                <a:lnTo>
                  <a:pt x="399343" y="199672"/>
                </a:lnTo>
                <a:lnTo>
                  <a:pt x="299507" y="199672"/>
                </a:lnTo>
                <a:lnTo>
                  <a:pt x="199919" y="4398751"/>
                </a:lnTo>
                <a:lnTo>
                  <a:pt x="208477" y="4371592"/>
                </a:lnTo>
                <a:lnTo>
                  <a:pt x="99836" y="199672"/>
                </a:lnTo>
                <a:lnTo>
                  <a:pt x="0" y="199672"/>
                </a:lnTo>
                <a:close/>
              </a:path>
            </a:pathLst>
          </a:cu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60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tlCol="0" anchor="ctr"/>
          <a:lstStyle/>
          <a:p>
            <a:pPr algn="r"/>
            <a:r>
              <a:rPr lang="en-GB" sz="1600" b="1" dirty="0"/>
              <a:t>Higher mean </a:t>
            </a:r>
            <a:r>
              <a:rPr lang="en-GB" sz="1600" b="1" dirty="0" smtClean="0"/>
              <a:t>score </a:t>
            </a:r>
            <a:endParaRPr lang="en-GB" sz="1600" b="1" dirty="0"/>
          </a:p>
        </p:txBody>
      </p:sp>
      <p:cxnSp>
        <p:nvCxnSpPr>
          <p:cNvPr id="17" name="Straight Connector 16"/>
          <p:cNvCxnSpPr/>
          <p:nvPr/>
        </p:nvCxnSpPr>
        <p:spPr>
          <a:xfrm>
            <a:off x="6804248" y="3501008"/>
            <a:ext cx="396044" cy="144016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82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000"/>
                                        <p:tgtEl>
                                          <p:spTgt spid="12"/>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animBg="1"/>
      <p:bldP spid="12" grpId="0" animBg="1"/>
      <p:bldP spid="4"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72769636"/>
              </p:ext>
            </p:extLst>
          </p:nvPr>
        </p:nvGraphicFramePr>
        <p:xfrm>
          <a:off x="227776" y="1340769"/>
          <a:ext cx="8832463" cy="512154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608044" y="2080888"/>
            <a:ext cx="139780" cy="4232263"/>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pPr lvl="1" algn="l" rtl="0">
              <a:spcBef>
                <a:spcPct val="0"/>
              </a:spcBef>
            </a:pPr>
            <a:r>
              <a:rPr lang="en-US" sz="2800" b="1" kern="1200" dirty="0">
                <a:solidFill>
                  <a:srgbClr val="000000"/>
                </a:solidFill>
                <a:latin typeface="Georgia"/>
                <a:ea typeface="+mn-ea"/>
                <a:cs typeface="+mn-cs"/>
              </a:rPr>
              <a:t>Low performance compromises equality in educational opportunity</a:t>
            </a:r>
            <a:endParaRPr lang="en-GB" sz="2800" b="1" kern="1200" dirty="0">
              <a:solidFill>
                <a:srgbClr val="000000"/>
              </a:solidFill>
              <a:latin typeface="Georgia"/>
              <a:ea typeface="+mn-ea"/>
              <a:cs typeface="+mn-cs"/>
            </a:endParaRPr>
          </a:p>
        </p:txBody>
      </p:sp>
      <p:sp>
        <p:nvSpPr>
          <p:cNvPr id="6" name="TextBox 5"/>
          <p:cNvSpPr txBox="1"/>
          <p:nvPr/>
        </p:nvSpPr>
        <p:spPr>
          <a:xfrm>
            <a:off x="204033" y="6462317"/>
            <a:ext cx="5544616" cy="292388"/>
          </a:xfrm>
          <a:prstGeom prst="rect">
            <a:avLst/>
          </a:prstGeom>
          <a:noFill/>
        </p:spPr>
        <p:txBody>
          <a:bodyPr wrap="square" rtlCol="0">
            <a:spAutoFit/>
          </a:bodyPr>
          <a:lstStyle/>
          <a:p>
            <a:r>
              <a:rPr lang="en-GB" sz="1300" dirty="0" smtClean="0"/>
              <a:t>Source: Figure 2.2.</a:t>
            </a:r>
            <a:endParaRPr lang="en-GB" sz="1300" dirty="0"/>
          </a:p>
        </p:txBody>
      </p:sp>
      <p:sp>
        <p:nvSpPr>
          <p:cNvPr id="8" name="TextBox 7"/>
          <p:cNvSpPr txBox="1"/>
          <p:nvPr/>
        </p:nvSpPr>
        <p:spPr>
          <a:xfrm rot="16200000">
            <a:off x="-943387" y="3125213"/>
            <a:ext cx="2565128" cy="292388"/>
          </a:xfrm>
          <a:prstGeom prst="rect">
            <a:avLst/>
          </a:prstGeom>
          <a:noFill/>
        </p:spPr>
        <p:txBody>
          <a:bodyPr wrap="square" rtlCol="0">
            <a:spAutoFit/>
          </a:bodyPr>
          <a:lstStyle/>
          <a:p>
            <a:pPr algn="r"/>
            <a:r>
              <a:rPr lang="en-GB" sz="1300" dirty="0" smtClean="0">
                <a:solidFill>
                  <a:schemeClr val="bg2">
                    <a:lumMod val="10000"/>
                  </a:schemeClr>
                </a:solidFill>
              </a:rPr>
              <a:t>Percentage of low performers</a:t>
            </a:r>
            <a:endParaRPr lang="en-GB" sz="1300" dirty="0">
              <a:solidFill>
                <a:schemeClr val="bg2">
                  <a:lumMod val="10000"/>
                </a:schemeClr>
              </a:solidFill>
            </a:endParaRPr>
          </a:p>
        </p:txBody>
      </p:sp>
      <p:sp>
        <p:nvSpPr>
          <p:cNvPr id="9" name="TextBox 1"/>
          <p:cNvSpPr txBox="1"/>
          <p:nvPr/>
        </p:nvSpPr>
        <p:spPr>
          <a:xfrm>
            <a:off x="899592" y="2204864"/>
            <a:ext cx="2376264" cy="1296144"/>
          </a:xfrm>
          <a:prstGeom prst="rect">
            <a:avLst/>
          </a:prstGeom>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800" kern="1200" dirty="0">
                <a:solidFill>
                  <a:srgbClr val="000000"/>
                </a:solidFill>
                <a:latin typeface="Calibri" panose="020F0502020204030204" pitchFamily="34" charset="0"/>
              </a:rPr>
              <a:t>Low performers come more frequently from </a:t>
            </a:r>
            <a:r>
              <a:rPr lang="en-GB" sz="1800" b="1" kern="1200" dirty="0">
                <a:solidFill>
                  <a:srgbClr val="000000"/>
                </a:solidFill>
                <a:latin typeface="Calibri" panose="020F0502020204030204" pitchFamily="34" charset="0"/>
              </a:rPr>
              <a:t>socio-economically </a:t>
            </a:r>
            <a:r>
              <a:rPr lang="en-GB" sz="1800" b="1" dirty="0">
                <a:solidFill>
                  <a:srgbClr val="000000"/>
                </a:solidFill>
                <a:latin typeface="Calibri" panose="020F0502020204030204" pitchFamily="34" charset="0"/>
              </a:rPr>
              <a:t>disadvantaged </a:t>
            </a:r>
            <a:r>
              <a:rPr lang="en-GB" sz="1800" dirty="0">
                <a:solidFill>
                  <a:srgbClr val="000000"/>
                </a:solidFill>
                <a:latin typeface="Calibri" panose="020F0502020204030204" pitchFamily="34" charset="0"/>
              </a:rPr>
              <a:t>families</a:t>
            </a:r>
            <a:endParaRPr lang="en-GB" sz="1800" dirty="0">
              <a:latin typeface="Calibri" panose="020F0502020204030204" pitchFamily="34" charset="0"/>
            </a:endParaRPr>
          </a:p>
        </p:txBody>
      </p:sp>
    </p:spTree>
    <p:extLst>
      <p:ext uri="{BB962C8B-B14F-4D97-AF65-F5344CB8AC3E}">
        <p14:creationId xmlns:p14="http://schemas.microsoft.com/office/powerpoint/2010/main" val="35451735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 y="692696"/>
            <a:ext cx="9190194" cy="6282702"/>
          </a:xfrm>
          <a:prstGeom prst="rect">
            <a:avLst/>
          </a:prstGeom>
        </p:spPr>
      </p:pic>
      <p:sp>
        <p:nvSpPr>
          <p:cNvPr id="9" name="Rectangle 8"/>
          <p:cNvSpPr/>
          <p:nvPr/>
        </p:nvSpPr>
        <p:spPr>
          <a:xfrm>
            <a:off x="-2463" y="656692"/>
            <a:ext cx="9398683" cy="637270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GB">
              <a:solidFill>
                <a:prstClr val="white"/>
              </a:solidFill>
            </a:endParaRPr>
          </a:p>
        </p:txBody>
      </p:sp>
      <p:sp>
        <p:nvSpPr>
          <p:cNvPr id="2" name="Title 1"/>
          <p:cNvSpPr>
            <a:spLocks noGrp="1"/>
          </p:cNvSpPr>
          <p:nvPr>
            <p:ph type="title"/>
          </p:nvPr>
        </p:nvSpPr>
        <p:spPr/>
        <p:txBody>
          <a:bodyPr/>
          <a:lstStyle/>
          <a:p>
            <a:r>
              <a:rPr lang="en-GB" sz="2000" dirty="0" smtClean="0"/>
              <a:t>The economic value of eliminating low performance</a:t>
            </a:r>
            <a:endParaRPr lang="en-GB" sz="2000" dirty="0"/>
          </a:p>
        </p:txBody>
      </p:sp>
      <p:graphicFrame>
        <p:nvGraphicFramePr>
          <p:cNvPr id="4" name="Chart 3"/>
          <p:cNvGraphicFramePr>
            <a:graphicFrameLocks/>
          </p:cNvGraphicFramePr>
          <p:nvPr>
            <p:extLst/>
          </p:nvPr>
        </p:nvGraphicFramePr>
        <p:xfrm>
          <a:off x="443865" y="980728"/>
          <a:ext cx="8712968"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9232" y="636367"/>
            <a:ext cx="3600400" cy="461665"/>
          </a:xfrm>
          <a:prstGeom prst="rect">
            <a:avLst/>
          </a:prstGeom>
          <a:noFill/>
          <a:ln>
            <a:noFill/>
          </a:ln>
        </p:spPr>
        <p:txBody>
          <a:bodyPr wrap="square" rtlCol="0" anchor="ctr">
            <a:spAutoFit/>
          </a:bodyPr>
          <a:lstStyle/>
          <a:p>
            <a:pPr latinLnBrk="1"/>
            <a:r>
              <a:rPr lang="en-GB" sz="1200" b="1" dirty="0" smtClean="0">
                <a:solidFill>
                  <a:prstClr val="black"/>
                </a:solidFill>
                <a:latin typeface="Arial" panose="020B0604020202020204" pitchFamily="34" charset="0"/>
                <a:cs typeface="Arial" panose="020B0604020202020204" pitchFamily="34" charset="0"/>
              </a:rPr>
              <a:t>Value of improvement in terms of current GDP over working life of today’s 15-year-olds</a:t>
            </a:r>
            <a:endParaRPr lang="en-GB" sz="1200" b="1" dirty="0">
              <a:solidFill>
                <a:prstClr val="black"/>
              </a:solidFill>
              <a:latin typeface="Arial" panose="020B0604020202020204" pitchFamily="34" charset="0"/>
              <a:cs typeface="Arial" panose="020B0604020202020204" pitchFamily="34" charset="0"/>
            </a:endParaRPr>
          </a:p>
        </p:txBody>
      </p:sp>
      <p:sp>
        <p:nvSpPr>
          <p:cNvPr id="6" name="Rounded Rectangular Callout 5"/>
          <p:cNvSpPr/>
          <p:nvPr/>
        </p:nvSpPr>
        <p:spPr>
          <a:xfrm>
            <a:off x="5112060" y="2816932"/>
            <a:ext cx="3816424" cy="1152128"/>
          </a:xfrm>
          <a:prstGeom prst="wedgeRoundRectCallout">
            <a:avLst>
              <a:gd name="adj1" fmla="val 28808"/>
              <a:gd name="adj2" fmla="val 70462"/>
              <a:gd name="adj3" fmla="val 16667"/>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1F497D">
                    <a:lumMod val="75000"/>
                  </a:srgbClr>
                </a:solidFill>
              </a:rPr>
              <a:t>The </a:t>
            </a:r>
            <a:r>
              <a:rPr lang="en-GB" sz="1600" b="1" dirty="0" smtClean="0">
                <a:solidFill>
                  <a:srgbClr val="1F497D">
                    <a:lumMod val="75000"/>
                  </a:srgbClr>
                </a:solidFill>
              </a:rPr>
              <a:t>increase</a:t>
            </a:r>
            <a:r>
              <a:rPr lang="en-GB" sz="1600" dirty="0" smtClean="0">
                <a:solidFill>
                  <a:srgbClr val="1F497D">
                    <a:lumMod val="75000"/>
                  </a:srgbClr>
                </a:solidFill>
              </a:rPr>
              <a:t> in GDP among high income countries would still exceed total current spending on schooling</a:t>
            </a:r>
            <a:endParaRPr lang="en-GB" sz="1600" dirty="0">
              <a:solidFill>
                <a:srgbClr val="1F497D">
                  <a:lumMod val="75000"/>
                </a:srgbClr>
              </a:solidFill>
            </a:endParaRPr>
          </a:p>
        </p:txBody>
      </p:sp>
      <p:sp>
        <p:nvSpPr>
          <p:cNvPr id="3" name="TextBox 2"/>
          <p:cNvSpPr txBox="1"/>
          <p:nvPr/>
        </p:nvSpPr>
        <p:spPr>
          <a:xfrm>
            <a:off x="-648580" y="435332"/>
            <a:ext cx="184731" cy="276999"/>
          </a:xfrm>
          <a:prstGeom prst="rect">
            <a:avLst/>
          </a:prstGeom>
          <a:solidFill>
            <a:srgbClr val="5A9000"/>
          </a:solidFill>
          <a:ln>
            <a:noFill/>
          </a:ln>
        </p:spPr>
        <p:txBody>
          <a:bodyPr wrap="none" rtlCol="0" anchor="ctr">
            <a:spAutoFit/>
          </a:bodyPr>
          <a:lstStyle/>
          <a:p>
            <a:pPr latinLnBrk="1"/>
            <a:endParaRPr lang="en-GB" sz="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9131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17" dur="500"/>
                                        <p:tgtEl>
                                          <p:spTgt spid="4">
                                            <p:graphicEl>
                                              <a:chart seriesIdx="0" categoryIdx="2"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wipe(down)">
                                      <p:cBhvr>
                                        <p:cTn id="22" dur="500"/>
                                        <p:tgtEl>
                                          <p:spTgt spid="4">
                                            <p:graphicEl>
                                              <a:chart seriesIdx="1" categoryIdx="0" bldStep="ptInSeries"/>
                                            </p:graphicEl>
                                          </p:spTgt>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wipe(down)">
                                      <p:cBhvr>
                                        <p:cTn id="26" dur="500"/>
                                        <p:tgtEl>
                                          <p:spTgt spid="4">
                                            <p:graphicEl>
                                              <a:chart seriesIdx="1" categoryIdx="1" bldStep="ptInSeries"/>
                                            </p:graphicEl>
                                          </p:spTgt>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wipe(down)">
                                      <p:cBhvr>
                                        <p:cTn id="30" dur="500"/>
                                        <p:tgtEl>
                                          <p:spTgt spid="4">
                                            <p:graphicEl>
                                              <a:chart seriesIdx="1" categoryIdx="2" bldStep="ptIn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chart seriesIdx="2" categoryIdx="0" bldStep="ptInSeries"/>
                                            </p:graphicEl>
                                          </p:spTgt>
                                        </p:tgtEl>
                                        <p:attrNameLst>
                                          <p:attrName>style.visibility</p:attrName>
                                        </p:attrNameLst>
                                      </p:cBhvr>
                                      <p:to>
                                        <p:strVal val="visible"/>
                                      </p:to>
                                    </p:set>
                                    <p:animEffect transition="in" filter="wipe(down)">
                                      <p:cBhvr>
                                        <p:cTn id="35" dur="500"/>
                                        <p:tgtEl>
                                          <p:spTgt spid="4">
                                            <p:graphicEl>
                                              <a:chart seriesIdx="2" categoryIdx="0" bldStep="ptInSeries"/>
                                            </p:graphic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4">
                                            <p:graphicEl>
                                              <a:chart seriesIdx="2" categoryIdx="1" bldStep="ptInSeries"/>
                                            </p:graphicEl>
                                          </p:spTgt>
                                        </p:tgtEl>
                                        <p:attrNameLst>
                                          <p:attrName>style.visibility</p:attrName>
                                        </p:attrNameLst>
                                      </p:cBhvr>
                                      <p:to>
                                        <p:strVal val="visible"/>
                                      </p:to>
                                    </p:set>
                                    <p:animEffect transition="in" filter="wipe(down)">
                                      <p:cBhvr>
                                        <p:cTn id="39" dur="500"/>
                                        <p:tgtEl>
                                          <p:spTgt spid="4">
                                            <p:graphicEl>
                                              <a:chart seriesIdx="2" categoryIdx="1" bldStep="ptInSeries"/>
                                            </p:graphic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4">
                                            <p:graphicEl>
                                              <a:chart seriesIdx="2" categoryIdx="2" bldStep="ptInSeries"/>
                                            </p:graphicEl>
                                          </p:spTgt>
                                        </p:tgtEl>
                                        <p:attrNameLst>
                                          <p:attrName>style.visibility</p:attrName>
                                        </p:attrNameLst>
                                      </p:cBhvr>
                                      <p:to>
                                        <p:strVal val="visible"/>
                                      </p:to>
                                    </p:set>
                                    <p:animEffect transition="in" filter="wipe(down)">
                                      <p:cBhvr>
                                        <p:cTn id="43" dur="500"/>
                                        <p:tgtEl>
                                          <p:spTgt spid="4">
                                            <p:graphicEl>
                                              <a:chart seriesIdx="2" categoryIdx="2" bldStep="ptIn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chart seriesIdx="3" categoryIdx="0" bldStep="ptInSeries"/>
                                            </p:graphicEl>
                                          </p:spTgt>
                                        </p:tgtEl>
                                        <p:attrNameLst>
                                          <p:attrName>style.visibility</p:attrName>
                                        </p:attrNameLst>
                                      </p:cBhvr>
                                      <p:to>
                                        <p:strVal val="visible"/>
                                      </p:to>
                                    </p:set>
                                    <p:animEffect transition="in" filter="wipe(down)">
                                      <p:cBhvr>
                                        <p:cTn id="48" dur="500"/>
                                        <p:tgtEl>
                                          <p:spTgt spid="4">
                                            <p:graphicEl>
                                              <a:chart seriesIdx="3" categoryIdx="0" bldStep="ptInSeries"/>
                                            </p:graphicEl>
                                          </p:spTgt>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
                                            <p:graphicEl>
                                              <a:chart seriesIdx="3" categoryIdx="1" bldStep="ptInSeries"/>
                                            </p:graphicEl>
                                          </p:spTgt>
                                        </p:tgtEl>
                                        <p:attrNameLst>
                                          <p:attrName>style.visibility</p:attrName>
                                        </p:attrNameLst>
                                      </p:cBhvr>
                                      <p:to>
                                        <p:strVal val="visible"/>
                                      </p:to>
                                    </p:set>
                                    <p:animEffect transition="in" filter="wipe(down)">
                                      <p:cBhvr>
                                        <p:cTn id="52" dur="500"/>
                                        <p:tgtEl>
                                          <p:spTgt spid="4">
                                            <p:graphicEl>
                                              <a:chart seriesIdx="3" categoryIdx="1" bldStep="ptInSeries"/>
                                            </p:graphicEl>
                                          </p:spTgt>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4">
                                            <p:graphicEl>
                                              <a:chart seriesIdx="3" categoryIdx="2" bldStep="ptInSeries"/>
                                            </p:graphicEl>
                                          </p:spTgt>
                                        </p:tgtEl>
                                        <p:attrNameLst>
                                          <p:attrName>style.visibility</p:attrName>
                                        </p:attrNameLst>
                                      </p:cBhvr>
                                      <p:to>
                                        <p:strVal val="visible"/>
                                      </p:to>
                                    </p:set>
                                    <p:animEffect transition="in" filter="wipe(down)">
                                      <p:cBhvr>
                                        <p:cTn id="56" dur="500"/>
                                        <p:tgtEl>
                                          <p:spTgt spid="4">
                                            <p:graphicEl>
                                              <a:chart seriesIdx="3" categoryIdx="2" bldStep="ptInSeries"/>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animBg="0"/>
        </p:bldSub>
      </p:bldGraphic>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B8364164-D7C2-4011-A351-B5EC1CE463BF}" type="slidenum">
              <a:rPr lang="ko-KR" altLang="en-US" smtClean="0"/>
              <a:pPr/>
              <a:t>14</a:t>
            </a:fld>
            <a:endParaRPr lang="ko-KR" altLang="en-US" dirty="0"/>
          </a:p>
        </p:txBody>
      </p:sp>
      <p:sp>
        <p:nvSpPr>
          <p:cNvPr id="4" name="Title 3"/>
          <p:cNvSpPr>
            <a:spLocks noGrp="1"/>
          </p:cNvSpPr>
          <p:nvPr>
            <p:ph type="title"/>
          </p:nvPr>
        </p:nvSpPr>
        <p:spPr/>
        <p:txBody>
          <a:bodyPr/>
          <a:lstStyle/>
          <a:p>
            <a:r>
              <a:rPr lang="en-GB" sz="2000" dirty="0" smtClean="0"/>
              <a:t>The economic value of eliminating low performance</a:t>
            </a:r>
            <a:endParaRPr lang="en-GB" sz="2000" dirty="0"/>
          </a:p>
        </p:txBody>
      </p:sp>
      <p:pic>
        <p:nvPicPr>
          <p:cNvPr id="6" name="Content Placeholder 5"/>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0011" y="1052736"/>
            <a:ext cx="9358535" cy="5436604"/>
          </a:xfrm>
        </p:spPr>
      </p:pic>
    </p:spTree>
    <p:extLst>
      <p:ext uri="{BB962C8B-B14F-4D97-AF65-F5344CB8AC3E}">
        <p14:creationId xmlns:p14="http://schemas.microsoft.com/office/powerpoint/2010/main" val="292169652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5288" y="1268760"/>
            <a:ext cx="8353425" cy="5589240"/>
          </a:xfrm>
        </p:spPr>
        <p:txBody>
          <a:bodyPr>
            <a:normAutofit/>
          </a:bodyPr>
          <a:lstStyle/>
          <a:p>
            <a:r>
              <a:rPr lang="en-GB" sz="2800" dirty="0" smtClean="0"/>
              <a:t>Achieving universal basic skills will make economic growth more </a:t>
            </a:r>
            <a:r>
              <a:rPr lang="en-GB" sz="2800" dirty="0" smtClean="0">
                <a:solidFill>
                  <a:srgbClr val="FF0000"/>
                </a:solidFill>
              </a:rPr>
              <a:t>inclusive</a:t>
            </a:r>
          </a:p>
          <a:p>
            <a:pPr lvl="1"/>
            <a:r>
              <a:rPr lang="en-GB" sz="1800" dirty="0" smtClean="0"/>
              <a:t>The </a:t>
            </a:r>
            <a:r>
              <a:rPr lang="en-GB" sz="1800" dirty="0"/>
              <a:t>increase in average earnings from attaining </a:t>
            </a:r>
            <a:r>
              <a:rPr lang="en-GB" sz="1800" dirty="0" smtClean="0"/>
              <a:t>universal basic </a:t>
            </a:r>
            <a:r>
              <a:rPr lang="en-GB" sz="1800" dirty="0"/>
              <a:t>skills amounts to some 4.2% across the 28 countries with universal enrolment in secondary schools</a:t>
            </a:r>
            <a:r>
              <a:rPr lang="en-GB" sz="1800" dirty="0" smtClean="0"/>
              <a:t>.</a:t>
            </a:r>
          </a:p>
          <a:p>
            <a:pPr lvl="1"/>
            <a:r>
              <a:rPr lang="en-GB" sz="1800" dirty="0" smtClean="0"/>
              <a:t>This </a:t>
            </a:r>
            <a:r>
              <a:rPr lang="en-GB" sz="1800" dirty="0"/>
              <a:t>increase is accompanied by a 5.2% average reduction in the achievement-induced part of the standard deviation of </a:t>
            </a:r>
            <a:r>
              <a:rPr lang="en-GB" sz="1800" dirty="0" smtClean="0"/>
              <a:t>earnings</a:t>
            </a:r>
          </a:p>
          <a:p>
            <a:r>
              <a:rPr lang="en-GB" sz="2800" dirty="0" smtClean="0"/>
              <a:t>Universal basic skills will also expand </a:t>
            </a:r>
            <a:r>
              <a:rPr lang="en-GB" sz="2800" dirty="0"/>
              <a:t>the </a:t>
            </a:r>
            <a:r>
              <a:rPr lang="en-GB" sz="2800" dirty="0">
                <a:solidFill>
                  <a:srgbClr val="FF0000"/>
                </a:solidFill>
              </a:rPr>
              <a:t>size</a:t>
            </a:r>
            <a:r>
              <a:rPr lang="en-GB" sz="2800" dirty="0"/>
              <a:t> of the economy, and thus differs from simple tax and redistribution schemes that might change income distribution but would not add to societal </a:t>
            </a:r>
            <a:r>
              <a:rPr lang="en-GB" sz="2800" dirty="0" smtClean="0"/>
              <a:t>output</a:t>
            </a:r>
          </a:p>
          <a:p>
            <a:pPr lvl="1"/>
            <a:r>
              <a:rPr lang="en-GB" sz="1800" dirty="0" smtClean="0"/>
              <a:t>Policies </a:t>
            </a:r>
            <a:r>
              <a:rPr lang="en-GB" sz="1800" dirty="0"/>
              <a:t>to improve knowledge capital will also promote inclusion and a more equitable income distribution</a:t>
            </a:r>
            <a:endParaRPr lang="en-GB" sz="1800" dirty="0" smtClean="0"/>
          </a:p>
        </p:txBody>
      </p:sp>
      <p:sp>
        <p:nvSpPr>
          <p:cNvPr id="5" name="Title 4"/>
          <p:cNvSpPr>
            <a:spLocks noGrp="1"/>
          </p:cNvSpPr>
          <p:nvPr>
            <p:ph type="title"/>
          </p:nvPr>
        </p:nvSpPr>
        <p:spPr/>
        <p:txBody>
          <a:bodyPr/>
          <a:lstStyle/>
          <a:p>
            <a:r>
              <a:rPr lang="en-GB" dirty="0" smtClean="0"/>
              <a:t>Inclusive growth</a:t>
            </a:r>
            <a:endParaRPr lang="en-GB" dirty="0"/>
          </a:p>
        </p:txBody>
      </p:sp>
    </p:spTree>
    <p:extLst>
      <p:ext uri="{BB962C8B-B14F-4D97-AF65-F5344CB8AC3E}">
        <p14:creationId xmlns:p14="http://schemas.microsoft.com/office/powerpoint/2010/main" val="14865361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500" fill="hold"/>
                                        <p:tgtEl>
                                          <p:spTgt spid="6">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6">
                                            <p:txEl>
                                              <p:pRg st="1" end="1"/>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500" fill="hold"/>
                                        <p:tgtEl>
                                          <p:spTgt spid="6">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272"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6">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6">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453656"/>
            <a:ext cx="6624000" cy="1990288"/>
          </a:xfrm>
        </p:spPr>
        <p:txBody>
          <a:bodyPr/>
          <a:lstStyle/>
          <a:p>
            <a:r>
              <a:rPr lang="en-GB" sz="4400" b="1" dirty="0" smtClean="0"/>
              <a:t>L</a:t>
            </a:r>
            <a:r>
              <a:rPr lang="en-GB" b="1" dirty="0" smtClean="0"/>
              <a:t>OW-</a:t>
            </a:r>
            <a:r>
              <a:rPr lang="en-GB" sz="4400" b="1" dirty="0" smtClean="0"/>
              <a:t>P</a:t>
            </a:r>
            <a:r>
              <a:rPr lang="en-GB" b="1" dirty="0" smtClean="0"/>
              <a:t>ERFORMING </a:t>
            </a:r>
            <a:r>
              <a:rPr lang="en-GB" sz="4400" b="1" dirty="0" smtClean="0"/>
              <a:t>S</a:t>
            </a:r>
            <a:r>
              <a:rPr lang="en-GB" b="1" dirty="0" smtClean="0"/>
              <a:t>TUDENTS: </a:t>
            </a:r>
            <a:br>
              <a:rPr lang="en-GB" b="1" dirty="0" smtClean="0"/>
            </a:br>
            <a:r>
              <a:rPr lang="en-GB" b="1" dirty="0" smtClean="0"/>
              <a:t/>
            </a:r>
            <a:br>
              <a:rPr lang="en-GB" b="1" dirty="0" smtClean="0"/>
            </a:br>
            <a:r>
              <a:rPr lang="en-GB" b="1" dirty="0"/>
              <a:t>HOW MANY </a:t>
            </a:r>
            <a:r>
              <a:rPr lang="en-GB" b="1" dirty="0" smtClean="0"/>
              <a:t>ARE THERE?</a:t>
            </a:r>
            <a:endParaRPr lang="en-GB" b="1" dirty="0"/>
          </a:p>
        </p:txBody>
      </p:sp>
    </p:spTree>
    <p:extLst>
      <p:ext uri="{BB962C8B-B14F-4D97-AF65-F5344CB8AC3E}">
        <p14:creationId xmlns:p14="http://schemas.microsoft.com/office/powerpoint/2010/main" val="3692511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pPr marL="171450" indent="-171450">
              <a:spcBef>
                <a:spcPts val="0"/>
              </a:spcBef>
              <a:defRPr/>
            </a:pPr>
            <a:r>
              <a:rPr lang="en-US" sz="2800" b="1" dirty="0">
                <a:solidFill>
                  <a:srgbClr val="000000"/>
                </a:solidFill>
                <a:latin typeface="+mn-lt"/>
              </a:rPr>
              <a:t>All countries participating in PISA </a:t>
            </a:r>
            <a:r>
              <a:rPr lang="en-US" sz="2800" b="1" dirty="0" smtClean="0">
                <a:solidFill>
                  <a:srgbClr val="000000"/>
                </a:solidFill>
                <a:latin typeface="+mn-lt"/>
              </a:rPr>
              <a:t>have </a:t>
            </a:r>
            <a:r>
              <a:rPr lang="en-US" sz="2800" b="1" dirty="0">
                <a:solidFill>
                  <a:srgbClr val="000000"/>
                </a:solidFill>
                <a:latin typeface="+mn-lt"/>
              </a:rPr>
              <a:t>a sizable share of low </a:t>
            </a:r>
            <a:r>
              <a:rPr lang="en-US" sz="2800" b="1" dirty="0" smtClean="0">
                <a:solidFill>
                  <a:srgbClr val="000000"/>
                </a:solidFill>
                <a:latin typeface="+mn-lt"/>
              </a:rPr>
              <a:t>performers</a:t>
            </a:r>
            <a:endParaRPr lang="en-GB" sz="2800" b="1" dirty="0">
              <a:solidFill>
                <a:srgbClr val="000000"/>
              </a:solidFill>
              <a:latin typeface="+mn-lt"/>
            </a:endParaRPr>
          </a:p>
        </p:txBody>
      </p:sp>
      <p:sp>
        <p:nvSpPr>
          <p:cNvPr id="6" name="Rectangle 5"/>
          <p:cNvSpPr/>
          <p:nvPr/>
        </p:nvSpPr>
        <p:spPr>
          <a:xfrm>
            <a:off x="467544" y="1484784"/>
            <a:ext cx="8640960" cy="369332"/>
          </a:xfrm>
          <a:prstGeom prst="rect">
            <a:avLst/>
          </a:prstGeom>
        </p:spPr>
        <p:txBody>
          <a:bodyPr wrap="square">
            <a:spAutoFit/>
          </a:bodyPr>
          <a:lstStyle/>
          <a:p>
            <a:pPr algn="ctr"/>
            <a:r>
              <a:rPr lang="en-GB" b="1" dirty="0" smtClean="0">
                <a:solidFill>
                  <a:srgbClr val="000000"/>
                </a:solidFill>
              </a:rPr>
              <a:t>Percentage of low performers (Level 1 or below) in Mathematics</a:t>
            </a:r>
            <a:endParaRPr lang="en-GB" dirty="0" smtClean="0">
              <a:solidFill>
                <a:srgbClr val="000000"/>
              </a:solidFill>
            </a:endParaRPr>
          </a:p>
        </p:txBody>
      </p:sp>
      <p:sp>
        <p:nvSpPr>
          <p:cNvPr id="7" name="TextBox 6"/>
          <p:cNvSpPr txBox="1"/>
          <p:nvPr/>
        </p:nvSpPr>
        <p:spPr>
          <a:xfrm>
            <a:off x="-36512" y="6516052"/>
            <a:ext cx="5544616" cy="292388"/>
          </a:xfrm>
          <a:prstGeom prst="rect">
            <a:avLst/>
          </a:prstGeom>
          <a:noFill/>
        </p:spPr>
        <p:txBody>
          <a:bodyPr wrap="square" rtlCol="0">
            <a:spAutoFit/>
          </a:bodyPr>
          <a:lstStyle/>
          <a:p>
            <a:r>
              <a:rPr lang="en-GB" sz="1300" dirty="0" smtClean="0"/>
              <a:t>Source: Figure 1.5.</a:t>
            </a:r>
            <a:endParaRPr lang="en-GB" sz="1300" dirty="0"/>
          </a:p>
        </p:txBody>
      </p:sp>
      <p:graphicFrame>
        <p:nvGraphicFramePr>
          <p:cNvPr id="4" name="Chart 3"/>
          <p:cNvGraphicFramePr/>
          <p:nvPr>
            <p:extLst>
              <p:ext uri="{D42A27DB-BD31-4B8C-83A1-F6EECF244321}">
                <p14:modId xmlns:p14="http://schemas.microsoft.com/office/powerpoint/2010/main" val="2222945049"/>
              </p:ext>
            </p:extLst>
          </p:nvPr>
        </p:nvGraphicFramePr>
        <p:xfrm>
          <a:off x="251520" y="1854116"/>
          <a:ext cx="8568952" cy="46619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978710" y="2339876"/>
            <a:ext cx="144016" cy="3947507"/>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79512" y="1939334"/>
            <a:ext cx="432048" cy="276999"/>
          </a:xfrm>
          <a:prstGeom prst="rect">
            <a:avLst/>
          </a:prstGeom>
          <a:noFill/>
        </p:spPr>
        <p:txBody>
          <a:bodyPr wrap="square" rtlCol="0">
            <a:spAutoFit/>
          </a:bodyPr>
          <a:lstStyle/>
          <a:p>
            <a:pPr algn="r"/>
            <a:r>
              <a:rPr lang="en-GB" sz="1200" dirty="0" smtClean="0">
                <a:solidFill>
                  <a:schemeClr val="bg2">
                    <a:lumMod val="10000"/>
                  </a:schemeClr>
                </a:solidFill>
              </a:rPr>
              <a:t>%</a:t>
            </a:r>
            <a:endParaRPr lang="en-GB" sz="1200" dirty="0">
              <a:solidFill>
                <a:schemeClr val="bg2">
                  <a:lumMod val="10000"/>
                </a:schemeClr>
              </a:solidFill>
            </a:endParaRPr>
          </a:p>
        </p:txBody>
      </p:sp>
      <p:sp>
        <p:nvSpPr>
          <p:cNvPr id="3" name="Rectangular Callout 2"/>
          <p:cNvSpPr/>
          <p:nvPr/>
        </p:nvSpPr>
        <p:spPr>
          <a:xfrm>
            <a:off x="1907704" y="2348880"/>
            <a:ext cx="2448272" cy="720080"/>
          </a:xfrm>
          <a:prstGeom prst="wedge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dirty="0" smtClean="0">
                <a:solidFill>
                  <a:srgbClr val="000000"/>
                </a:solidFill>
              </a:rPr>
              <a:t>50% or more:</a:t>
            </a:r>
            <a:endParaRPr lang="en-GB" sz="2000" b="1" dirty="0">
              <a:solidFill>
                <a:srgbClr val="000000"/>
              </a:solidFill>
            </a:endParaRPr>
          </a:p>
          <a:p>
            <a:pPr algn="ctr"/>
            <a:r>
              <a:rPr lang="en-GB" sz="2000" b="1" dirty="0" smtClean="0">
                <a:solidFill>
                  <a:srgbClr val="000000"/>
                </a:solidFill>
              </a:rPr>
              <a:t>16 countries</a:t>
            </a:r>
            <a:endParaRPr lang="en-GB" sz="2000" b="1" dirty="0">
              <a:solidFill>
                <a:srgbClr val="000000"/>
              </a:solidFill>
            </a:endParaRPr>
          </a:p>
        </p:txBody>
      </p:sp>
      <p:sp>
        <p:nvSpPr>
          <p:cNvPr id="11" name="Rectangular Callout 10"/>
          <p:cNvSpPr/>
          <p:nvPr/>
        </p:nvSpPr>
        <p:spPr>
          <a:xfrm flipH="1">
            <a:off x="6948264" y="3068960"/>
            <a:ext cx="1800200" cy="1224136"/>
          </a:xfrm>
          <a:prstGeom prst="wedgeRectCallou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b="1" dirty="0" smtClean="0">
                <a:solidFill>
                  <a:srgbClr val="000000"/>
                </a:solidFill>
              </a:rPr>
              <a:t>10% or less:</a:t>
            </a:r>
            <a:endParaRPr lang="en-GB" sz="2000" b="1" dirty="0">
              <a:solidFill>
                <a:srgbClr val="000000"/>
              </a:solidFill>
            </a:endParaRPr>
          </a:p>
          <a:p>
            <a:pPr algn="ctr"/>
            <a:r>
              <a:rPr lang="en-GB" sz="2000" b="1" dirty="0" smtClean="0">
                <a:solidFill>
                  <a:srgbClr val="000000"/>
                </a:solidFill>
              </a:rPr>
              <a:t>4 countries / economies</a:t>
            </a:r>
            <a:endParaRPr lang="en-GB" sz="2000" b="1" dirty="0">
              <a:solidFill>
                <a:srgbClr val="000000"/>
              </a:solidFill>
            </a:endParaRPr>
          </a:p>
        </p:txBody>
      </p:sp>
    </p:spTree>
    <p:extLst>
      <p:ext uri="{BB962C8B-B14F-4D97-AF65-F5344CB8AC3E}">
        <p14:creationId xmlns:p14="http://schemas.microsoft.com/office/powerpoint/2010/main" val="3841938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9" grpId="0" animBg="1"/>
      <p:bldP spid="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pPr marL="171450" indent="-171450">
              <a:spcBef>
                <a:spcPts val="0"/>
              </a:spcBef>
              <a:defRPr/>
            </a:pPr>
            <a:r>
              <a:rPr lang="en-US" sz="2800" b="1" dirty="0">
                <a:solidFill>
                  <a:srgbClr val="000000"/>
                </a:solidFill>
                <a:latin typeface="+mn-lt"/>
              </a:rPr>
              <a:t>All countries participating in PISA </a:t>
            </a:r>
            <a:r>
              <a:rPr lang="en-US" sz="2800" b="1" dirty="0" smtClean="0">
                <a:solidFill>
                  <a:srgbClr val="000000"/>
                </a:solidFill>
                <a:latin typeface="+mn-lt"/>
              </a:rPr>
              <a:t>have </a:t>
            </a:r>
            <a:r>
              <a:rPr lang="en-US" sz="2800" b="1" dirty="0">
                <a:solidFill>
                  <a:srgbClr val="000000"/>
                </a:solidFill>
                <a:latin typeface="+mn-lt"/>
              </a:rPr>
              <a:t>a sizable share of low </a:t>
            </a:r>
            <a:r>
              <a:rPr lang="en-US" sz="2800" b="1" dirty="0" smtClean="0">
                <a:solidFill>
                  <a:srgbClr val="000000"/>
                </a:solidFill>
                <a:latin typeface="+mn-lt"/>
              </a:rPr>
              <a:t>performers</a:t>
            </a:r>
            <a:endParaRPr lang="en-GB" sz="2800" b="1" dirty="0">
              <a:solidFill>
                <a:srgbClr val="000000"/>
              </a:solidFill>
              <a:latin typeface="+mn-lt"/>
            </a:endParaRPr>
          </a:p>
        </p:txBody>
      </p:sp>
      <p:sp>
        <p:nvSpPr>
          <p:cNvPr id="6" name="Rectangle 5"/>
          <p:cNvSpPr/>
          <p:nvPr/>
        </p:nvSpPr>
        <p:spPr>
          <a:xfrm>
            <a:off x="467544" y="1484784"/>
            <a:ext cx="8640960" cy="369332"/>
          </a:xfrm>
          <a:prstGeom prst="rect">
            <a:avLst/>
          </a:prstGeom>
        </p:spPr>
        <p:txBody>
          <a:bodyPr wrap="square">
            <a:spAutoFit/>
          </a:bodyPr>
          <a:lstStyle/>
          <a:p>
            <a:pPr algn="ctr"/>
            <a:r>
              <a:rPr lang="en-GB" b="1" dirty="0" smtClean="0">
                <a:solidFill>
                  <a:srgbClr val="000000"/>
                </a:solidFill>
              </a:rPr>
              <a:t>Percentage of low performers (Level 1a or below) in reading</a:t>
            </a:r>
          </a:p>
        </p:txBody>
      </p:sp>
      <p:sp>
        <p:nvSpPr>
          <p:cNvPr id="7" name="TextBox 6"/>
          <p:cNvSpPr txBox="1"/>
          <p:nvPr/>
        </p:nvSpPr>
        <p:spPr>
          <a:xfrm>
            <a:off x="-36512" y="6516052"/>
            <a:ext cx="5544616" cy="292388"/>
          </a:xfrm>
          <a:prstGeom prst="rect">
            <a:avLst/>
          </a:prstGeom>
          <a:noFill/>
        </p:spPr>
        <p:txBody>
          <a:bodyPr wrap="square" rtlCol="0">
            <a:spAutoFit/>
          </a:bodyPr>
          <a:lstStyle/>
          <a:p>
            <a:r>
              <a:rPr lang="en-GB" sz="1300" dirty="0" smtClean="0"/>
              <a:t>Source: Figure 1.5.</a:t>
            </a:r>
            <a:endParaRPr lang="en-GB" sz="1300" dirty="0"/>
          </a:p>
        </p:txBody>
      </p:sp>
      <p:graphicFrame>
        <p:nvGraphicFramePr>
          <p:cNvPr id="4" name="Chart 3"/>
          <p:cNvGraphicFramePr/>
          <p:nvPr>
            <p:extLst>
              <p:ext uri="{D42A27DB-BD31-4B8C-83A1-F6EECF244321}">
                <p14:modId xmlns:p14="http://schemas.microsoft.com/office/powerpoint/2010/main" val="41781877"/>
              </p:ext>
            </p:extLst>
          </p:nvPr>
        </p:nvGraphicFramePr>
        <p:xfrm>
          <a:off x="179512" y="1854116"/>
          <a:ext cx="8712968" cy="44552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350138" y="2330140"/>
            <a:ext cx="144016" cy="3718731"/>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79512" y="1939334"/>
            <a:ext cx="360040" cy="261610"/>
          </a:xfrm>
          <a:prstGeom prst="rect">
            <a:avLst/>
          </a:prstGeom>
          <a:noFill/>
        </p:spPr>
        <p:txBody>
          <a:bodyPr wrap="square" rtlCol="0">
            <a:spAutoFit/>
          </a:bodyPr>
          <a:lstStyle/>
          <a:p>
            <a:pPr algn="r"/>
            <a:r>
              <a:rPr lang="en-GB" sz="1100" dirty="0" smtClean="0">
                <a:solidFill>
                  <a:schemeClr val="bg2">
                    <a:lumMod val="10000"/>
                  </a:schemeClr>
                </a:solidFill>
              </a:rPr>
              <a:t>%</a:t>
            </a:r>
            <a:endParaRPr lang="en-GB" sz="1100" dirty="0">
              <a:solidFill>
                <a:schemeClr val="bg2">
                  <a:lumMod val="10000"/>
                </a:schemeClr>
              </a:solidFill>
            </a:endParaRPr>
          </a:p>
        </p:txBody>
      </p:sp>
      <p:sp>
        <p:nvSpPr>
          <p:cNvPr id="10" name="Rectangular Callout 9"/>
          <p:cNvSpPr/>
          <p:nvPr/>
        </p:nvSpPr>
        <p:spPr>
          <a:xfrm flipH="1">
            <a:off x="6804248" y="2965369"/>
            <a:ext cx="1800200" cy="1224136"/>
          </a:xfrm>
          <a:prstGeom prst="wedgeRectCallou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b="1" dirty="0" smtClean="0">
                <a:solidFill>
                  <a:srgbClr val="000000"/>
                </a:solidFill>
              </a:rPr>
              <a:t>10% or less:</a:t>
            </a:r>
            <a:endParaRPr lang="en-GB" sz="2000" b="1" dirty="0">
              <a:solidFill>
                <a:srgbClr val="000000"/>
              </a:solidFill>
            </a:endParaRPr>
          </a:p>
          <a:p>
            <a:pPr algn="ctr"/>
            <a:r>
              <a:rPr lang="en-GB" sz="2000" b="1" dirty="0">
                <a:solidFill>
                  <a:srgbClr val="000000"/>
                </a:solidFill>
              </a:rPr>
              <a:t>8</a:t>
            </a:r>
            <a:r>
              <a:rPr lang="en-GB" sz="2000" b="1" dirty="0" smtClean="0">
                <a:solidFill>
                  <a:srgbClr val="000000"/>
                </a:solidFill>
              </a:rPr>
              <a:t> countries / economies</a:t>
            </a:r>
            <a:endParaRPr lang="en-GB" sz="2000" b="1" dirty="0">
              <a:solidFill>
                <a:srgbClr val="000000"/>
              </a:solidFill>
            </a:endParaRPr>
          </a:p>
        </p:txBody>
      </p:sp>
      <p:sp>
        <p:nvSpPr>
          <p:cNvPr id="11" name="Rectangular Callout 10"/>
          <p:cNvSpPr/>
          <p:nvPr/>
        </p:nvSpPr>
        <p:spPr>
          <a:xfrm>
            <a:off x="1043608" y="2272285"/>
            <a:ext cx="2448272" cy="720080"/>
          </a:xfrm>
          <a:prstGeom prst="wedgeRectCallou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b="1" dirty="0" smtClean="0">
                <a:solidFill>
                  <a:srgbClr val="000000"/>
                </a:solidFill>
              </a:rPr>
              <a:t>50% or more:</a:t>
            </a:r>
            <a:endParaRPr lang="en-GB" sz="2000" b="1" dirty="0">
              <a:solidFill>
                <a:srgbClr val="000000"/>
              </a:solidFill>
            </a:endParaRPr>
          </a:p>
          <a:p>
            <a:pPr algn="ctr"/>
            <a:r>
              <a:rPr lang="en-GB" sz="2000" b="1" dirty="0" smtClean="0">
                <a:solidFill>
                  <a:srgbClr val="000000"/>
                </a:solidFill>
              </a:rPr>
              <a:t>10 countries</a:t>
            </a:r>
            <a:endParaRPr lang="en-GB" sz="2000" b="1" dirty="0">
              <a:solidFill>
                <a:srgbClr val="000000"/>
              </a:solidFill>
            </a:endParaRPr>
          </a:p>
        </p:txBody>
      </p:sp>
    </p:spTree>
    <p:extLst>
      <p:ext uri="{BB962C8B-B14F-4D97-AF65-F5344CB8AC3E}">
        <p14:creationId xmlns:p14="http://schemas.microsoft.com/office/powerpoint/2010/main" val="24238205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9" dur="500"/>
                                        <p:tgtEl>
                                          <p:spTgt spid="4">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pPr marL="171450" indent="-171450">
              <a:spcBef>
                <a:spcPts val="0"/>
              </a:spcBef>
              <a:defRPr/>
            </a:pPr>
            <a:r>
              <a:rPr lang="en-US" sz="2800" b="1" dirty="0">
                <a:solidFill>
                  <a:srgbClr val="000000"/>
                </a:solidFill>
                <a:latin typeface="+mn-lt"/>
              </a:rPr>
              <a:t>All countries participating in PISA </a:t>
            </a:r>
            <a:r>
              <a:rPr lang="en-US" sz="2800" b="1" dirty="0" smtClean="0">
                <a:solidFill>
                  <a:srgbClr val="000000"/>
                </a:solidFill>
                <a:latin typeface="+mn-lt"/>
              </a:rPr>
              <a:t>have </a:t>
            </a:r>
            <a:r>
              <a:rPr lang="en-US" sz="2800" b="1" dirty="0">
                <a:solidFill>
                  <a:srgbClr val="000000"/>
                </a:solidFill>
                <a:latin typeface="+mn-lt"/>
              </a:rPr>
              <a:t>a sizable share of low </a:t>
            </a:r>
            <a:r>
              <a:rPr lang="en-US" sz="2800" b="1" dirty="0" smtClean="0">
                <a:solidFill>
                  <a:srgbClr val="000000"/>
                </a:solidFill>
                <a:latin typeface="+mn-lt"/>
              </a:rPr>
              <a:t>performers</a:t>
            </a:r>
            <a:endParaRPr lang="en-GB" sz="2800" b="1" dirty="0">
              <a:solidFill>
                <a:srgbClr val="000000"/>
              </a:solidFill>
              <a:latin typeface="+mn-lt"/>
            </a:endParaRPr>
          </a:p>
        </p:txBody>
      </p:sp>
      <p:sp>
        <p:nvSpPr>
          <p:cNvPr id="6" name="Rectangle 5"/>
          <p:cNvSpPr/>
          <p:nvPr/>
        </p:nvSpPr>
        <p:spPr>
          <a:xfrm>
            <a:off x="467544" y="1484784"/>
            <a:ext cx="8640960" cy="369332"/>
          </a:xfrm>
          <a:prstGeom prst="rect">
            <a:avLst/>
          </a:prstGeom>
        </p:spPr>
        <p:txBody>
          <a:bodyPr wrap="square">
            <a:spAutoFit/>
          </a:bodyPr>
          <a:lstStyle/>
          <a:p>
            <a:pPr algn="ctr"/>
            <a:r>
              <a:rPr lang="en-GB" b="1" dirty="0" smtClean="0">
                <a:solidFill>
                  <a:srgbClr val="000000"/>
                </a:solidFill>
              </a:rPr>
              <a:t>Percentage of low performers (Level 1 or below) in science</a:t>
            </a:r>
            <a:endParaRPr lang="en-GB" dirty="0" smtClean="0">
              <a:solidFill>
                <a:srgbClr val="000000"/>
              </a:solidFill>
            </a:endParaRPr>
          </a:p>
        </p:txBody>
      </p:sp>
      <p:sp>
        <p:nvSpPr>
          <p:cNvPr id="7" name="TextBox 6"/>
          <p:cNvSpPr txBox="1"/>
          <p:nvPr/>
        </p:nvSpPr>
        <p:spPr>
          <a:xfrm>
            <a:off x="-36512" y="6516052"/>
            <a:ext cx="5544616" cy="292388"/>
          </a:xfrm>
          <a:prstGeom prst="rect">
            <a:avLst/>
          </a:prstGeom>
          <a:noFill/>
        </p:spPr>
        <p:txBody>
          <a:bodyPr wrap="square" rtlCol="0">
            <a:spAutoFit/>
          </a:bodyPr>
          <a:lstStyle/>
          <a:p>
            <a:r>
              <a:rPr lang="en-GB" sz="1300" dirty="0" smtClean="0"/>
              <a:t>Source: Figure 1.5.</a:t>
            </a:r>
            <a:endParaRPr lang="en-GB" sz="1300" dirty="0"/>
          </a:p>
        </p:txBody>
      </p:sp>
      <p:graphicFrame>
        <p:nvGraphicFramePr>
          <p:cNvPr id="4" name="Chart 3"/>
          <p:cNvGraphicFramePr/>
          <p:nvPr>
            <p:extLst>
              <p:ext uri="{D42A27DB-BD31-4B8C-83A1-F6EECF244321}">
                <p14:modId xmlns:p14="http://schemas.microsoft.com/office/powerpoint/2010/main" val="2302632838"/>
              </p:ext>
            </p:extLst>
          </p:nvPr>
        </p:nvGraphicFramePr>
        <p:xfrm>
          <a:off x="107504" y="1854116"/>
          <a:ext cx="8856984" cy="44552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983740" y="2330140"/>
            <a:ext cx="144016" cy="3718731"/>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1085" y="1939334"/>
            <a:ext cx="360040" cy="261610"/>
          </a:xfrm>
          <a:prstGeom prst="rect">
            <a:avLst/>
          </a:prstGeom>
          <a:noFill/>
        </p:spPr>
        <p:txBody>
          <a:bodyPr wrap="square" rtlCol="0">
            <a:spAutoFit/>
          </a:bodyPr>
          <a:lstStyle/>
          <a:p>
            <a:pPr algn="r"/>
            <a:r>
              <a:rPr lang="en-GB" sz="1100" dirty="0" smtClean="0">
                <a:solidFill>
                  <a:schemeClr val="bg2">
                    <a:lumMod val="10000"/>
                  </a:schemeClr>
                </a:solidFill>
              </a:rPr>
              <a:t>%</a:t>
            </a:r>
            <a:endParaRPr lang="en-GB" sz="1100" dirty="0">
              <a:solidFill>
                <a:schemeClr val="bg2">
                  <a:lumMod val="10000"/>
                </a:schemeClr>
              </a:solidFill>
            </a:endParaRPr>
          </a:p>
        </p:txBody>
      </p:sp>
      <p:sp>
        <p:nvSpPr>
          <p:cNvPr id="10" name="Rectangular Callout 9"/>
          <p:cNvSpPr/>
          <p:nvPr/>
        </p:nvSpPr>
        <p:spPr>
          <a:xfrm>
            <a:off x="899592" y="2200944"/>
            <a:ext cx="2448272" cy="720080"/>
          </a:xfrm>
          <a:prstGeom prst="wedgeRectCallou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b="1" dirty="0" smtClean="0">
                <a:solidFill>
                  <a:srgbClr val="000000"/>
                </a:solidFill>
              </a:rPr>
              <a:t>50% or more:</a:t>
            </a:r>
            <a:endParaRPr lang="en-GB" sz="2000" b="1" dirty="0">
              <a:solidFill>
                <a:srgbClr val="000000"/>
              </a:solidFill>
            </a:endParaRPr>
          </a:p>
          <a:p>
            <a:pPr algn="ctr"/>
            <a:r>
              <a:rPr lang="en-GB" sz="2000" b="1" dirty="0" smtClean="0">
                <a:solidFill>
                  <a:srgbClr val="000000"/>
                </a:solidFill>
              </a:rPr>
              <a:t>10 countries</a:t>
            </a:r>
            <a:endParaRPr lang="en-GB" sz="2000" b="1" dirty="0">
              <a:solidFill>
                <a:srgbClr val="000000"/>
              </a:solidFill>
            </a:endParaRPr>
          </a:p>
        </p:txBody>
      </p:sp>
      <p:sp>
        <p:nvSpPr>
          <p:cNvPr id="11" name="Rectangular Callout 10"/>
          <p:cNvSpPr/>
          <p:nvPr/>
        </p:nvSpPr>
        <p:spPr>
          <a:xfrm flipH="1">
            <a:off x="6084168" y="2924944"/>
            <a:ext cx="1944216" cy="1224136"/>
          </a:xfrm>
          <a:prstGeom prst="wedgeRectCallou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b="1" dirty="0" smtClean="0">
                <a:solidFill>
                  <a:srgbClr val="000000"/>
                </a:solidFill>
              </a:rPr>
              <a:t>10% or less:</a:t>
            </a:r>
            <a:endParaRPr lang="en-GB" sz="2000" b="1" dirty="0">
              <a:solidFill>
                <a:srgbClr val="000000"/>
              </a:solidFill>
            </a:endParaRPr>
          </a:p>
          <a:p>
            <a:pPr algn="ctr"/>
            <a:r>
              <a:rPr lang="en-GB" sz="2000" b="1" dirty="0" smtClean="0">
                <a:solidFill>
                  <a:srgbClr val="000000"/>
                </a:solidFill>
              </a:rPr>
              <a:t>10 countries or economies</a:t>
            </a:r>
            <a:endParaRPr lang="en-GB" sz="2000" b="1" dirty="0">
              <a:solidFill>
                <a:srgbClr val="000000"/>
              </a:solidFill>
            </a:endParaRPr>
          </a:p>
        </p:txBody>
      </p:sp>
    </p:spTree>
    <p:extLst>
      <p:ext uri="{BB962C8B-B14F-4D97-AF65-F5344CB8AC3E}">
        <p14:creationId xmlns:p14="http://schemas.microsoft.com/office/powerpoint/2010/main" val="2819781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453656"/>
            <a:ext cx="6624000" cy="1990288"/>
          </a:xfrm>
        </p:spPr>
        <p:txBody>
          <a:bodyPr/>
          <a:lstStyle/>
          <a:p>
            <a:r>
              <a:rPr lang="en-GB" b="1" dirty="0" smtClean="0"/>
              <a:t>“</a:t>
            </a:r>
            <a:r>
              <a:rPr lang="en-GB" sz="4400" b="1" dirty="0" smtClean="0"/>
              <a:t>L</a:t>
            </a:r>
            <a:r>
              <a:rPr lang="en-GB" b="1" dirty="0" smtClean="0"/>
              <a:t>OW-</a:t>
            </a:r>
            <a:r>
              <a:rPr lang="en-GB" sz="4400" b="1" dirty="0" smtClean="0"/>
              <a:t>P</a:t>
            </a:r>
            <a:r>
              <a:rPr lang="en-GB" b="1" dirty="0" smtClean="0"/>
              <a:t>ERFORMING” </a:t>
            </a:r>
            <a:r>
              <a:rPr lang="en-GB" sz="4400" b="1" dirty="0"/>
              <a:t>S</a:t>
            </a:r>
            <a:r>
              <a:rPr lang="en-GB" b="1" dirty="0"/>
              <a:t>TUDENTS</a:t>
            </a:r>
            <a:r>
              <a:rPr lang="en-GB" b="1" dirty="0" smtClean="0"/>
              <a:t>:</a:t>
            </a:r>
            <a:br>
              <a:rPr lang="en-GB" b="1" dirty="0" smtClean="0"/>
            </a:br>
            <a:r>
              <a:rPr lang="en-GB" b="1" dirty="0"/>
              <a:t/>
            </a:r>
            <a:br>
              <a:rPr lang="en-GB" b="1" dirty="0"/>
            </a:br>
            <a:r>
              <a:rPr lang="en-GB" b="1" dirty="0"/>
              <a:t>What do we </a:t>
            </a:r>
            <a:r>
              <a:rPr lang="en-GB" b="1" dirty="0" smtClean="0"/>
              <a:t>mean?</a:t>
            </a:r>
            <a:endParaRPr lang="en-GB" b="1" dirty="0"/>
          </a:p>
        </p:txBody>
      </p:sp>
    </p:spTree>
    <p:extLst>
      <p:ext uri="{BB962C8B-B14F-4D97-AF65-F5344CB8AC3E}">
        <p14:creationId xmlns:p14="http://schemas.microsoft.com/office/powerpoint/2010/main" val="238956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r>
              <a:rPr lang="en-GB" sz="2800" b="1" dirty="0">
                <a:solidFill>
                  <a:srgbClr val="000000"/>
                </a:solidFill>
                <a:latin typeface="+mn-lt"/>
              </a:rPr>
              <a:t>Overlap of low performance  across subjects (OECD average)</a:t>
            </a:r>
          </a:p>
        </p:txBody>
      </p:sp>
      <p:sp>
        <p:nvSpPr>
          <p:cNvPr id="7" name="TextBox 6"/>
          <p:cNvSpPr txBox="1"/>
          <p:nvPr/>
        </p:nvSpPr>
        <p:spPr>
          <a:xfrm>
            <a:off x="-36512" y="6516052"/>
            <a:ext cx="5544616" cy="292388"/>
          </a:xfrm>
          <a:prstGeom prst="rect">
            <a:avLst/>
          </a:prstGeom>
          <a:noFill/>
        </p:spPr>
        <p:txBody>
          <a:bodyPr wrap="square" rtlCol="0">
            <a:spAutoFit/>
          </a:bodyPr>
          <a:lstStyle/>
          <a:p>
            <a:r>
              <a:rPr lang="en-GB" sz="1300" dirty="0" smtClean="0"/>
              <a:t>Source: Figure 1.1.</a:t>
            </a:r>
            <a:endParaRPr lang="en-GB" sz="1300" dirty="0"/>
          </a:p>
        </p:txBody>
      </p:sp>
      <p:graphicFrame>
        <p:nvGraphicFramePr>
          <p:cNvPr id="10" name="Chart 9"/>
          <p:cNvGraphicFramePr>
            <a:graphicFrameLocks/>
          </p:cNvGraphicFramePr>
          <p:nvPr>
            <p:extLst>
              <p:ext uri="{D42A27DB-BD31-4B8C-83A1-F6EECF244321}">
                <p14:modId xmlns:p14="http://schemas.microsoft.com/office/powerpoint/2010/main" val="129304803"/>
              </p:ext>
            </p:extLst>
          </p:nvPr>
        </p:nvGraphicFramePr>
        <p:xfrm>
          <a:off x="-1188640" y="1388306"/>
          <a:ext cx="11665296" cy="54201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12160" y="5307727"/>
            <a:ext cx="252028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400" b="1" dirty="0" smtClean="0">
                <a:solidFill>
                  <a:srgbClr val="000000"/>
                </a:solidFill>
                <a:latin typeface="Calibri" panose="020F0502020204030204" pitchFamily="34" charset="0"/>
              </a:rPr>
              <a:t>Low performers in at least 1 subject</a:t>
            </a:r>
          </a:p>
          <a:p>
            <a:pPr algn="ctr"/>
            <a:r>
              <a:rPr lang="en-GB" sz="2400" b="1" dirty="0">
                <a:solidFill>
                  <a:srgbClr val="000000"/>
                </a:solidFill>
                <a:latin typeface="Calibri" panose="020F0502020204030204" pitchFamily="34" charset="0"/>
              </a:rPr>
              <a:t>28%</a:t>
            </a:r>
          </a:p>
        </p:txBody>
      </p:sp>
    </p:spTree>
    <p:extLst>
      <p:ext uri="{BB962C8B-B14F-4D97-AF65-F5344CB8AC3E}">
        <p14:creationId xmlns:p14="http://schemas.microsoft.com/office/powerpoint/2010/main" val="2791403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graphicEl>
                                              <a:chart seriesIdx="0" categoryIdx="0" bldStep="ptInCategory"/>
                                            </p:graphicEl>
                                          </p:spTgt>
                                        </p:tgtEl>
                                        <p:attrNameLst>
                                          <p:attrName>style.visibility</p:attrName>
                                        </p:attrNameLst>
                                      </p:cBhvr>
                                      <p:to>
                                        <p:strVal val="visible"/>
                                      </p:to>
                                    </p:set>
                                    <p:animEffect transition="in" filter="fade">
                                      <p:cBhvr>
                                        <p:cTn id="11" dur="500"/>
                                        <p:tgtEl>
                                          <p:spTgt spid="10">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graphicEl>
                                              <a:chart seriesIdx="0" categoryIdx="1" bldStep="ptInCategory"/>
                                            </p:graphicEl>
                                          </p:spTgt>
                                        </p:tgtEl>
                                        <p:attrNameLst>
                                          <p:attrName>style.visibility</p:attrName>
                                        </p:attrNameLst>
                                      </p:cBhvr>
                                      <p:to>
                                        <p:strVal val="visible"/>
                                      </p:to>
                                    </p:set>
                                    <p:animEffect transition="in" filter="fade">
                                      <p:cBhvr>
                                        <p:cTn id="15" dur="500"/>
                                        <p:tgtEl>
                                          <p:spTgt spid="10">
                                            <p:graphicEl>
                                              <a:chart seriesIdx="0" categoryIdx="1" bldStep="ptInCategory"/>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graphicEl>
                                              <a:chart seriesIdx="0" categoryIdx="2" bldStep="ptInCategory"/>
                                            </p:graphicEl>
                                          </p:spTgt>
                                        </p:tgtEl>
                                        <p:attrNameLst>
                                          <p:attrName>style.visibility</p:attrName>
                                        </p:attrNameLst>
                                      </p:cBhvr>
                                      <p:to>
                                        <p:strVal val="visible"/>
                                      </p:to>
                                    </p:set>
                                    <p:animEffect transition="in" filter="fade">
                                      <p:cBhvr>
                                        <p:cTn id="18" dur="500"/>
                                        <p:tgtEl>
                                          <p:spTgt spid="10">
                                            <p:graphicEl>
                                              <a:chart seriesIdx="0" categoryIdx="2" bldStep="ptIn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graphicEl>
                                              <a:chart seriesIdx="0" categoryIdx="3" bldStep="ptInCategory"/>
                                            </p:graphicEl>
                                          </p:spTgt>
                                        </p:tgtEl>
                                        <p:attrNameLst>
                                          <p:attrName>style.visibility</p:attrName>
                                        </p:attrNameLst>
                                      </p:cBhvr>
                                      <p:to>
                                        <p:strVal val="visible"/>
                                      </p:to>
                                    </p:set>
                                    <p:animEffect transition="in" filter="fade">
                                      <p:cBhvr>
                                        <p:cTn id="21" dur="500"/>
                                        <p:tgtEl>
                                          <p:spTgt spid="10">
                                            <p:graphicEl>
                                              <a:chart seriesIdx="0" categoryIdx="3" bldStep="ptIn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graphicEl>
                                              <a:chart seriesIdx="0" categoryIdx="4" bldStep="ptInCategory"/>
                                            </p:graphicEl>
                                          </p:spTgt>
                                        </p:tgtEl>
                                        <p:attrNameLst>
                                          <p:attrName>style.visibility</p:attrName>
                                        </p:attrNameLst>
                                      </p:cBhvr>
                                      <p:to>
                                        <p:strVal val="visible"/>
                                      </p:to>
                                    </p:set>
                                    <p:animEffect transition="in" filter="fade">
                                      <p:cBhvr>
                                        <p:cTn id="24" dur="500"/>
                                        <p:tgtEl>
                                          <p:spTgt spid="10">
                                            <p:graphicEl>
                                              <a:chart seriesIdx="0" categoryIdx="4" bldStep="ptInCategory"/>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graphicEl>
                                              <a:chart seriesIdx="0" categoryIdx="5" bldStep="ptInCategory"/>
                                            </p:graphicEl>
                                          </p:spTgt>
                                        </p:tgtEl>
                                        <p:attrNameLst>
                                          <p:attrName>style.visibility</p:attrName>
                                        </p:attrNameLst>
                                      </p:cBhvr>
                                      <p:to>
                                        <p:strVal val="visible"/>
                                      </p:to>
                                    </p:set>
                                    <p:animEffect transition="in" filter="fade">
                                      <p:cBhvr>
                                        <p:cTn id="27" dur="500"/>
                                        <p:tgtEl>
                                          <p:spTgt spid="10">
                                            <p:graphicEl>
                                              <a:chart seriesIdx="0" categoryIdx="5" bldStep="ptInCategory"/>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graphicEl>
                                              <a:chart seriesIdx="0" categoryIdx="6" bldStep="ptInCategory"/>
                                            </p:graphicEl>
                                          </p:spTgt>
                                        </p:tgtEl>
                                        <p:attrNameLst>
                                          <p:attrName>style.visibility</p:attrName>
                                        </p:attrNameLst>
                                      </p:cBhvr>
                                      <p:to>
                                        <p:strVal val="visible"/>
                                      </p:to>
                                    </p:set>
                                    <p:animEffect transition="in" filter="fade">
                                      <p:cBhvr>
                                        <p:cTn id="30" dur="500"/>
                                        <p:tgtEl>
                                          <p:spTgt spid="10">
                                            <p:graphicEl>
                                              <a:chart seriesIdx="0" categoryIdx="6" bldStep="ptInCategory"/>
                                            </p:graphicEl>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graphicEl>
                                              <a:chart seriesIdx="0" categoryIdx="7" bldStep="ptInCategory"/>
                                            </p:graphicEl>
                                          </p:spTgt>
                                        </p:tgtEl>
                                        <p:attrNameLst>
                                          <p:attrName>style.visibility</p:attrName>
                                        </p:attrNameLst>
                                      </p:cBhvr>
                                      <p:to>
                                        <p:strVal val="visible"/>
                                      </p:to>
                                    </p:set>
                                    <p:animEffect transition="in" filter="fade">
                                      <p:cBhvr>
                                        <p:cTn id="34" dur="500"/>
                                        <p:tgtEl>
                                          <p:spTgt spid="10">
                                            <p:graphicEl>
                                              <a:chart seriesIdx="0" categoryIdx="7" bldStep="ptInCategory"/>
                                            </p:graphicEl>
                                          </p:spTgt>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El"/>
        </p:bldSub>
      </p:bldGraphic>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pPr marL="171450" indent="-171450">
              <a:spcBef>
                <a:spcPts val="0"/>
              </a:spcBef>
              <a:defRPr/>
            </a:pPr>
            <a:r>
              <a:rPr lang="en-US" dirty="0" smtClean="0">
                <a:solidFill>
                  <a:srgbClr val="000000"/>
                </a:solidFill>
                <a:latin typeface="+mn-lt"/>
              </a:rPr>
              <a:t>What this means in absolute terms, across </a:t>
            </a:r>
            <a:r>
              <a:rPr lang="en-US" b="1" dirty="0" smtClean="0">
                <a:solidFill>
                  <a:srgbClr val="000000"/>
                </a:solidFill>
                <a:latin typeface="+mn-lt"/>
              </a:rPr>
              <a:t>OECD countries</a:t>
            </a:r>
            <a:endParaRPr lang="en-GB" b="1" dirty="0">
              <a:solidFill>
                <a:srgbClr val="000000"/>
              </a:solidFill>
              <a:latin typeface="+mn-lt"/>
            </a:endParaRPr>
          </a:p>
        </p:txBody>
      </p:sp>
      <p:sp>
        <p:nvSpPr>
          <p:cNvPr id="6" name="Rectangle 5"/>
          <p:cNvSpPr/>
          <p:nvPr/>
        </p:nvSpPr>
        <p:spPr>
          <a:xfrm>
            <a:off x="467544" y="1484784"/>
            <a:ext cx="8640960" cy="369332"/>
          </a:xfrm>
          <a:prstGeom prst="rect">
            <a:avLst/>
          </a:prstGeom>
        </p:spPr>
        <p:txBody>
          <a:bodyPr wrap="square">
            <a:spAutoFit/>
          </a:bodyPr>
          <a:lstStyle/>
          <a:p>
            <a:pPr algn="ctr"/>
            <a:r>
              <a:rPr lang="en-GB" b="1" dirty="0" smtClean="0">
                <a:solidFill>
                  <a:srgbClr val="000000"/>
                </a:solidFill>
              </a:rPr>
              <a:t>Overlap of low performers in mathematics, reading and science</a:t>
            </a:r>
            <a:endParaRPr lang="en-GB" dirty="0" smtClean="0">
              <a:solidFill>
                <a:srgbClr val="000000"/>
              </a:solidFill>
            </a:endParaRPr>
          </a:p>
        </p:txBody>
      </p:sp>
      <p:sp>
        <p:nvSpPr>
          <p:cNvPr id="7" name="TextBox 6"/>
          <p:cNvSpPr txBox="1"/>
          <p:nvPr/>
        </p:nvSpPr>
        <p:spPr>
          <a:xfrm>
            <a:off x="-36512" y="6516052"/>
            <a:ext cx="5544616" cy="292388"/>
          </a:xfrm>
          <a:prstGeom prst="rect">
            <a:avLst/>
          </a:prstGeom>
          <a:noFill/>
        </p:spPr>
        <p:txBody>
          <a:bodyPr wrap="square" rtlCol="0">
            <a:spAutoFit/>
          </a:bodyPr>
          <a:lstStyle/>
          <a:p>
            <a:r>
              <a:rPr lang="en-GB" sz="1300" dirty="0" smtClean="0"/>
              <a:t>Source: Figure 1.1.</a:t>
            </a:r>
            <a:endParaRPr lang="en-GB" sz="1300" dirty="0"/>
          </a:p>
        </p:txBody>
      </p:sp>
      <p:grpSp>
        <p:nvGrpSpPr>
          <p:cNvPr id="5" name="Group 4"/>
          <p:cNvGrpSpPr/>
          <p:nvPr/>
        </p:nvGrpSpPr>
        <p:grpSpPr>
          <a:xfrm>
            <a:off x="926306" y="2350343"/>
            <a:ext cx="7291388" cy="4391025"/>
            <a:chOff x="0" y="0"/>
            <a:chExt cx="7260771" cy="4302579"/>
          </a:xfrm>
        </p:grpSpPr>
        <p:graphicFrame>
          <p:nvGraphicFramePr>
            <p:cNvPr id="8" name="Diagram 7"/>
            <p:cNvGraphicFramePr/>
            <p:nvPr>
              <p:extLst>
                <p:ext uri="{D42A27DB-BD31-4B8C-83A1-F6EECF244321}">
                  <p14:modId xmlns:p14="http://schemas.microsoft.com/office/powerpoint/2010/main" val="2992219988"/>
                </p:ext>
              </p:extLst>
            </p:nvPr>
          </p:nvGraphicFramePr>
          <p:xfrm>
            <a:off x="0" y="0"/>
            <a:ext cx="6291942" cy="4302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3"/>
            <p:cNvSpPr txBox="1"/>
            <p:nvPr/>
          </p:nvSpPr>
          <p:spPr>
            <a:xfrm rot="914512">
              <a:off x="3690359" y="279613"/>
              <a:ext cx="1718582" cy="642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050" b="1" dirty="0"/>
                <a:t>Reading</a:t>
              </a:r>
              <a:r>
                <a:rPr lang="en-GB" sz="1050" b="1" baseline="0" dirty="0"/>
                <a:t> </a:t>
              </a:r>
            </a:p>
            <a:p>
              <a:pPr algn="ctr"/>
              <a:r>
                <a:rPr lang="en-GB" sz="1050" b="1" baseline="0" dirty="0"/>
                <a:t>and mathematics</a:t>
              </a:r>
            </a:p>
            <a:p>
              <a:pPr algn="ctr"/>
              <a:r>
                <a:rPr lang="en-GB" sz="1050" baseline="0" dirty="0"/>
                <a:t>391 857</a:t>
              </a:r>
              <a:endParaRPr lang="en-GB" sz="1050" dirty="0"/>
            </a:p>
          </p:txBody>
        </p:sp>
        <p:sp>
          <p:nvSpPr>
            <p:cNvPr id="10" name="TextBox 4"/>
            <p:cNvSpPr txBox="1"/>
            <p:nvPr/>
          </p:nvSpPr>
          <p:spPr>
            <a:xfrm rot="154550">
              <a:off x="1268005" y="1484999"/>
              <a:ext cx="1151265" cy="7878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baseline="0" dirty="0"/>
                <a:t>Mathematics and science</a:t>
              </a:r>
            </a:p>
            <a:p>
              <a:pPr algn="ctr"/>
              <a:r>
                <a:rPr lang="en-GB" sz="1100" baseline="0" dirty="0"/>
                <a:t>599 294</a:t>
              </a:r>
              <a:endParaRPr lang="en-GB" sz="1100" dirty="0"/>
            </a:p>
          </p:txBody>
        </p:sp>
        <p:sp>
          <p:nvSpPr>
            <p:cNvPr id="11" name="TextBox 5"/>
            <p:cNvSpPr txBox="1"/>
            <p:nvPr/>
          </p:nvSpPr>
          <p:spPr>
            <a:xfrm>
              <a:off x="6134427" y="1915887"/>
              <a:ext cx="1126344" cy="65858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t>Reading</a:t>
              </a:r>
              <a:r>
                <a:rPr lang="en-GB" sz="1100" b="1" baseline="0" dirty="0"/>
                <a:t> and science</a:t>
              </a:r>
            </a:p>
            <a:p>
              <a:pPr algn="ctr"/>
              <a:r>
                <a:rPr lang="en-GB" sz="1100" baseline="0" dirty="0"/>
                <a:t>144 821</a:t>
              </a:r>
              <a:endParaRPr lang="en-GB" sz="1100" dirty="0"/>
            </a:p>
          </p:txBody>
        </p:sp>
        <p:sp>
          <p:nvSpPr>
            <p:cNvPr id="12" name="TextBox 6"/>
            <p:cNvSpPr txBox="1"/>
            <p:nvPr/>
          </p:nvSpPr>
          <p:spPr>
            <a:xfrm>
              <a:off x="2992210" y="1545771"/>
              <a:ext cx="1721304" cy="7211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1" dirty="0">
                  <a:solidFill>
                    <a:schemeClr val="bg2">
                      <a:lumMod val="10000"/>
                    </a:schemeClr>
                  </a:solidFill>
                </a:rPr>
                <a:t>Reading</a:t>
              </a:r>
              <a:r>
                <a:rPr lang="en-GB" sz="1400" b="1" baseline="0" dirty="0">
                  <a:solidFill>
                    <a:schemeClr val="bg2">
                      <a:lumMod val="10000"/>
                    </a:schemeClr>
                  </a:solidFill>
                </a:rPr>
                <a:t>, mathematics and science</a:t>
              </a:r>
            </a:p>
            <a:p>
              <a:pPr algn="ctr"/>
              <a:r>
                <a:rPr lang="en-GB" sz="1400" baseline="0" dirty="0">
                  <a:solidFill>
                    <a:schemeClr val="bg2">
                      <a:lumMod val="10000"/>
                    </a:schemeClr>
                  </a:solidFill>
                </a:rPr>
                <a:t>1 876 403</a:t>
              </a:r>
              <a:endParaRPr lang="en-GB" sz="1400" dirty="0">
                <a:solidFill>
                  <a:schemeClr val="bg2">
                    <a:lumMod val="10000"/>
                  </a:schemeClr>
                </a:solidFill>
              </a:endParaRPr>
            </a:p>
          </p:txBody>
        </p:sp>
        <p:sp>
          <p:nvSpPr>
            <p:cNvPr id="13" name="TextBox 7"/>
            <p:cNvSpPr txBox="1"/>
            <p:nvPr/>
          </p:nvSpPr>
          <p:spPr>
            <a:xfrm rot="20288971">
              <a:off x="1799436" y="128526"/>
              <a:ext cx="1245053" cy="5827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solidFill>
                    <a:schemeClr val="bg2">
                      <a:lumMod val="10000"/>
                    </a:schemeClr>
                  </a:solidFill>
                </a:rPr>
                <a:t>Mathematics only</a:t>
              </a:r>
            </a:p>
            <a:p>
              <a:pPr algn="ctr"/>
              <a:r>
                <a:rPr lang="en-GB" sz="1100" dirty="0">
                  <a:solidFill>
                    <a:schemeClr val="bg2">
                      <a:lumMod val="10000"/>
                    </a:schemeClr>
                  </a:solidFill>
                </a:rPr>
                <a:t>948 423</a:t>
              </a:r>
            </a:p>
          </p:txBody>
        </p:sp>
        <p:sp>
          <p:nvSpPr>
            <p:cNvPr id="14" name="TextBox 8"/>
            <p:cNvSpPr txBox="1"/>
            <p:nvPr/>
          </p:nvSpPr>
          <p:spPr>
            <a:xfrm rot="2773617">
              <a:off x="269706" y="2046683"/>
              <a:ext cx="1727727" cy="3970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2000" tIns="0" rIns="72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baseline="0" dirty="0">
                  <a:solidFill>
                    <a:schemeClr val="bg2">
                      <a:lumMod val="10000"/>
                    </a:schemeClr>
                  </a:solidFill>
                </a:rPr>
                <a:t>Science only</a:t>
              </a:r>
            </a:p>
            <a:p>
              <a:pPr algn="ctr"/>
              <a:r>
                <a:rPr lang="en-GB" sz="1100" baseline="0" dirty="0">
                  <a:solidFill>
                    <a:schemeClr val="bg2">
                      <a:lumMod val="10000"/>
                    </a:schemeClr>
                  </a:solidFill>
                </a:rPr>
                <a:t>      216 662</a:t>
              </a:r>
              <a:endParaRPr lang="en-GB" sz="1100" dirty="0">
                <a:solidFill>
                  <a:schemeClr val="bg2">
                    <a:lumMod val="10000"/>
                  </a:schemeClr>
                </a:solidFill>
              </a:endParaRPr>
            </a:p>
          </p:txBody>
        </p:sp>
        <p:cxnSp>
          <p:nvCxnSpPr>
            <p:cNvPr id="15" name="Straight Arrow Connector 14"/>
            <p:cNvCxnSpPr/>
            <p:nvPr/>
          </p:nvCxnSpPr>
          <p:spPr>
            <a:xfrm flipH="1">
              <a:off x="5790595" y="2198532"/>
              <a:ext cx="569102" cy="3499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16" name="TextBox 10"/>
            <p:cNvSpPr txBox="1"/>
            <p:nvPr/>
          </p:nvSpPr>
          <p:spPr>
            <a:xfrm rot="20798460">
              <a:off x="3979533" y="3015315"/>
              <a:ext cx="981075" cy="4517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baseline="0" dirty="0">
                  <a:solidFill>
                    <a:schemeClr val="bg2">
                      <a:lumMod val="10000"/>
                    </a:schemeClr>
                  </a:solidFill>
                </a:rPr>
                <a:t>Reading only</a:t>
              </a:r>
            </a:p>
            <a:p>
              <a:pPr algn="ctr"/>
              <a:r>
                <a:rPr lang="en-GB" sz="1100" baseline="0" dirty="0">
                  <a:solidFill>
                    <a:schemeClr val="bg2">
                      <a:lumMod val="10000"/>
                    </a:schemeClr>
                  </a:solidFill>
                </a:rPr>
                <a:t>304 742</a:t>
              </a:r>
              <a:endParaRPr lang="en-GB" sz="1100" dirty="0">
                <a:solidFill>
                  <a:schemeClr val="bg2">
                    <a:lumMod val="10000"/>
                  </a:schemeClr>
                </a:solidFill>
              </a:endParaRPr>
            </a:p>
          </p:txBody>
        </p:sp>
      </p:grpSp>
      <p:sp>
        <p:nvSpPr>
          <p:cNvPr id="3" name="TextBox 2"/>
          <p:cNvSpPr txBox="1"/>
          <p:nvPr/>
        </p:nvSpPr>
        <p:spPr>
          <a:xfrm>
            <a:off x="51085" y="1854116"/>
            <a:ext cx="2229713"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solidFill>
                  <a:schemeClr val="accent5">
                    <a:lumMod val="75000"/>
                  </a:schemeClr>
                </a:solidFill>
              </a:rPr>
              <a:t>Low performers in at least one </a:t>
            </a:r>
            <a:r>
              <a:rPr lang="en-US" sz="2000" dirty="0" smtClean="0">
                <a:solidFill>
                  <a:schemeClr val="accent5">
                    <a:lumMod val="75000"/>
                  </a:schemeClr>
                </a:solidFill>
              </a:rPr>
              <a:t>subject:</a:t>
            </a:r>
            <a:endParaRPr lang="en-US" sz="2000" dirty="0">
              <a:solidFill>
                <a:schemeClr val="accent5">
                  <a:lumMod val="75000"/>
                </a:schemeClr>
              </a:solidFill>
            </a:endParaRPr>
          </a:p>
          <a:p>
            <a:pPr algn="ctr"/>
            <a:r>
              <a:rPr lang="en-US" sz="2000" b="1" dirty="0">
                <a:solidFill>
                  <a:schemeClr val="accent5">
                    <a:lumMod val="75000"/>
                  </a:schemeClr>
                </a:solidFill>
              </a:rPr>
              <a:t>4 482 </a:t>
            </a:r>
            <a:r>
              <a:rPr lang="en-US" sz="2000" b="1" dirty="0" smtClean="0">
                <a:solidFill>
                  <a:schemeClr val="accent5">
                    <a:lumMod val="75000"/>
                  </a:schemeClr>
                </a:solidFill>
              </a:rPr>
              <a:t>202</a:t>
            </a:r>
            <a:endParaRPr lang="en-GB" sz="2000" dirty="0">
              <a:solidFill>
                <a:schemeClr val="accent5">
                  <a:lumMod val="75000"/>
                </a:schemeClr>
              </a:solidFill>
            </a:endParaRPr>
          </a:p>
        </p:txBody>
      </p:sp>
    </p:spTree>
    <p:extLst>
      <p:ext uri="{BB962C8B-B14F-4D97-AF65-F5344CB8AC3E}">
        <p14:creationId xmlns:p14="http://schemas.microsoft.com/office/powerpoint/2010/main" val="2515684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608" y="260648"/>
            <a:ext cx="7488832" cy="1022400"/>
          </a:xfrm>
        </p:spPr>
        <p:txBody>
          <a:bodyPr/>
          <a:lstStyle/>
          <a:p>
            <a:pPr marL="171450" indent="-171450">
              <a:spcBef>
                <a:spcPts val="0"/>
              </a:spcBef>
              <a:defRPr/>
            </a:pPr>
            <a:r>
              <a:rPr lang="en-US" dirty="0" smtClean="0">
                <a:solidFill>
                  <a:srgbClr val="000000"/>
                </a:solidFill>
                <a:latin typeface="+mn-lt"/>
              </a:rPr>
              <a:t>What this </a:t>
            </a:r>
            <a:r>
              <a:rPr lang="en-US" dirty="0">
                <a:solidFill>
                  <a:srgbClr val="000000"/>
                </a:solidFill>
                <a:latin typeface="Georgia"/>
                <a:ea typeface="+mn-ea"/>
                <a:cs typeface="+mn-cs"/>
              </a:rPr>
              <a:t>means</a:t>
            </a:r>
            <a:r>
              <a:rPr lang="en-US" dirty="0" smtClean="0">
                <a:solidFill>
                  <a:srgbClr val="000000"/>
                </a:solidFill>
                <a:latin typeface="+mn-lt"/>
              </a:rPr>
              <a:t> in absolute terms, across </a:t>
            </a:r>
            <a:r>
              <a:rPr lang="en-US" b="1" dirty="0" smtClean="0">
                <a:solidFill>
                  <a:srgbClr val="000000"/>
                </a:solidFill>
                <a:latin typeface="+mn-lt"/>
              </a:rPr>
              <a:t>all countries and economies</a:t>
            </a:r>
            <a:endParaRPr lang="en-GB" b="1" dirty="0">
              <a:solidFill>
                <a:srgbClr val="000000"/>
              </a:solidFill>
              <a:latin typeface="+mn-lt"/>
            </a:endParaRPr>
          </a:p>
        </p:txBody>
      </p:sp>
      <p:sp>
        <p:nvSpPr>
          <p:cNvPr id="5" name="Rectangle 4"/>
          <p:cNvSpPr/>
          <p:nvPr/>
        </p:nvSpPr>
        <p:spPr>
          <a:xfrm>
            <a:off x="467544" y="1484784"/>
            <a:ext cx="8640960" cy="369332"/>
          </a:xfrm>
          <a:prstGeom prst="rect">
            <a:avLst/>
          </a:prstGeom>
        </p:spPr>
        <p:txBody>
          <a:bodyPr wrap="square">
            <a:spAutoFit/>
          </a:bodyPr>
          <a:lstStyle/>
          <a:p>
            <a:pPr algn="ctr"/>
            <a:r>
              <a:rPr lang="en-GB" b="1" dirty="0" smtClean="0">
                <a:solidFill>
                  <a:srgbClr val="000000"/>
                </a:solidFill>
              </a:rPr>
              <a:t>Overlap of low performers in mathematics, reading and science</a:t>
            </a:r>
            <a:endParaRPr lang="en-GB" dirty="0" smtClean="0">
              <a:solidFill>
                <a:srgbClr val="000000"/>
              </a:solidFill>
            </a:endParaRPr>
          </a:p>
        </p:txBody>
      </p:sp>
      <p:grpSp>
        <p:nvGrpSpPr>
          <p:cNvPr id="6" name="Group 5"/>
          <p:cNvGrpSpPr/>
          <p:nvPr/>
        </p:nvGrpSpPr>
        <p:grpSpPr>
          <a:xfrm>
            <a:off x="827584" y="2205027"/>
            <a:ext cx="7911459" cy="4158065"/>
            <a:chOff x="0" y="-163675"/>
            <a:chExt cx="8526456" cy="5031260"/>
          </a:xfrm>
        </p:grpSpPr>
        <p:graphicFrame>
          <p:nvGraphicFramePr>
            <p:cNvPr id="7" name="Diagram 6"/>
            <p:cNvGraphicFramePr/>
            <p:nvPr>
              <p:extLst>
                <p:ext uri="{D42A27DB-BD31-4B8C-83A1-F6EECF244321}">
                  <p14:modId xmlns:p14="http://schemas.microsoft.com/office/powerpoint/2010/main" val="2302290403"/>
                </p:ext>
              </p:extLst>
            </p:nvPr>
          </p:nvGraphicFramePr>
          <p:xfrm>
            <a:off x="0" y="0"/>
            <a:ext cx="7148852" cy="4805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15"/>
            <p:cNvSpPr txBox="1"/>
            <p:nvPr/>
          </p:nvSpPr>
          <p:spPr>
            <a:xfrm rot="845832">
              <a:off x="4119811" y="197401"/>
              <a:ext cx="1867379" cy="6985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050" b="1" dirty="0"/>
                <a:t>Reading</a:t>
              </a:r>
              <a:r>
                <a:rPr lang="en-GB" sz="1050" b="1" baseline="0" dirty="0"/>
                <a:t> </a:t>
              </a:r>
            </a:p>
            <a:p>
              <a:pPr algn="ctr"/>
              <a:r>
                <a:rPr lang="en-GB" sz="1050" b="1" baseline="0" dirty="0"/>
                <a:t>and mathematics</a:t>
              </a:r>
            </a:p>
            <a:p>
              <a:pPr algn="ctr"/>
              <a:r>
                <a:rPr lang="en-GB" sz="1050" baseline="0" dirty="0"/>
                <a:t>1 035 845</a:t>
              </a:r>
              <a:endParaRPr lang="en-GB" sz="1050" dirty="0"/>
            </a:p>
          </p:txBody>
        </p:sp>
        <p:sp>
          <p:nvSpPr>
            <p:cNvPr id="9" name="TextBox 16"/>
            <p:cNvSpPr txBox="1"/>
            <p:nvPr/>
          </p:nvSpPr>
          <p:spPr>
            <a:xfrm rot="154550">
              <a:off x="643016" y="1962669"/>
              <a:ext cx="1250942" cy="8920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baseline="0" dirty="0"/>
                <a:t>Mathematics and science</a:t>
              </a:r>
            </a:p>
            <a:p>
              <a:pPr algn="ctr"/>
              <a:r>
                <a:rPr lang="en-GB" sz="1100" baseline="0" dirty="0"/>
                <a:t>1 782 032</a:t>
              </a:r>
              <a:endParaRPr lang="en-GB" sz="1100" dirty="0"/>
            </a:p>
          </p:txBody>
        </p:sp>
        <p:sp>
          <p:nvSpPr>
            <p:cNvPr id="10" name="TextBox 17"/>
            <p:cNvSpPr txBox="1"/>
            <p:nvPr/>
          </p:nvSpPr>
          <p:spPr>
            <a:xfrm>
              <a:off x="7139710" y="2463538"/>
              <a:ext cx="1386746" cy="8231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t>Reading</a:t>
              </a:r>
              <a:r>
                <a:rPr lang="en-GB" sz="1100" b="1" baseline="0" dirty="0"/>
                <a:t> and </a:t>
              </a:r>
            </a:p>
            <a:p>
              <a:pPr algn="ctr"/>
              <a:r>
                <a:rPr lang="en-GB" sz="1100" b="1" baseline="0" dirty="0"/>
                <a:t>science</a:t>
              </a:r>
            </a:p>
            <a:p>
              <a:pPr algn="ctr"/>
              <a:r>
                <a:rPr lang="en-GB" sz="1100" baseline="0" dirty="0"/>
                <a:t>353 331</a:t>
              </a:r>
              <a:endParaRPr lang="en-GB" sz="1100" dirty="0"/>
            </a:p>
          </p:txBody>
        </p:sp>
        <p:sp>
          <p:nvSpPr>
            <p:cNvPr id="11" name="TextBox 18"/>
            <p:cNvSpPr txBox="1"/>
            <p:nvPr/>
          </p:nvSpPr>
          <p:spPr>
            <a:xfrm>
              <a:off x="3224624" y="2098678"/>
              <a:ext cx="1870336" cy="72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1" dirty="0">
                  <a:solidFill>
                    <a:schemeClr val="bg2">
                      <a:lumMod val="10000"/>
                    </a:schemeClr>
                  </a:solidFill>
                </a:rPr>
                <a:t>Reading</a:t>
              </a:r>
              <a:r>
                <a:rPr lang="en-GB" sz="1400" b="1" baseline="0" dirty="0">
                  <a:solidFill>
                    <a:schemeClr val="bg2">
                      <a:lumMod val="10000"/>
                    </a:schemeClr>
                  </a:solidFill>
                </a:rPr>
                <a:t>, mathematics and science</a:t>
              </a:r>
            </a:p>
            <a:p>
              <a:pPr algn="ctr"/>
              <a:r>
                <a:rPr lang="en-GB" sz="1400" baseline="0" dirty="0">
                  <a:solidFill>
                    <a:schemeClr val="bg2">
                      <a:lumMod val="10000"/>
                    </a:schemeClr>
                  </a:solidFill>
                </a:rPr>
                <a:t>6 463 602</a:t>
              </a:r>
              <a:endParaRPr lang="en-GB" sz="1400" dirty="0">
                <a:solidFill>
                  <a:schemeClr val="bg2">
                    <a:lumMod val="10000"/>
                  </a:schemeClr>
                </a:solidFill>
              </a:endParaRPr>
            </a:p>
          </p:txBody>
        </p:sp>
        <p:sp>
          <p:nvSpPr>
            <p:cNvPr id="12" name="TextBox 19"/>
            <p:cNvSpPr txBox="1"/>
            <p:nvPr/>
          </p:nvSpPr>
          <p:spPr>
            <a:xfrm rot="20762645">
              <a:off x="2037293" y="-163675"/>
              <a:ext cx="1352851" cy="5896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dirty="0">
                  <a:solidFill>
                    <a:schemeClr val="bg2">
                      <a:lumMod val="10000"/>
                    </a:schemeClr>
                  </a:solidFill>
                </a:rPr>
                <a:t>Mathematics only</a:t>
              </a:r>
            </a:p>
            <a:p>
              <a:pPr algn="ctr"/>
              <a:r>
                <a:rPr lang="en-GB" sz="1100" dirty="0">
                  <a:solidFill>
                    <a:schemeClr val="bg2">
                      <a:lumMod val="10000"/>
                    </a:schemeClr>
                  </a:solidFill>
                </a:rPr>
                <a:t>2</a:t>
              </a:r>
              <a:r>
                <a:rPr lang="en-GB" sz="1100" baseline="0" dirty="0">
                  <a:solidFill>
                    <a:schemeClr val="bg2">
                      <a:lumMod val="10000"/>
                    </a:schemeClr>
                  </a:solidFill>
                </a:rPr>
                <a:t> 127 165</a:t>
              </a:r>
              <a:endParaRPr lang="en-GB" sz="1100" dirty="0">
                <a:solidFill>
                  <a:schemeClr val="bg2">
                    <a:lumMod val="10000"/>
                  </a:schemeClr>
                </a:solidFill>
              </a:endParaRPr>
            </a:p>
          </p:txBody>
        </p:sp>
        <p:sp>
          <p:nvSpPr>
            <p:cNvPr id="13" name="TextBox 20"/>
            <p:cNvSpPr txBox="1"/>
            <p:nvPr/>
          </p:nvSpPr>
          <p:spPr>
            <a:xfrm rot="3402702">
              <a:off x="-72584" y="2844880"/>
              <a:ext cx="1428670" cy="6011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baseline="0" dirty="0">
                  <a:solidFill>
                    <a:schemeClr val="bg2">
                      <a:lumMod val="10000"/>
                    </a:schemeClr>
                  </a:solidFill>
                </a:rPr>
                <a:t>Science only</a:t>
              </a:r>
            </a:p>
            <a:p>
              <a:pPr algn="ctr"/>
              <a:r>
                <a:rPr lang="en-GB" sz="1100" baseline="0" dirty="0">
                  <a:solidFill>
                    <a:schemeClr val="bg2">
                      <a:lumMod val="10000"/>
                    </a:schemeClr>
                  </a:solidFill>
                </a:rPr>
                <a:t>483 912</a:t>
              </a:r>
              <a:endParaRPr lang="en-GB" sz="1100" dirty="0">
                <a:solidFill>
                  <a:schemeClr val="bg2">
                    <a:lumMod val="10000"/>
                  </a:schemeClr>
                </a:solidFill>
              </a:endParaRPr>
            </a:p>
          </p:txBody>
        </p:sp>
        <p:cxnSp>
          <p:nvCxnSpPr>
            <p:cNvPr id="14" name="Straight Arrow Connector 13"/>
            <p:cNvCxnSpPr/>
            <p:nvPr/>
          </p:nvCxnSpPr>
          <p:spPr>
            <a:xfrm flipH="1">
              <a:off x="6643917" y="2875117"/>
              <a:ext cx="806215" cy="1"/>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15" name="TextBox 22"/>
            <p:cNvSpPr txBox="1"/>
            <p:nvPr/>
          </p:nvSpPr>
          <p:spPr>
            <a:xfrm rot="20507866">
              <a:off x="4391533" y="4228705"/>
              <a:ext cx="1323932" cy="6388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100" b="1" baseline="0" dirty="0">
                  <a:solidFill>
                    <a:schemeClr val="bg2">
                      <a:lumMod val="10000"/>
                    </a:schemeClr>
                  </a:solidFill>
                </a:rPr>
                <a:t>Reading only</a:t>
              </a:r>
            </a:p>
            <a:p>
              <a:pPr algn="ctr"/>
              <a:r>
                <a:rPr lang="en-GB" sz="1100" baseline="0" dirty="0">
                  <a:solidFill>
                    <a:schemeClr val="bg2">
                      <a:lumMod val="10000"/>
                    </a:schemeClr>
                  </a:solidFill>
                </a:rPr>
                <a:t>659 939</a:t>
              </a:r>
              <a:endParaRPr lang="en-GB" sz="1100" dirty="0">
                <a:solidFill>
                  <a:schemeClr val="bg2">
                    <a:lumMod val="10000"/>
                  </a:schemeClr>
                </a:solidFill>
              </a:endParaRPr>
            </a:p>
          </p:txBody>
        </p:sp>
      </p:grpSp>
      <p:sp>
        <p:nvSpPr>
          <p:cNvPr id="20" name="TextBox 19"/>
          <p:cNvSpPr txBox="1"/>
          <p:nvPr/>
        </p:nvSpPr>
        <p:spPr>
          <a:xfrm>
            <a:off x="-36512" y="6516052"/>
            <a:ext cx="5544616" cy="292388"/>
          </a:xfrm>
          <a:prstGeom prst="rect">
            <a:avLst/>
          </a:prstGeom>
          <a:noFill/>
        </p:spPr>
        <p:txBody>
          <a:bodyPr wrap="square" rtlCol="0">
            <a:spAutoFit/>
          </a:bodyPr>
          <a:lstStyle/>
          <a:p>
            <a:r>
              <a:rPr lang="en-GB" sz="1300" dirty="0" smtClean="0"/>
              <a:t>Source: Figure 1.1.</a:t>
            </a:r>
            <a:endParaRPr lang="en-GB" sz="1300" dirty="0"/>
          </a:p>
        </p:txBody>
      </p:sp>
      <p:sp>
        <p:nvSpPr>
          <p:cNvPr id="16" name="TextBox 15"/>
          <p:cNvSpPr txBox="1"/>
          <p:nvPr/>
        </p:nvSpPr>
        <p:spPr>
          <a:xfrm>
            <a:off x="6820401" y="1876453"/>
            <a:ext cx="2229713"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smtClean="0">
                <a:solidFill>
                  <a:schemeClr val="accent5">
                    <a:lumMod val="75000"/>
                  </a:schemeClr>
                </a:solidFill>
              </a:rPr>
              <a:t>Low performers in at least one subject:</a:t>
            </a:r>
          </a:p>
          <a:p>
            <a:pPr algn="ctr"/>
            <a:r>
              <a:rPr lang="en-US" sz="2000" b="1" dirty="0">
                <a:solidFill>
                  <a:schemeClr val="accent5">
                    <a:lumMod val="75000"/>
                  </a:schemeClr>
                </a:solidFill>
              </a:rPr>
              <a:t>12 905 826</a:t>
            </a:r>
          </a:p>
        </p:txBody>
      </p:sp>
    </p:spTree>
    <p:extLst>
      <p:ext uri="{BB962C8B-B14F-4D97-AF65-F5344CB8AC3E}">
        <p14:creationId xmlns:p14="http://schemas.microsoft.com/office/powerpoint/2010/main" val="2772778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648308619"/>
              </p:ext>
            </p:extLst>
          </p:nvPr>
        </p:nvGraphicFramePr>
        <p:xfrm>
          <a:off x="107504" y="1484784"/>
          <a:ext cx="885698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Uneven progress in reducing low </a:t>
            </a:r>
            <a:r>
              <a:rPr lang="en-GB" sz="2800" b="1" dirty="0" smtClean="0">
                <a:solidFill>
                  <a:srgbClr val="000000"/>
                </a:solidFill>
                <a:latin typeface="Georgia"/>
                <a:ea typeface="+mn-ea"/>
                <a:cs typeface="+mn-cs"/>
              </a:rPr>
              <a:t>performance in mathematics</a:t>
            </a:r>
            <a:endParaRPr lang="en-GB" sz="2800" b="1" dirty="0">
              <a:solidFill>
                <a:srgbClr val="000000"/>
              </a:solidFill>
              <a:latin typeface="Georgia"/>
              <a:ea typeface="+mn-ea"/>
              <a:cs typeface="+mn-cs"/>
            </a:endParaRPr>
          </a:p>
        </p:txBody>
      </p:sp>
      <p:sp>
        <p:nvSpPr>
          <p:cNvPr id="5" name="TextBox 4"/>
          <p:cNvSpPr txBox="1"/>
          <p:nvPr/>
        </p:nvSpPr>
        <p:spPr>
          <a:xfrm>
            <a:off x="-36512" y="6516052"/>
            <a:ext cx="1872208" cy="292388"/>
          </a:xfrm>
          <a:prstGeom prst="rect">
            <a:avLst/>
          </a:prstGeom>
          <a:noFill/>
        </p:spPr>
        <p:txBody>
          <a:bodyPr wrap="square" rtlCol="0">
            <a:spAutoFit/>
          </a:bodyPr>
          <a:lstStyle/>
          <a:p>
            <a:r>
              <a:rPr lang="en-GB" sz="1300" dirty="0" smtClean="0"/>
              <a:t>Source: Figure 1.11.</a:t>
            </a:r>
            <a:endParaRPr lang="en-GB" sz="1300" dirty="0"/>
          </a:p>
        </p:txBody>
      </p:sp>
      <p:sp>
        <p:nvSpPr>
          <p:cNvPr id="9" name="Rectangle 8"/>
          <p:cNvSpPr/>
          <p:nvPr/>
        </p:nvSpPr>
        <p:spPr>
          <a:xfrm>
            <a:off x="5087966" y="2147370"/>
            <a:ext cx="186830" cy="4032448"/>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1394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4" dur="500"/>
                                        <p:tgtEl>
                                          <p:spTgt spid="8">
                                            <p:graphicEl>
                                              <a:chart seriesIdx="1" categoryIdx="-4" bldStep="series"/>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anim calcmode="lin" valueType="num">
                                      <p:cBhvr additive="base">
                                        <p:cTn id="19" dur="500" fill="hold"/>
                                        <p:tgtEl>
                                          <p:spTgt spid="8">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8">
                                            <p:graphicEl>
                                              <a:chart seriesIdx="3" categoryIdx="-4" bldStep="series"/>
                                            </p:graphicEl>
                                          </p:spTgt>
                                        </p:tgtEl>
                                        <p:attrNameLst>
                                          <p:attrName>style.visibility</p:attrName>
                                        </p:attrNameLst>
                                      </p:cBhvr>
                                      <p:to>
                                        <p:strVal val="visible"/>
                                      </p:to>
                                    </p:set>
                                    <p:anim calcmode="lin" valueType="num">
                                      <p:cBhvr additive="base">
                                        <p:cTn id="24" dur="500" fill="hold"/>
                                        <p:tgtEl>
                                          <p:spTgt spid="8">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graphicEl>
                                              <a:chart seriesIdx="3" categoryIdx="-4" bldStep="series"/>
                                            </p:graphic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Diversity of cases shows that reducing low performance is possible anywhere</a:t>
            </a:r>
          </a:p>
        </p:txBody>
      </p:sp>
      <p:graphicFrame>
        <p:nvGraphicFramePr>
          <p:cNvPr id="4" name="Table 3"/>
          <p:cNvGraphicFramePr>
            <a:graphicFrameLocks noGrp="1"/>
          </p:cNvGraphicFramePr>
          <p:nvPr>
            <p:extLst/>
          </p:nvPr>
        </p:nvGraphicFramePr>
        <p:xfrm>
          <a:off x="323528" y="1484785"/>
          <a:ext cx="8352927" cy="5217701"/>
        </p:xfrm>
        <a:graphic>
          <a:graphicData uri="http://schemas.openxmlformats.org/drawingml/2006/table">
            <a:tbl>
              <a:tblPr>
                <a:tableStyleId>{2D5ABB26-0587-4C30-8999-92F81FD0307C}</a:tableStyleId>
              </a:tblPr>
              <a:tblGrid>
                <a:gridCol w="2784309"/>
                <a:gridCol w="2784309"/>
                <a:gridCol w="2784309"/>
              </a:tblGrid>
              <a:tr h="368495">
                <a:tc gridSpan="3">
                  <a:txBody>
                    <a:bodyPr/>
                    <a:lstStyle/>
                    <a:p>
                      <a:pPr algn="ctr"/>
                      <a:r>
                        <a:rPr lang="en-GB" sz="1600" b="1" dirty="0" smtClean="0">
                          <a:solidFill>
                            <a:schemeClr val="bg1"/>
                          </a:solidFill>
                        </a:rPr>
                        <a:t>Reduced</a:t>
                      </a:r>
                      <a:r>
                        <a:rPr lang="en-GB" sz="1600" b="1" baseline="0" dirty="0" smtClean="0">
                          <a:solidFill>
                            <a:schemeClr val="bg1"/>
                          </a:solidFill>
                        </a:rPr>
                        <a:t> their share of low performing students in… </a:t>
                      </a:r>
                      <a:endParaRPr lang="en-GB"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GB" dirty="0"/>
                    </a:p>
                  </a:txBody>
                  <a:tcPr/>
                </a:tc>
                <a:tc hMerge="1">
                  <a:txBody>
                    <a:bodyPr/>
                    <a:lstStyle/>
                    <a:p>
                      <a:endParaRPr lang="en-GB" dirty="0"/>
                    </a:p>
                  </a:txBody>
                  <a:tcPr/>
                </a:tc>
              </a:tr>
              <a:tr h="927648">
                <a:tc>
                  <a:txBody>
                    <a:bodyPr/>
                    <a:lstStyle/>
                    <a:p>
                      <a:pPr algn="ctr"/>
                      <a:endParaRPr lang="en-GB" sz="1050" b="1" dirty="0" smtClean="0">
                        <a:solidFill>
                          <a:schemeClr val="bg1"/>
                        </a:solidFill>
                      </a:endParaRPr>
                    </a:p>
                    <a:p>
                      <a:pPr algn="ctr"/>
                      <a:r>
                        <a:rPr lang="en-GB" sz="1600" b="1" dirty="0" smtClean="0">
                          <a:solidFill>
                            <a:schemeClr val="bg1"/>
                          </a:solidFill>
                        </a:rPr>
                        <a:t>Mathematics</a:t>
                      </a:r>
                    </a:p>
                    <a:p>
                      <a:pPr algn="ctr"/>
                      <a:r>
                        <a:rPr lang="en-GB" sz="1600" b="0" dirty="0" smtClean="0">
                          <a:solidFill>
                            <a:schemeClr val="bg1"/>
                          </a:solidFill>
                        </a:rPr>
                        <a:t>(between 2003 and 2012)</a:t>
                      </a:r>
                      <a:endParaRPr lang="en-GB" sz="1600" b="0" dirty="0">
                        <a:solidFill>
                          <a:schemeClr val="bg1"/>
                        </a:solidFill>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GB" sz="1050" b="1" dirty="0" smtClean="0">
                        <a:solidFill>
                          <a:schemeClr val="bg1"/>
                        </a:solidFill>
                      </a:endParaRPr>
                    </a:p>
                    <a:p>
                      <a:pPr algn="ctr"/>
                      <a:r>
                        <a:rPr lang="en-GB" sz="1600" b="1" dirty="0" smtClean="0">
                          <a:solidFill>
                            <a:schemeClr val="bg1"/>
                          </a:solidFill>
                        </a:rPr>
                        <a:t>Reading</a:t>
                      </a:r>
                    </a:p>
                    <a:p>
                      <a:pPr algn="ctr"/>
                      <a:r>
                        <a:rPr lang="en-GB" sz="1600" b="0" dirty="0" smtClean="0">
                          <a:solidFill>
                            <a:schemeClr val="bg1"/>
                          </a:solidFill>
                        </a:rPr>
                        <a:t>(between 2000 and 2012)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GB" sz="1050" b="1" dirty="0" smtClean="0">
                        <a:solidFill>
                          <a:schemeClr val="bg1"/>
                        </a:solidFill>
                      </a:endParaRPr>
                    </a:p>
                    <a:p>
                      <a:pPr algn="ctr"/>
                      <a:r>
                        <a:rPr lang="en-GB" sz="1600" b="1" dirty="0" smtClean="0">
                          <a:solidFill>
                            <a:schemeClr val="bg1"/>
                          </a:solidFill>
                        </a:rPr>
                        <a:t>Science</a:t>
                      </a:r>
                    </a:p>
                    <a:p>
                      <a:pPr algn="ctr"/>
                      <a:r>
                        <a:rPr lang="en-GB" sz="1600" b="0" dirty="0" smtClean="0">
                          <a:solidFill>
                            <a:schemeClr val="bg1"/>
                          </a:solidFill>
                        </a:rPr>
                        <a:t>(between 2006 and 2012)</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r>
              <a:tr h="567838">
                <a:tc>
                  <a:txBody>
                    <a:bodyPr/>
                    <a:lstStyle/>
                    <a:p>
                      <a:pPr algn="ctr"/>
                      <a:r>
                        <a:rPr lang="en-GB" sz="1600" b="1" dirty="0" smtClean="0">
                          <a:solidFill>
                            <a:sysClr val="windowText" lastClr="000000"/>
                          </a:solidFill>
                        </a:rPr>
                        <a:t>OECD </a:t>
                      </a:r>
                    </a:p>
                    <a:p>
                      <a:pPr algn="ctr"/>
                      <a:r>
                        <a:rPr lang="en-GB" sz="1600" b="0" dirty="0" smtClean="0">
                          <a:solidFill>
                            <a:sysClr val="windowText" lastClr="000000"/>
                          </a:solidFill>
                        </a:rPr>
                        <a:t>(6 countries)</a:t>
                      </a:r>
                      <a:endParaRPr lang="en-GB" sz="1600" b="0" dirty="0">
                        <a:solidFill>
                          <a:sysClr val="windowText" lastClr="000000"/>
                        </a:solidFill>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a:r>
                        <a:rPr lang="en-GB" sz="1600" b="1" dirty="0" smtClean="0">
                          <a:solidFill>
                            <a:sysClr val="windowText" lastClr="000000"/>
                          </a:solidFill>
                        </a:rPr>
                        <a:t>OECD</a:t>
                      </a:r>
                    </a:p>
                    <a:p>
                      <a:pPr algn="ctr"/>
                      <a:r>
                        <a:rPr lang="en-GB" sz="1600" b="0" dirty="0" smtClean="0">
                          <a:solidFill>
                            <a:sysClr val="windowText" lastClr="000000"/>
                          </a:solidFill>
                        </a:rPr>
                        <a:t>(6 countries)</a:t>
                      </a:r>
                      <a:endParaRPr lang="en-GB" sz="1600" b="0" dirty="0">
                        <a:solidFill>
                          <a:sysClr val="windowText" lastClr="000000"/>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ysClr val="windowText" lastClr="000000"/>
                          </a:solidFill>
                        </a:rPr>
                        <a:t>OECD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ysClr val="windowText" lastClr="000000"/>
                          </a:solidFill>
                        </a:rPr>
                        <a:t>(12 countries)</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r>
              <a:tr h="1653128">
                <a:tc>
                  <a:txBody>
                    <a:bodyPr/>
                    <a:lstStyle/>
                    <a:p>
                      <a:pPr algn="ctr"/>
                      <a:r>
                        <a:rPr lang="en-GB" sz="1600" b="0" dirty="0" smtClean="0">
                          <a:solidFill>
                            <a:sysClr val="windowText" lastClr="000000"/>
                          </a:solidFill>
                        </a:rPr>
                        <a:t>Germany</a:t>
                      </a:r>
                    </a:p>
                    <a:p>
                      <a:pPr algn="ctr"/>
                      <a:r>
                        <a:rPr lang="en-GB" sz="1600" b="0" dirty="0" smtClean="0">
                          <a:solidFill>
                            <a:sysClr val="windowText" lastClr="000000"/>
                          </a:solidFill>
                        </a:rPr>
                        <a:t>Mexico</a:t>
                      </a:r>
                    </a:p>
                    <a:p>
                      <a:pPr algn="ctr"/>
                      <a:r>
                        <a:rPr lang="en-GB" sz="1600" b="0" dirty="0" smtClean="0">
                          <a:solidFill>
                            <a:sysClr val="windowText" lastClr="000000"/>
                          </a:solidFill>
                        </a:rPr>
                        <a:t>Italy</a:t>
                      </a:r>
                    </a:p>
                    <a:p>
                      <a:pPr algn="ctr"/>
                      <a:r>
                        <a:rPr lang="en-GB" sz="1600" b="0" dirty="0" smtClean="0">
                          <a:solidFill>
                            <a:sysClr val="windowText" lastClr="000000"/>
                          </a:solidFill>
                        </a:rPr>
                        <a:t>Poland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ysClr val="windowText" lastClr="000000"/>
                          </a:solidFill>
                        </a:rPr>
                        <a:t>Portugal</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ysClr val="windowText" lastClr="000000"/>
                          </a:solidFill>
                        </a:rPr>
                        <a:t>Turkey</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a:r>
                        <a:rPr lang="en-GB" sz="1600" b="0" dirty="0" smtClean="0">
                          <a:solidFill>
                            <a:sysClr val="windowText" lastClr="000000"/>
                          </a:solidFill>
                        </a:rPr>
                        <a:t>Germany</a:t>
                      </a:r>
                    </a:p>
                    <a:p>
                      <a:pPr algn="ctr"/>
                      <a:r>
                        <a:rPr lang="en-GB" sz="1600" b="0" dirty="0" smtClean="0">
                          <a:solidFill>
                            <a:sysClr val="windowText" lastClr="000000"/>
                          </a:solidFill>
                        </a:rPr>
                        <a:t>Mexico</a:t>
                      </a:r>
                      <a:endParaRPr lang="en-GB" sz="1600" b="0" kern="1200" dirty="0" smtClean="0">
                        <a:solidFill>
                          <a:sysClr val="windowText" lastClr="000000"/>
                        </a:solidFill>
                      </a:endParaRPr>
                    </a:p>
                    <a:p>
                      <a:pPr algn="ctr"/>
                      <a:r>
                        <a:rPr lang="en-GB" sz="1600" b="0" dirty="0" smtClean="0">
                          <a:solidFill>
                            <a:sysClr val="windowText" lastClr="000000"/>
                          </a:solidFill>
                        </a:rPr>
                        <a:t>Italy</a:t>
                      </a:r>
                    </a:p>
                    <a:p>
                      <a:pPr algn="ctr"/>
                      <a:r>
                        <a:rPr lang="en-GB" sz="1600" b="0" kern="1200" dirty="0" smtClean="0">
                          <a:solidFill>
                            <a:sysClr val="windowText" lastClr="000000"/>
                          </a:solidFill>
                        </a:rPr>
                        <a:t>Japan</a:t>
                      </a:r>
                    </a:p>
                    <a:p>
                      <a:pPr algn="ctr"/>
                      <a:r>
                        <a:rPr lang="en-GB" sz="1600" b="0" kern="1200" dirty="0" smtClean="0">
                          <a:solidFill>
                            <a:sysClr val="windowText" lastClr="000000"/>
                          </a:solidFill>
                        </a:rPr>
                        <a:t>Poland</a:t>
                      </a:r>
                    </a:p>
                    <a:p>
                      <a:pPr algn="ctr"/>
                      <a:r>
                        <a:rPr lang="en-GB" sz="1600" b="0" kern="1200" dirty="0" smtClean="0">
                          <a:solidFill>
                            <a:sysClr val="windowText" lastClr="000000"/>
                          </a:solidFill>
                        </a:rPr>
                        <a:t>Turkey</a:t>
                      </a:r>
                      <a:endParaRPr lang="en-GB" sz="1600" b="0" dirty="0">
                        <a:solidFill>
                          <a:sysClr val="windowText" lastClr="000000"/>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ysClr val="windowText" lastClr="000000"/>
                          </a:solidFill>
                        </a:rPr>
                        <a:t>Estonia, Ireland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ysClr val="windowText" lastClr="000000"/>
                          </a:solidFill>
                        </a:rPr>
                        <a:t>Israel, Italy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ysClr val="windowText" lastClr="000000"/>
                          </a:solidFill>
                        </a:rPr>
                        <a:t>Japan, Korea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ysClr val="windowText" lastClr="000000"/>
                          </a:solidFill>
                        </a:rPr>
                        <a:t>Poland,</a:t>
                      </a:r>
                      <a:r>
                        <a:rPr lang="en-GB" sz="1600" b="0" kern="1200" baseline="0" dirty="0" smtClean="0">
                          <a:solidFill>
                            <a:sysClr val="windowText" lastClr="000000"/>
                          </a:solidFill>
                        </a:rPr>
                        <a:t> </a:t>
                      </a:r>
                      <a:r>
                        <a:rPr lang="en-GB" sz="1600" b="0" kern="1200" dirty="0" smtClean="0">
                          <a:solidFill>
                            <a:sysClr val="windowText" lastClr="000000"/>
                          </a:solidFill>
                        </a:rPr>
                        <a:t>Portugal</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ysClr val="windowText" lastClr="000000"/>
                          </a:solidFill>
                        </a:rPr>
                        <a:t>Spain, Switzerland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ysClr val="windowText" lastClr="000000"/>
                          </a:solidFill>
                        </a:rPr>
                        <a:t>Turkey, United States</a:t>
                      </a:r>
                      <a:endParaRPr lang="en-GB" sz="1600" b="0" dirty="0">
                        <a:solidFill>
                          <a:sysClr val="windowText" lastClr="000000"/>
                        </a:solidFill>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567838">
                <a:tc>
                  <a:txBody>
                    <a:bodyPr/>
                    <a:lstStyle/>
                    <a:p>
                      <a:pPr algn="ctr"/>
                      <a:r>
                        <a:rPr lang="en-GB" sz="1600" b="1" dirty="0" smtClean="0">
                          <a:solidFill>
                            <a:sysClr val="windowText" lastClr="000000"/>
                          </a:solidFill>
                        </a:rPr>
                        <a:t>Partners </a:t>
                      </a:r>
                    </a:p>
                    <a:p>
                      <a:pPr algn="ctr"/>
                      <a:r>
                        <a:rPr lang="en-GB" sz="1600" b="0" dirty="0" smtClean="0">
                          <a:solidFill>
                            <a:sysClr val="windowText" lastClr="000000"/>
                          </a:solidFill>
                        </a:rPr>
                        <a:t>(3 countries)</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ysClr val="windowText" lastClr="000000"/>
                          </a:solidFill>
                        </a:rPr>
                        <a:t>Partners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ysClr val="windowText" lastClr="000000"/>
                          </a:solidFill>
                        </a:rPr>
                        <a:t>(4 countries and economies)</a:t>
                      </a:r>
                      <a:endParaRPr lang="en-GB" sz="1600" b="0" dirty="0">
                        <a:solidFill>
                          <a:sysClr val="windowText" lastClr="000000"/>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ysClr val="windowText" lastClr="000000"/>
                          </a:solidFill>
                        </a:rPr>
                        <a:t>Partners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ysClr val="windowText" lastClr="000000"/>
                          </a:solidFill>
                        </a:rPr>
                        <a:t>(8 countries and economies)</a:t>
                      </a:r>
                      <a:endParaRPr lang="en-GB" sz="1600" b="0" dirty="0">
                        <a:solidFill>
                          <a:sysClr val="windowText" lastClr="000000"/>
                        </a:solidFill>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r>
              <a:tr h="1110190">
                <a:tc>
                  <a:txBody>
                    <a:bodyPr/>
                    <a:lstStyle/>
                    <a:p>
                      <a:pPr algn="ctr"/>
                      <a:r>
                        <a:rPr lang="en-GB" sz="1600" dirty="0" smtClean="0">
                          <a:solidFill>
                            <a:sysClr val="windowText" lastClr="000000"/>
                          </a:solidFill>
                        </a:rPr>
                        <a:t>Brazil</a:t>
                      </a:r>
                    </a:p>
                    <a:p>
                      <a:pPr algn="ctr"/>
                      <a:r>
                        <a:rPr lang="en-GB" sz="1600" dirty="0" smtClean="0">
                          <a:solidFill>
                            <a:sysClr val="windowText" lastClr="000000"/>
                          </a:solidFill>
                        </a:rPr>
                        <a:t>Russian Federation</a:t>
                      </a:r>
                    </a:p>
                    <a:p>
                      <a:pPr algn="ctr"/>
                      <a:r>
                        <a:rPr lang="en-GB" sz="1600" dirty="0" smtClean="0">
                          <a:solidFill>
                            <a:sysClr val="windowText" lastClr="000000"/>
                          </a:solidFill>
                        </a:rPr>
                        <a:t>Tunisia </a:t>
                      </a:r>
                    </a:p>
                    <a:p>
                      <a:pPr algn="ctr"/>
                      <a:endParaRPr lang="en-GB" sz="16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ysClr val="windowText" lastClr="000000"/>
                          </a:solidFill>
                        </a:rPr>
                        <a:t>Hong Kong-China </a:t>
                      </a:r>
                    </a:p>
                    <a:p>
                      <a:pPr algn="ctr"/>
                      <a:r>
                        <a:rPr lang="en-GB" sz="1600" dirty="0" smtClean="0">
                          <a:solidFill>
                            <a:sysClr val="windowText" lastClr="000000"/>
                          </a:solidFill>
                        </a:rPr>
                        <a:t>Russian Federation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ysClr val="windowText" lastClr="000000"/>
                          </a:solidFill>
                        </a:rPr>
                        <a:t>Thailand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ysClr val="windowText" lastClr="000000"/>
                          </a:solidFill>
                        </a:rPr>
                        <a:t>Tunisia</a:t>
                      </a:r>
                      <a:endParaRPr lang="en-GB" sz="1600" dirty="0" smtClean="0">
                        <a:solidFill>
                          <a:sysClr val="windowText" lastClr="000000"/>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ysClr val="windowText" lastClr="000000"/>
                          </a:solidFill>
                        </a:rPr>
                        <a:t>Brazil, Hong Kong-China Latvia,</a:t>
                      </a:r>
                      <a:r>
                        <a:rPr lang="en-GB" sz="1600" kern="1200" baseline="0" dirty="0" smtClean="0">
                          <a:solidFill>
                            <a:sysClr val="windowText" lastClr="000000"/>
                          </a:solidFill>
                        </a:rPr>
                        <a:t> </a:t>
                      </a:r>
                      <a:r>
                        <a:rPr lang="en-GB" sz="1600" kern="1200" dirty="0" smtClean="0">
                          <a:solidFill>
                            <a:sysClr val="windowText" lastClr="000000"/>
                          </a:solidFill>
                        </a:rPr>
                        <a:t>Lithuania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ysClr val="windowText" lastClr="000000"/>
                          </a:solidFill>
                        </a:rPr>
                        <a:t>Qatar, Romania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ysClr val="windowText" lastClr="000000"/>
                          </a:solidFill>
                        </a:rPr>
                        <a:t>Thailand, Tunisia</a:t>
                      </a:r>
                      <a:endParaRPr lang="en-GB" sz="1600" dirty="0">
                        <a:solidFill>
                          <a:sysClr val="windowText" lastClr="000000"/>
                        </a:solidFill>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51168750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180957"/>
              </p:ext>
            </p:extLst>
          </p:nvPr>
        </p:nvGraphicFramePr>
        <p:xfrm>
          <a:off x="251521" y="1601788"/>
          <a:ext cx="8435280" cy="477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sz="2800" b="1" dirty="0">
                <a:solidFill>
                  <a:srgbClr val="000000"/>
                </a:solidFill>
                <a:latin typeface="Georgia"/>
              </a:rPr>
              <a:t>What are the main </a:t>
            </a:r>
            <a:r>
              <a:rPr lang="en-GB" sz="2800" b="1" dirty="0" smtClean="0">
                <a:solidFill>
                  <a:srgbClr val="000000"/>
                </a:solidFill>
                <a:latin typeface="Georgia"/>
              </a:rPr>
              <a:t>risk factors of </a:t>
            </a:r>
            <a:r>
              <a:rPr lang="en-GB" sz="2800" b="1" dirty="0">
                <a:solidFill>
                  <a:srgbClr val="000000"/>
                </a:solidFill>
                <a:latin typeface="Georgia"/>
              </a:rPr>
              <a:t>low performance at age 15?</a:t>
            </a:r>
            <a:endParaRPr lang="en-GB" sz="2800" dirty="0">
              <a:solidFill>
                <a:srgbClr val="000000"/>
              </a:solidFill>
            </a:endParaRPr>
          </a:p>
        </p:txBody>
      </p:sp>
    </p:spTree>
    <p:extLst>
      <p:ext uri="{BB962C8B-B14F-4D97-AF65-F5344CB8AC3E}">
        <p14:creationId xmlns:p14="http://schemas.microsoft.com/office/powerpoint/2010/main" val="4291130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1C478BA-E74A-4924-A57F-BB3C7298BF33}"/>
                                            </p:graphicEl>
                                          </p:spTgt>
                                        </p:tgtEl>
                                        <p:attrNameLst>
                                          <p:attrName>style.visibility</p:attrName>
                                        </p:attrNameLst>
                                      </p:cBhvr>
                                      <p:to>
                                        <p:strVal val="visible"/>
                                      </p:to>
                                    </p:set>
                                    <p:animEffect transition="in" filter="fade">
                                      <p:cBhvr>
                                        <p:cTn id="7" dur="500"/>
                                        <p:tgtEl>
                                          <p:spTgt spid="4">
                                            <p:graphicEl>
                                              <a:dgm id="{B1C478BA-E74A-4924-A57F-BB3C7298BF3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940A882-5D5A-411F-A138-00274D93B777}"/>
                                            </p:graphicEl>
                                          </p:spTgt>
                                        </p:tgtEl>
                                        <p:attrNameLst>
                                          <p:attrName>style.visibility</p:attrName>
                                        </p:attrNameLst>
                                      </p:cBhvr>
                                      <p:to>
                                        <p:strVal val="visible"/>
                                      </p:to>
                                    </p:set>
                                    <p:animEffect transition="in" filter="fade">
                                      <p:cBhvr>
                                        <p:cTn id="12" dur="500"/>
                                        <p:tgtEl>
                                          <p:spTgt spid="4">
                                            <p:graphicEl>
                                              <a:dgm id="{C940A882-5D5A-411F-A138-00274D93B77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218BB962-A21D-4B5B-834F-1A6F1A318C49}"/>
                                            </p:graphicEl>
                                          </p:spTgt>
                                        </p:tgtEl>
                                        <p:attrNameLst>
                                          <p:attrName>style.visibility</p:attrName>
                                        </p:attrNameLst>
                                      </p:cBhvr>
                                      <p:to>
                                        <p:strVal val="visible"/>
                                      </p:to>
                                    </p:set>
                                    <p:animEffect transition="in" filter="fade">
                                      <p:cBhvr>
                                        <p:cTn id="15" dur="500"/>
                                        <p:tgtEl>
                                          <p:spTgt spid="4">
                                            <p:graphicEl>
                                              <a:dgm id="{218BB962-A21D-4B5B-834F-1A6F1A318C4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D45B904F-AF3C-4BE5-9C45-271A14D63D2C}"/>
                                            </p:graphicEl>
                                          </p:spTgt>
                                        </p:tgtEl>
                                        <p:attrNameLst>
                                          <p:attrName>style.visibility</p:attrName>
                                        </p:attrNameLst>
                                      </p:cBhvr>
                                      <p:to>
                                        <p:strVal val="visible"/>
                                      </p:to>
                                    </p:set>
                                    <p:animEffect transition="in" filter="fade">
                                      <p:cBhvr>
                                        <p:cTn id="20" dur="500"/>
                                        <p:tgtEl>
                                          <p:spTgt spid="4">
                                            <p:graphicEl>
                                              <a:dgm id="{D45B904F-AF3C-4BE5-9C45-271A14D63D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8FDFAB14-7C0F-4B3D-B0F8-047282A1596D}"/>
                                            </p:graphicEl>
                                          </p:spTgt>
                                        </p:tgtEl>
                                        <p:attrNameLst>
                                          <p:attrName>style.visibility</p:attrName>
                                        </p:attrNameLst>
                                      </p:cBhvr>
                                      <p:to>
                                        <p:strVal val="visible"/>
                                      </p:to>
                                    </p:set>
                                    <p:animEffect transition="in" filter="fade">
                                      <p:cBhvr>
                                        <p:cTn id="23" dur="500"/>
                                        <p:tgtEl>
                                          <p:spTgt spid="4">
                                            <p:graphicEl>
                                              <a:dgm id="{8FDFAB14-7C0F-4B3D-B0F8-047282A1596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ABB75F0-7297-4E07-8CEB-8AD43CADE169}"/>
                                            </p:graphicEl>
                                          </p:spTgt>
                                        </p:tgtEl>
                                        <p:attrNameLst>
                                          <p:attrName>style.visibility</p:attrName>
                                        </p:attrNameLst>
                                      </p:cBhvr>
                                      <p:to>
                                        <p:strVal val="visible"/>
                                      </p:to>
                                    </p:set>
                                    <p:animEffect transition="in" filter="fade">
                                      <p:cBhvr>
                                        <p:cTn id="28" dur="500"/>
                                        <p:tgtEl>
                                          <p:spTgt spid="4">
                                            <p:graphicEl>
                                              <a:dgm id="{EABB75F0-7297-4E07-8CEB-8AD43CADE16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32ECE17B-D26C-41E1-B888-4198EA0120A7}"/>
                                            </p:graphicEl>
                                          </p:spTgt>
                                        </p:tgtEl>
                                        <p:attrNameLst>
                                          <p:attrName>style.visibility</p:attrName>
                                        </p:attrNameLst>
                                      </p:cBhvr>
                                      <p:to>
                                        <p:strVal val="visible"/>
                                      </p:to>
                                    </p:set>
                                    <p:animEffect transition="in" filter="fade">
                                      <p:cBhvr>
                                        <p:cTn id="31" dur="500"/>
                                        <p:tgtEl>
                                          <p:spTgt spid="4">
                                            <p:graphicEl>
                                              <a:dgm id="{32ECE17B-D26C-41E1-B888-4198EA0120A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064A9ECB-8084-4A61-A614-50C0B172454E}"/>
                                            </p:graphicEl>
                                          </p:spTgt>
                                        </p:tgtEl>
                                        <p:attrNameLst>
                                          <p:attrName>style.visibility</p:attrName>
                                        </p:attrNameLst>
                                      </p:cBhvr>
                                      <p:to>
                                        <p:strVal val="visible"/>
                                      </p:to>
                                    </p:set>
                                    <p:animEffect transition="in" filter="fade">
                                      <p:cBhvr>
                                        <p:cTn id="36" dur="500"/>
                                        <p:tgtEl>
                                          <p:spTgt spid="4">
                                            <p:graphicEl>
                                              <a:dgm id="{064A9ECB-8084-4A61-A614-50C0B172454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9F91C2B8-E307-4D3E-96B4-C1B899409955}"/>
                                            </p:graphicEl>
                                          </p:spTgt>
                                        </p:tgtEl>
                                        <p:attrNameLst>
                                          <p:attrName>style.visibility</p:attrName>
                                        </p:attrNameLst>
                                      </p:cBhvr>
                                      <p:to>
                                        <p:strVal val="visible"/>
                                      </p:to>
                                    </p:set>
                                    <p:animEffect transition="in" filter="fade">
                                      <p:cBhvr>
                                        <p:cTn id="39" dur="500"/>
                                        <p:tgtEl>
                                          <p:spTgt spid="4">
                                            <p:graphicEl>
                                              <a:dgm id="{9F91C2B8-E307-4D3E-96B4-C1B89940995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F5D568DE-31B5-4166-A27F-F1522608D6CE}"/>
                                            </p:graphicEl>
                                          </p:spTgt>
                                        </p:tgtEl>
                                        <p:attrNameLst>
                                          <p:attrName>style.visibility</p:attrName>
                                        </p:attrNameLst>
                                      </p:cBhvr>
                                      <p:to>
                                        <p:strVal val="visible"/>
                                      </p:to>
                                    </p:set>
                                    <p:animEffect transition="in" filter="fade">
                                      <p:cBhvr>
                                        <p:cTn id="44" dur="500"/>
                                        <p:tgtEl>
                                          <p:spTgt spid="4">
                                            <p:graphicEl>
                                              <a:dgm id="{F5D568DE-31B5-4166-A27F-F1522608D6C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01F00CE7-06E0-4C07-8A8B-3C930E9D6755}"/>
                                            </p:graphicEl>
                                          </p:spTgt>
                                        </p:tgtEl>
                                        <p:attrNameLst>
                                          <p:attrName>style.visibility</p:attrName>
                                        </p:attrNameLst>
                                      </p:cBhvr>
                                      <p:to>
                                        <p:strVal val="visible"/>
                                      </p:to>
                                    </p:set>
                                    <p:animEffect transition="in" filter="fade">
                                      <p:cBhvr>
                                        <p:cTn id="47" dur="500"/>
                                        <p:tgtEl>
                                          <p:spTgt spid="4">
                                            <p:graphicEl>
                                              <a:dgm id="{01F00CE7-06E0-4C07-8A8B-3C930E9D675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0E5877DD-5796-4721-9F42-81068CCA0707}"/>
                                            </p:graphicEl>
                                          </p:spTgt>
                                        </p:tgtEl>
                                        <p:attrNameLst>
                                          <p:attrName>style.visibility</p:attrName>
                                        </p:attrNameLst>
                                      </p:cBhvr>
                                      <p:to>
                                        <p:strVal val="visible"/>
                                      </p:to>
                                    </p:set>
                                    <p:animEffect transition="in" filter="fade">
                                      <p:cBhvr>
                                        <p:cTn id="52" dur="500"/>
                                        <p:tgtEl>
                                          <p:spTgt spid="4">
                                            <p:graphicEl>
                                              <a:dgm id="{0E5877DD-5796-4721-9F42-81068CCA0707}"/>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62842B05-0495-4C4B-AA7E-7E52636A7695}"/>
                                            </p:graphicEl>
                                          </p:spTgt>
                                        </p:tgtEl>
                                        <p:attrNameLst>
                                          <p:attrName>style.visibility</p:attrName>
                                        </p:attrNameLst>
                                      </p:cBhvr>
                                      <p:to>
                                        <p:strVal val="visible"/>
                                      </p:to>
                                    </p:set>
                                    <p:animEffect transition="in" filter="fade">
                                      <p:cBhvr>
                                        <p:cTn id="55" dur="500"/>
                                        <p:tgtEl>
                                          <p:spTgt spid="4">
                                            <p:graphicEl>
                                              <a:dgm id="{62842B05-0495-4C4B-AA7E-7E52636A769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1C67D3F2-BEC2-422E-BD26-CCD192081000}"/>
                                            </p:graphicEl>
                                          </p:spTgt>
                                        </p:tgtEl>
                                        <p:attrNameLst>
                                          <p:attrName>style.visibility</p:attrName>
                                        </p:attrNameLst>
                                      </p:cBhvr>
                                      <p:to>
                                        <p:strVal val="visible"/>
                                      </p:to>
                                    </p:set>
                                    <p:animEffect transition="in" filter="fade">
                                      <p:cBhvr>
                                        <p:cTn id="60" dur="500"/>
                                        <p:tgtEl>
                                          <p:spTgt spid="4">
                                            <p:graphicEl>
                                              <a:dgm id="{1C67D3F2-BEC2-422E-BD26-CCD192081000}"/>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06967FCA-9435-4773-A895-5D2AEC18CFEB}"/>
                                            </p:graphicEl>
                                          </p:spTgt>
                                        </p:tgtEl>
                                        <p:attrNameLst>
                                          <p:attrName>style.visibility</p:attrName>
                                        </p:attrNameLst>
                                      </p:cBhvr>
                                      <p:to>
                                        <p:strVal val="visible"/>
                                      </p:to>
                                    </p:set>
                                    <p:animEffect transition="in" filter="fade">
                                      <p:cBhvr>
                                        <p:cTn id="63" dur="500"/>
                                        <p:tgtEl>
                                          <p:spTgt spid="4">
                                            <p:graphicEl>
                                              <a:dgm id="{06967FCA-9435-4773-A895-5D2AEC18CFE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4E4F7C56-92E8-4AF3-A36B-005CBC6A6BA9}"/>
                                            </p:graphicEl>
                                          </p:spTgt>
                                        </p:tgtEl>
                                        <p:attrNameLst>
                                          <p:attrName>style.visibility</p:attrName>
                                        </p:attrNameLst>
                                      </p:cBhvr>
                                      <p:to>
                                        <p:strVal val="visible"/>
                                      </p:to>
                                    </p:set>
                                    <p:animEffect transition="in" filter="fade">
                                      <p:cBhvr>
                                        <p:cTn id="68" dur="500"/>
                                        <p:tgtEl>
                                          <p:spTgt spid="4">
                                            <p:graphicEl>
                                              <a:dgm id="{4E4F7C56-92E8-4AF3-A36B-005CBC6A6BA9}"/>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D3AFE98B-3A80-4F39-8592-14D11E6B9FAF}"/>
                                            </p:graphicEl>
                                          </p:spTgt>
                                        </p:tgtEl>
                                        <p:attrNameLst>
                                          <p:attrName>style.visibility</p:attrName>
                                        </p:attrNameLst>
                                      </p:cBhvr>
                                      <p:to>
                                        <p:strVal val="visible"/>
                                      </p:to>
                                    </p:set>
                                    <p:animEffect transition="in" filter="fade">
                                      <p:cBhvr>
                                        <p:cTn id="71" dur="500"/>
                                        <p:tgtEl>
                                          <p:spTgt spid="4">
                                            <p:graphicEl>
                                              <a:dgm id="{D3AFE98B-3A80-4F39-8592-14D11E6B9FAF}"/>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2D31C789-00FD-4E6C-8ED9-62635403BF6C}"/>
                                            </p:graphicEl>
                                          </p:spTgt>
                                        </p:tgtEl>
                                        <p:attrNameLst>
                                          <p:attrName>style.visibility</p:attrName>
                                        </p:attrNameLst>
                                      </p:cBhvr>
                                      <p:to>
                                        <p:strVal val="visible"/>
                                      </p:to>
                                    </p:set>
                                    <p:animEffect transition="in" filter="fade">
                                      <p:cBhvr>
                                        <p:cTn id="76" dur="500"/>
                                        <p:tgtEl>
                                          <p:spTgt spid="4">
                                            <p:graphicEl>
                                              <a:dgm id="{2D31C789-00FD-4E6C-8ED9-62635403BF6C}"/>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FD3302C4-929B-436C-BCC4-0E2D309B381D}"/>
                                            </p:graphicEl>
                                          </p:spTgt>
                                        </p:tgtEl>
                                        <p:attrNameLst>
                                          <p:attrName>style.visibility</p:attrName>
                                        </p:attrNameLst>
                                      </p:cBhvr>
                                      <p:to>
                                        <p:strVal val="visible"/>
                                      </p:to>
                                    </p:set>
                                    <p:animEffect transition="in" filter="fade">
                                      <p:cBhvr>
                                        <p:cTn id="79" dur="500"/>
                                        <p:tgtEl>
                                          <p:spTgt spid="4">
                                            <p:graphicEl>
                                              <a:dgm id="{FD3302C4-929B-436C-BCC4-0E2D309B381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D233A052-676C-4E5E-A19F-CEF0796EC1A5}"/>
                                            </p:graphicEl>
                                          </p:spTgt>
                                        </p:tgtEl>
                                        <p:attrNameLst>
                                          <p:attrName>style.visibility</p:attrName>
                                        </p:attrNameLst>
                                      </p:cBhvr>
                                      <p:to>
                                        <p:strVal val="visible"/>
                                      </p:to>
                                    </p:set>
                                    <p:animEffect transition="in" filter="fade">
                                      <p:cBhvr>
                                        <p:cTn id="84" dur="500"/>
                                        <p:tgtEl>
                                          <p:spTgt spid="4">
                                            <p:graphicEl>
                                              <a:dgm id="{D233A052-676C-4E5E-A19F-CEF0796EC1A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22A81F00-7BB4-4678-AD39-B8FF31B67742}"/>
                                            </p:graphicEl>
                                          </p:spTgt>
                                        </p:tgtEl>
                                        <p:attrNameLst>
                                          <p:attrName>style.visibility</p:attrName>
                                        </p:attrNameLst>
                                      </p:cBhvr>
                                      <p:to>
                                        <p:strVal val="visible"/>
                                      </p:to>
                                    </p:set>
                                    <p:animEffect transition="in" filter="fade">
                                      <p:cBhvr>
                                        <p:cTn id="87" dur="500"/>
                                        <p:tgtEl>
                                          <p:spTgt spid="4">
                                            <p:graphicEl>
                                              <a:dgm id="{22A81F00-7BB4-4678-AD39-B8FF31B67742}"/>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A2917C1D-B01D-4C85-9451-B7210AF23121}"/>
                                            </p:graphicEl>
                                          </p:spTgt>
                                        </p:tgtEl>
                                        <p:attrNameLst>
                                          <p:attrName>style.visibility</p:attrName>
                                        </p:attrNameLst>
                                      </p:cBhvr>
                                      <p:to>
                                        <p:strVal val="visible"/>
                                      </p:to>
                                    </p:set>
                                    <p:animEffect transition="in" filter="fade">
                                      <p:cBhvr>
                                        <p:cTn id="92" dur="500"/>
                                        <p:tgtEl>
                                          <p:spTgt spid="4">
                                            <p:graphicEl>
                                              <a:dgm id="{A2917C1D-B01D-4C85-9451-B7210AF23121}"/>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4A4A329B-229E-43E1-B9A3-C56735F90163}"/>
                                            </p:graphicEl>
                                          </p:spTgt>
                                        </p:tgtEl>
                                        <p:attrNameLst>
                                          <p:attrName>style.visibility</p:attrName>
                                        </p:attrNameLst>
                                      </p:cBhvr>
                                      <p:to>
                                        <p:strVal val="visible"/>
                                      </p:to>
                                    </p:set>
                                    <p:animEffect transition="in" filter="fade">
                                      <p:cBhvr>
                                        <p:cTn id="95" dur="500"/>
                                        <p:tgtEl>
                                          <p:spTgt spid="4">
                                            <p:graphicEl>
                                              <a:dgm id="{4A4A329B-229E-43E1-B9A3-C56735F90163}"/>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
                                            <p:graphicEl>
                                              <a:dgm id="{B674291C-BC84-48E2-94E7-95BC03719905}"/>
                                            </p:graphicEl>
                                          </p:spTgt>
                                        </p:tgtEl>
                                        <p:attrNameLst>
                                          <p:attrName>style.visibility</p:attrName>
                                        </p:attrNameLst>
                                      </p:cBhvr>
                                      <p:to>
                                        <p:strVal val="visible"/>
                                      </p:to>
                                    </p:set>
                                    <p:animEffect transition="in" filter="fade">
                                      <p:cBhvr>
                                        <p:cTn id="100" dur="500"/>
                                        <p:tgtEl>
                                          <p:spTgt spid="4">
                                            <p:graphicEl>
                                              <a:dgm id="{B674291C-BC84-48E2-94E7-95BC03719905}"/>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863B5490-D2C0-45B3-B749-7E6382B1696A}"/>
                                            </p:graphicEl>
                                          </p:spTgt>
                                        </p:tgtEl>
                                        <p:attrNameLst>
                                          <p:attrName>style.visibility</p:attrName>
                                        </p:attrNameLst>
                                      </p:cBhvr>
                                      <p:to>
                                        <p:strVal val="visible"/>
                                      </p:to>
                                    </p:set>
                                    <p:animEffect transition="in" filter="fade">
                                      <p:cBhvr>
                                        <p:cTn id="103" dur="500"/>
                                        <p:tgtEl>
                                          <p:spTgt spid="4">
                                            <p:graphicEl>
                                              <a:dgm id="{863B5490-D2C0-45B3-B749-7E6382B1696A}"/>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graphicEl>
                                              <a:dgm id="{8B04EDA4-32B8-49F7-A2AF-A36FDD1CA3FA}"/>
                                            </p:graphicEl>
                                          </p:spTgt>
                                        </p:tgtEl>
                                        <p:attrNameLst>
                                          <p:attrName>style.visibility</p:attrName>
                                        </p:attrNameLst>
                                      </p:cBhvr>
                                      <p:to>
                                        <p:strVal val="visible"/>
                                      </p:to>
                                    </p:set>
                                    <p:animEffect transition="in" filter="fade">
                                      <p:cBhvr>
                                        <p:cTn id="108" dur="500"/>
                                        <p:tgtEl>
                                          <p:spTgt spid="4">
                                            <p:graphicEl>
                                              <a:dgm id="{8B04EDA4-32B8-49F7-A2AF-A36FDD1CA3FA}"/>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939DB802-526E-4DFF-854F-87107173BD02}"/>
                                            </p:graphicEl>
                                          </p:spTgt>
                                        </p:tgtEl>
                                        <p:attrNameLst>
                                          <p:attrName>style.visibility</p:attrName>
                                        </p:attrNameLst>
                                      </p:cBhvr>
                                      <p:to>
                                        <p:strVal val="visible"/>
                                      </p:to>
                                    </p:set>
                                    <p:animEffect transition="in" filter="fade">
                                      <p:cBhvr>
                                        <p:cTn id="111" dur="500"/>
                                        <p:tgtEl>
                                          <p:spTgt spid="4">
                                            <p:graphicEl>
                                              <a:dgm id="{939DB802-526E-4DFF-854F-87107173BD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216411"/>
            <a:ext cx="6624000" cy="2464777"/>
          </a:xfrm>
        </p:spPr>
        <p:txBody>
          <a:bodyPr/>
          <a:lstStyle/>
          <a:p>
            <a:r>
              <a:rPr lang="en-GB" sz="4400" b="1" dirty="0" smtClean="0"/>
              <a:t>S</a:t>
            </a:r>
            <a:r>
              <a:rPr lang="en-GB" b="1" dirty="0" smtClean="0"/>
              <a:t>tudents’ </a:t>
            </a:r>
            <a:r>
              <a:rPr lang="en-GB" sz="4400" b="1" dirty="0" smtClean="0"/>
              <a:t>b</a:t>
            </a:r>
            <a:r>
              <a:rPr lang="en-GB" b="1" dirty="0" smtClean="0"/>
              <a:t>ackground</a:t>
            </a:r>
            <a:br>
              <a:rPr lang="en-GB" b="1" dirty="0" smtClean="0"/>
            </a:br>
            <a:r>
              <a:rPr lang="en-GB" b="1" dirty="0"/>
              <a:t/>
            </a:r>
            <a:br>
              <a:rPr lang="en-GB" b="1" dirty="0"/>
            </a:br>
            <a:r>
              <a:rPr lang="en-GB" b="1" dirty="0"/>
              <a:t>AND </a:t>
            </a:r>
            <a:br>
              <a:rPr lang="en-GB" b="1" dirty="0"/>
            </a:br>
            <a:r>
              <a:rPr lang="en-GB" b="1" dirty="0"/>
              <a:t/>
            </a:r>
            <a:br>
              <a:rPr lang="en-GB" b="1" dirty="0"/>
            </a:br>
            <a:r>
              <a:rPr lang="en-GB" sz="4400" b="1" dirty="0"/>
              <a:t>L</a:t>
            </a:r>
            <a:r>
              <a:rPr lang="en-GB" b="1" dirty="0"/>
              <a:t>OW </a:t>
            </a:r>
            <a:r>
              <a:rPr lang="en-GB" sz="4400" b="1" dirty="0"/>
              <a:t>P</a:t>
            </a:r>
            <a:r>
              <a:rPr lang="en-GB" b="1" dirty="0"/>
              <a:t>ERFORMANCE</a:t>
            </a:r>
          </a:p>
        </p:txBody>
      </p:sp>
    </p:spTree>
    <p:extLst>
      <p:ext uri="{BB962C8B-B14F-4D97-AF65-F5344CB8AC3E}">
        <p14:creationId xmlns:p14="http://schemas.microsoft.com/office/powerpoint/2010/main" val="2734672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459241749"/>
              </p:ext>
            </p:extLst>
          </p:nvPr>
        </p:nvGraphicFramePr>
        <p:xfrm>
          <a:off x="539552" y="1412776"/>
          <a:ext cx="8424935" cy="51032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Socio-economic </a:t>
            </a:r>
            <a:r>
              <a:rPr lang="en-GB" sz="2800" b="1" dirty="0" smtClean="0">
                <a:solidFill>
                  <a:srgbClr val="000000"/>
                </a:solidFill>
                <a:latin typeface="Georgia"/>
                <a:ea typeface="+mn-ea"/>
                <a:cs typeface="+mn-cs"/>
              </a:rPr>
              <a:t>status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2.3.</a:t>
            </a:r>
            <a:endParaRPr lang="en-GB" sz="1300" dirty="0"/>
          </a:p>
        </p:txBody>
      </p:sp>
      <p:sp>
        <p:nvSpPr>
          <p:cNvPr id="9" name="Rectangle 8"/>
          <p:cNvSpPr/>
          <p:nvPr/>
        </p:nvSpPr>
        <p:spPr>
          <a:xfrm>
            <a:off x="5670426" y="2142861"/>
            <a:ext cx="139779" cy="4190359"/>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Arrow 9"/>
          <p:cNvSpPr/>
          <p:nvPr/>
        </p:nvSpPr>
        <p:spPr>
          <a:xfrm rot="16200000">
            <a:off x="-1351551" y="3347172"/>
            <a:ext cx="3384375" cy="523695"/>
          </a:xfrm>
          <a:prstGeom prst="rightArrow">
            <a:avLst/>
          </a:prstGeom>
          <a:gradFill flip="none" rotWithShape="1">
            <a:gsLst>
              <a:gs pos="0">
                <a:schemeClr val="accent5">
                  <a:lumMod val="75000"/>
                </a:schemeClr>
              </a:gs>
              <a:gs pos="50000">
                <a:schemeClr val="accent5">
                  <a:lumMod val="60000"/>
                  <a:lumOff val="4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en-GB" sz="1400" b="1" dirty="0" smtClean="0">
                <a:solidFill>
                  <a:schemeClr val="tx1">
                    <a:lumMod val="50000"/>
                  </a:schemeClr>
                </a:solidFill>
              </a:rPr>
              <a:t>More likely to be low performer</a:t>
            </a:r>
            <a:endParaRPr lang="en-GB" sz="1400" b="1" dirty="0">
              <a:solidFill>
                <a:schemeClr val="tx1">
                  <a:lumMod val="50000"/>
                </a:schemeClr>
              </a:solidFill>
            </a:endParaRPr>
          </a:p>
        </p:txBody>
      </p:sp>
      <p:sp>
        <p:nvSpPr>
          <p:cNvPr id="12" name="TextBox 1"/>
          <p:cNvSpPr txBox="1"/>
          <p:nvPr/>
        </p:nvSpPr>
        <p:spPr>
          <a:xfrm>
            <a:off x="1171378" y="2060848"/>
            <a:ext cx="5272830" cy="792088"/>
          </a:xfrm>
          <a:prstGeom prst="rect">
            <a:avLst/>
          </a:prstGeom>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effectLst/>
                <a:latin typeface="Calibri" panose="020F0502020204030204" pitchFamily="34" charset="0"/>
              </a:rPr>
              <a:t>More likely to be low performer:</a:t>
            </a:r>
          </a:p>
          <a:p>
            <a:r>
              <a:rPr lang="en-GB" sz="2200" b="1" dirty="0" smtClean="0">
                <a:solidFill>
                  <a:srgbClr val="000000"/>
                </a:solidFill>
                <a:effectLst/>
                <a:latin typeface="Calibri" panose="020F0502020204030204" pitchFamily="34" charset="0"/>
              </a:rPr>
              <a:t>socio-economically disadvantaged </a:t>
            </a:r>
            <a:r>
              <a:rPr lang="en-GB" sz="2200" dirty="0" smtClean="0">
                <a:solidFill>
                  <a:srgbClr val="000000"/>
                </a:solidFill>
                <a:effectLst/>
                <a:latin typeface="Calibri" panose="020F0502020204030204" pitchFamily="34" charset="0"/>
              </a:rPr>
              <a:t>students</a:t>
            </a:r>
            <a:endParaRPr lang="en-GB" sz="2200" dirty="0">
              <a:solidFill>
                <a:srgbClr val="000000"/>
              </a:solidFill>
              <a:effectLst/>
              <a:latin typeface="Calibri" panose="020F0502020204030204" pitchFamily="34" charset="0"/>
            </a:endParaRPr>
          </a:p>
        </p:txBody>
      </p:sp>
      <p:sp>
        <p:nvSpPr>
          <p:cNvPr id="13" name="Rounded Rectangle 12"/>
          <p:cNvSpPr/>
          <p:nvPr/>
        </p:nvSpPr>
        <p:spPr>
          <a:xfrm>
            <a:off x="1084294" y="2045399"/>
            <a:ext cx="3312368" cy="168708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latin typeface="Calibri" panose="020F0502020204030204" pitchFamily="34" charset="0"/>
              </a:rPr>
              <a:t>Odds ratios higher than 1.0 mean that </a:t>
            </a:r>
            <a:r>
              <a:rPr lang="en-GB" sz="2000" b="1" dirty="0" smtClean="0">
                <a:solidFill>
                  <a:srgbClr val="000000"/>
                </a:solidFill>
                <a:latin typeface="Calibri" panose="020F0502020204030204" pitchFamily="34" charset="0"/>
              </a:rPr>
              <a:t>disadvantaged </a:t>
            </a:r>
            <a:r>
              <a:rPr lang="en-GB" sz="2000" b="1" dirty="0" smtClean="0">
                <a:solidFill>
                  <a:schemeClr val="bg2">
                    <a:lumMod val="10000"/>
                  </a:schemeClr>
                </a:solidFill>
                <a:latin typeface="Calibri" panose="020F0502020204030204" pitchFamily="34" charset="0"/>
              </a:rPr>
              <a:t>students are more likely to be low performers than </a:t>
            </a:r>
            <a:r>
              <a:rPr lang="en-GB" sz="2000" dirty="0" smtClean="0">
                <a:solidFill>
                  <a:srgbClr val="000000"/>
                </a:solidFill>
                <a:latin typeface="Calibri" panose="020F0502020204030204" pitchFamily="34" charset="0"/>
              </a:rPr>
              <a:t>advantaged students </a:t>
            </a:r>
            <a:endParaRPr lang="en-GB"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85764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4" dur="500"/>
                                        <p:tgtEl>
                                          <p:spTgt spid="8">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18" dur="500"/>
                                        <p:tgtEl>
                                          <p:spTgt spid="8">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21" dur="500"/>
                                        <p:tgtEl>
                                          <p:spTgt spid="8">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9" grpId="0" animBg="1"/>
      <p:bldP spid="10" grpId="0" animBg="1"/>
      <p:bldP spid="12" grpId="0"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Gender </a:t>
            </a:r>
            <a:r>
              <a:rPr lang="en-GB" sz="2800" b="1" dirty="0" smtClean="0">
                <a:solidFill>
                  <a:srgbClr val="000000"/>
                </a:solidFill>
                <a:latin typeface="Georgia"/>
                <a:ea typeface="+mn-ea"/>
                <a:cs typeface="+mn-cs"/>
              </a:rPr>
              <a:t>(OECD average)</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2.4.</a:t>
            </a:r>
            <a:endParaRPr lang="en-GB" sz="1300" dirty="0"/>
          </a:p>
        </p:txBody>
      </p:sp>
      <p:graphicFrame>
        <p:nvGraphicFramePr>
          <p:cNvPr id="3" name="Chart 2"/>
          <p:cNvGraphicFramePr/>
          <p:nvPr>
            <p:extLst>
              <p:ext uri="{D42A27DB-BD31-4B8C-83A1-F6EECF244321}">
                <p14:modId xmlns:p14="http://schemas.microsoft.com/office/powerpoint/2010/main" val="2747092378"/>
              </p:ext>
            </p:extLst>
          </p:nvPr>
        </p:nvGraphicFramePr>
        <p:xfrm>
          <a:off x="251520" y="1340769"/>
          <a:ext cx="8568952" cy="51752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928559" y="1916832"/>
            <a:ext cx="7750207" cy="768076"/>
          </a:xfrm>
          <a:prstGeom prst="rect">
            <a:avLst/>
          </a:prstGeom>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400" b="1" dirty="0">
                <a:solidFill>
                  <a:srgbClr val="000000"/>
                </a:solidFill>
                <a:latin typeface="Calibri" panose="020F0502020204030204" pitchFamily="34" charset="0"/>
              </a:rPr>
              <a:t>Boys </a:t>
            </a:r>
            <a:r>
              <a:rPr lang="en-GB" sz="2400" dirty="0">
                <a:solidFill>
                  <a:srgbClr val="000000"/>
                </a:solidFill>
                <a:latin typeface="Calibri" panose="020F0502020204030204" pitchFamily="34" charset="0"/>
              </a:rPr>
              <a:t>are more often low performers </a:t>
            </a:r>
            <a:r>
              <a:rPr lang="en-GB" sz="2400" b="1" dirty="0">
                <a:solidFill>
                  <a:srgbClr val="000000"/>
                </a:solidFill>
                <a:latin typeface="Calibri" panose="020F0502020204030204" pitchFamily="34" charset="0"/>
              </a:rPr>
              <a:t>in reading and science</a:t>
            </a:r>
          </a:p>
          <a:p>
            <a:pPr algn="ctr"/>
            <a:r>
              <a:rPr lang="en-GB" sz="2400" b="1" dirty="0">
                <a:solidFill>
                  <a:srgbClr val="000000"/>
                </a:solidFill>
                <a:latin typeface="Calibri" panose="020F0502020204030204" pitchFamily="34" charset="0"/>
              </a:rPr>
              <a:t>Girls </a:t>
            </a:r>
            <a:r>
              <a:rPr lang="en-GB" sz="2400" dirty="0">
                <a:solidFill>
                  <a:srgbClr val="000000"/>
                </a:solidFill>
                <a:latin typeface="Calibri" panose="020F0502020204030204" pitchFamily="34" charset="0"/>
              </a:rPr>
              <a:t>are more often low performers </a:t>
            </a:r>
            <a:r>
              <a:rPr lang="en-GB" sz="2400" b="1" dirty="0">
                <a:solidFill>
                  <a:srgbClr val="000000"/>
                </a:solidFill>
                <a:latin typeface="Calibri" panose="020F0502020204030204" pitchFamily="34" charset="0"/>
              </a:rPr>
              <a:t>in mathematics</a:t>
            </a:r>
          </a:p>
        </p:txBody>
      </p:sp>
    </p:spTree>
    <p:extLst>
      <p:ext uri="{BB962C8B-B14F-4D97-AF65-F5344CB8AC3E}">
        <p14:creationId xmlns:p14="http://schemas.microsoft.com/office/powerpoint/2010/main" val="128801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1" dur="500"/>
                                        <p:tgtEl>
                                          <p:spTgt spid="3">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5" dur="500"/>
                                        <p:tgtEl>
                                          <p:spTgt spid="3">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375111037"/>
              </p:ext>
            </p:extLst>
          </p:nvPr>
        </p:nvGraphicFramePr>
        <p:xfrm>
          <a:off x="251520" y="1340768"/>
          <a:ext cx="871296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55576" y="2068448"/>
            <a:ext cx="8068635" cy="2321073"/>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Immigrant </a:t>
            </a:r>
            <a:r>
              <a:rPr lang="en-GB" sz="2800" b="1" dirty="0" smtClean="0">
                <a:solidFill>
                  <a:srgbClr val="000000"/>
                </a:solidFill>
                <a:latin typeface="Georgia"/>
                <a:ea typeface="+mn-ea"/>
                <a:cs typeface="+mn-cs"/>
              </a:rPr>
              <a:t>background</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2.7.</a:t>
            </a:r>
            <a:endParaRPr lang="en-GB" sz="1300" dirty="0"/>
          </a:p>
        </p:txBody>
      </p:sp>
      <p:sp>
        <p:nvSpPr>
          <p:cNvPr id="8" name="TextBox 1"/>
          <p:cNvSpPr txBox="1"/>
          <p:nvPr/>
        </p:nvSpPr>
        <p:spPr>
          <a:xfrm>
            <a:off x="899592" y="2204864"/>
            <a:ext cx="4968552" cy="864096"/>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effectLst/>
                <a:latin typeface="Calibri" panose="020F0502020204030204" pitchFamily="34" charset="0"/>
              </a:rPr>
              <a:t>More likely to be low performer:</a:t>
            </a:r>
          </a:p>
          <a:p>
            <a:r>
              <a:rPr lang="en-GB" sz="2200" dirty="0">
                <a:solidFill>
                  <a:schemeClr val="bg2">
                    <a:lumMod val="10000"/>
                  </a:schemeClr>
                </a:solidFill>
                <a:latin typeface="Calibri" panose="020F0502020204030204" pitchFamily="34" charset="0"/>
              </a:rPr>
              <a:t>s</a:t>
            </a:r>
            <a:r>
              <a:rPr lang="en-GB" sz="2200" baseline="0" dirty="0" smtClean="0">
                <a:solidFill>
                  <a:schemeClr val="bg2">
                    <a:lumMod val="10000"/>
                  </a:schemeClr>
                </a:solidFill>
                <a:effectLst/>
                <a:latin typeface="Calibri" panose="020F0502020204030204" pitchFamily="34" charset="0"/>
              </a:rPr>
              <a:t>tudents </a:t>
            </a:r>
            <a:r>
              <a:rPr lang="en-GB" sz="2200" b="1" baseline="0" dirty="0" smtClean="0">
                <a:solidFill>
                  <a:schemeClr val="bg2">
                    <a:lumMod val="10000"/>
                  </a:schemeClr>
                </a:solidFill>
                <a:effectLst/>
                <a:latin typeface="Calibri" panose="020F0502020204030204" pitchFamily="34" charset="0"/>
              </a:rPr>
              <a:t>with an immigrant</a:t>
            </a:r>
            <a:r>
              <a:rPr lang="en-GB" sz="2200" b="1" dirty="0" smtClean="0">
                <a:solidFill>
                  <a:schemeClr val="bg2">
                    <a:lumMod val="10000"/>
                  </a:schemeClr>
                </a:solidFill>
                <a:effectLst/>
                <a:latin typeface="Calibri" panose="020F0502020204030204" pitchFamily="34" charset="0"/>
              </a:rPr>
              <a:t> background</a:t>
            </a:r>
            <a:endParaRPr lang="en-GB" sz="2200" dirty="0">
              <a:solidFill>
                <a:srgbClr val="000000"/>
              </a:solidFill>
              <a:effectLst/>
              <a:latin typeface="Calibri" panose="020F0502020204030204" pitchFamily="34" charset="0"/>
            </a:endParaRPr>
          </a:p>
        </p:txBody>
      </p:sp>
      <p:sp>
        <p:nvSpPr>
          <p:cNvPr id="12" name="Rectangle 11"/>
          <p:cNvSpPr/>
          <p:nvPr/>
        </p:nvSpPr>
        <p:spPr>
          <a:xfrm>
            <a:off x="6336796" y="2079938"/>
            <a:ext cx="149863" cy="4274586"/>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81722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352928" cy="4925144"/>
          </a:xfrm>
        </p:spPr>
        <p:txBody>
          <a:bodyPr>
            <a:noAutofit/>
          </a:bodyPr>
          <a:lstStyle/>
          <a:p>
            <a:r>
              <a:rPr lang="en-US" sz="2400" dirty="0" smtClean="0">
                <a:solidFill>
                  <a:srgbClr val="000000"/>
                </a:solidFill>
              </a:rPr>
              <a:t>In PISA, </a:t>
            </a:r>
            <a:r>
              <a:rPr lang="en-US" sz="2400" b="1" dirty="0" smtClean="0">
                <a:solidFill>
                  <a:srgbClr val="000000"/>
                </a:solidFill>
              </a:rPr>
              <a:t>Level 2</a:t>
            </a:r>
            <a:r>
              <a:rPr lang="en-US" sz="2400" dirty="0" smtClean="0">
                <a:solidFill>
                  <a:srgbClr val="000000"/>
                </a:solidFill>
              </a:rPr>
              <a:t> is considered the </a:t>
            </a:r>
            <a:r>
              <a:rPr lang="en-US" sz="2400" b="1" dirty="0" smtClean="0">
                <a:solidFill>
                  <a:srgbClr val="000000"/>
                </a:solidFill>
              </a:rPr>
              <a:t>baseline level of proficiency </a:t>
            </a:r>
            <a:r>
              <a:rPr lang="en-US" sz="2400" dirty="0" smtClean="0">
                <a:solidFill>
                  <a:srgbClr val="000000"/>
                </a:solidFill>
              </a:rPr>
              <a:t>in mathematics, reading and/or science. </a:t>
            </a:r>
          </a:p>
          <a:p>
            <a:endParaRPr lang="en-GB" sz="2400" dirty="0" smtClean="0">
              <a:solidFill>
                <a:srgbClr val="000000"/>
              </a:solidFill>
            </a:endParaRPr>
          </a:p>
          <a:p>
            <a:r>
              <a:rPr lang="en-GB" sz="2400" dirty="0" smtClean="0">
                <a:solidFill>
                  <a:srgbClr val="000000"/>
                </a:solidFill>
              </a:rPr>
              <a:t>In PISA, “</a:t>
            </a:r>
            <a:r>
              <a:rPr lang="en-GB" sz="2400" b="1" dirty="0" smtClean="0">
                <a:solidFill>
                  <a:srgbClr val="000000"/>
                </a:solidFill>
              </a:rPr>
              <a:t>low performers</a:t>
            </a:r>
            <a:r>
              <a:rPr lang="en-GB" sz="2400" dirty="0" smtClean="0">
                <a:solidFill>
                  <a:srgbClr val="000000"/>
                </a:solidFill>
              </a:rPr>
              <a:t>” are </a:t>
            </a:r>
            <a:r>
              <a:rPr lang="en-US" sz="2400" dirty="0" smtClean="0">
                <a:solidFill>
                  <a:srgbClr val="000000"/>
                </a:solidFill>
              </a:rPr>
              <a:t>students who perform </a:t>
            </a:r>
            <a:r>
              <a:rPr lang="en-US" sz="2400" b="1" dirty="0" smtClean="0">
                <a:solidFill>
                  <a:srgbClr val="000000"/>
                </a:solidFill>
              </a:rPr>
              <a:t>below the baseline Level 2 </a:t>
            </a:r>
            <a:r>
              <a:rPr lang="en-US" sz="2400" dirty="0" smtClean="0">
                <a:solidFill>
                  <a:srgbClr val="000000"/>
                </a:solidFill>
              </a:rPr>
              <a:t>in mathematics, reading and/or science (i.e. they score at Level 1 or below).</a:t>
            </a:r>
          </a:p>
          <a:p>
            <a:endParaRPr lang="en-US" sz="2400" b="1" dirty="0" smtClean="0">
              <a:solidFill>
                <a:srgbClr val="000000"/>
              </a:solidFill>
            </a:endParaRPr>
          </a:p>
          <a:p>
            <a:r>
              <a:rPr lang="en-US" sz="2400" b="1" dirty="0" smtClean="0">
                <a:solidFill>
                  <a:srgbClr val="000000"/>
                </a:solidFill>
              </a:rPr>
              <a:t>Low performers </a:t>
            </a:r>
            <a:r>
              <a:rPr lang="en-US" sz="2400" dirty="0" smtClean="0">
                <a:solidFill>
                  <a:srgbClr val="000000"/>
                </a:solidFill>
              </a:rPr>
              <a:t>can answer </a:t>
            </a:r>
            <a:r>
              <a:rPr lang="en-US" sz="2400" dirty="0">
                <a:solidFill>
                  <a:srgbClr val="000000"/>
                </a:solidFill>
              </a:rPr>
              <a:t>questions </a:t>
            </a:r>
            <a:r>
              <a:rPr lang="en-US" sz="2400" dirty="0" smtClean="0">
                <a:solidFill>
                  <a:srgbClr val="000000"/>
                </a:solidFill>
              </a:rPr>
              <a:t>that provide clear directions and single </a:t>
            </a:r>
            <a:r>
              <a:rPr lang="en-US" sz="2400" dirty="0">
                <a:solidFill>
                  <a:srgbClr val="000000"/>
                </a:solidFill>
              </a:rPr>
              <a:t>information sources and </a:t>
            </a:r>
            <a:r>
              <a:rPr lang="en-US" sz="2400" dirty="0" smtClean="0">
                <a:solidFill>
                  <a:srgbClr val="000000"/>
                </a:solidFill>
              </a:rPr>
              <a:t>connections</a:t>
            </a:r>
            <a:r>
              <a:rPr lang="en-US" sz="2400" dirty="0">
                <a:solidFill>
                  <a:srgbClr val="000000"/>
                </a:solidFill>
              </a:rPr>
              <a:t>. However, they </a:t>
            </a:r>
            <a:r>
              <a:rPr lang="en-US" sz="2400" dirty="0" smtClean="0">
                <a:solidFill>
                  <a:srgbClr val="000000"/>
                </a:solidFill>
              </a:rPr>
              <a:t>typically cannot </a:t>
            </a:r>
            <a:r>
              <a:rPr lang="en-US" sz="2400" dirty="0">
                <a:solidFill>
                  <a:srgbClr val="000000"/>
                </a:solidFill>
              </a:rPr>
              <a:t>make more complex uses of information and </a:t>
            </a:r>
            <a:r>
              <a:rPr lang="en-US" sz="2400" dirty="0" smtClean="0">
                <a:solidFill>
                  <a:srgbClr val="000000"/>
                </a:solidFill>
              </a:rPr>
              <a:t>reasoning.</a:t>
            </a:r>
          </a:p>
        </p:txBody>
      </p:sp>
      <p:sp>
        <p:nvSpPr>
          <p:cNvPr id="2" name="Title 1"/>
          <p:cNvSpPr>
            <a:spLocks noGrp="1"/>
          </p:cNvSpPr>
          <p:nvPr>
            <p:ph type="title"/>
          </p:nvPr>
        </p:nvSpPr>
        <p:spPr/>
        <p:txBody>
          <a:bodyPr/>
          <a:lstStyle/>
          <a:p>
            <a:pPr>
              <a:spcBef>
                <a:spcPct val="20000"/>
              </a:spcBef>
            </a:pPr>
            <a:r>
              <a:rPr lang="en-US" sz="2800" b="1" dirty="0">
                <a:solidFill>
                  <a:srgbClr val="000000"/>
                </a:solidFill>
                <a:latin typeface="Georgia"/>
                <a:ea typeface="+mn-ea"/>
                <a:cs typeface="+mn-cs"/>
              </a:rPr>
              <a:t>Low performers: Definitions in PISA</a:t>
            </a:r>
            <a:endParaRPr lang="en-GB" sz="2800" b="1" dirty="0">
              <a:solidFill>
                <a:srgbClr val="000000"/>
              </a:solidFill>
              <a:latin typeface="Georgia"/>
              <a:ea typeface="+mn-ea"/>
              <a:cs typeface="+mn-cs"/>
            </a:endParaRPr>
          </a:p>
        </p:txBody>
      </p:sp>
      <p:sp>
        <p:nvSpPr>
          <p:cNvPr id="4" name="Rounded Rectangular Callout 3"/>
          <p:cNvSpPr/>
          <p:nvPr/>
        </p:nvSpPr>
        <p:spPr>
          <a:xfrm>
            <a:off x="3059832" y="2276872"/>
            <a:ext cx="5760640" cy="1080120"/>
          </a:xfrm>
          <a:prstGeom prst="wedgeRoundRectCallout">
            <a:avLst>
              <a:gd name="adj1" fmla="val 9751"/>
              <a:gd name="adj2" fmla="val -90388"/>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Students demonstrate </a:t>
            </a:r>
            <a:r>
              <a:rPr lang="en-US" dirty="0">
                <a:solidFill>
                  <a:schemeClr val="accent1">
                    <a:lumMod val="75000"/>
                  </a:schemeClr>
                </a:solidFill>
              </a:rPr>
              <a:t>elementary skills to read and understand simple text and master basic mathematical and scientific concepts and procedures</a:t>
            </a:r>
            <a:endParaRPr lang="en-GB" dirty="0">
              <a:solidFill>
                <a:schemeClr val="accent1">
                  <a:lumMod val="75000"/>
                </a:schemeClr>
              </a:solidFill>
            </a:endParaRPr>
          </a:p>
        </p:txBody>
      </p:sp>
    </p:spTree>
    <p:extLst>
      <p:ext uri="{BB962C8B-B14F-4D97-AF65-F5344CB8AC3E}">
        <p14:creationId xmlns:p14="http://schemas.microsoft.com/office/powerpoint/2010/main" val="35000801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423680044"/>
              </p:ext>
            </p:extLst>
          </p:nvPr>
        </p:nvGraphicFramePr>
        <p:xfrm>
          <a:off x="323528" y="1340768"/>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743817" y="1865932"/>
            <a:ext cx="8095920" cy="2277116"/>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Family </a:t>
            </a:r>
            <a:r>
              <a:rPr lang="en-GB" sz="2800" b="1" dirty="0" smtClean="0">
                <a:solidFill>
                  <a:srgbClr val="000000"/>
                </a:solidFill>
                <a:latin typeface="Georgia"/>
                <a:ea typeface="+mn-ea"/>
                <a:cs typeface="+mn-cs"/>
              </a:rPr>
              <a:t>structure</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2.10.</a:t>
            </a:r>
            <a:endParaRPr lang="en-GB" sz="1300" dirty="0"/>
          </a:p>
        </p:txBody>
      </p:sp>
      <p:sp>
        <p:nvSpPr>
          <p:cNvPr id="10" name="TextBox 1"/>
          <p:cNvSpPr txBox="1"/>
          <p:nvPr/>
        </p:nvSpPr>
        <p:spPr>
          <a:xfrm>
            <a:off x="899592" y="2100884"/>
            <a:ext cx="4176464" cy="860064"/>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latin typeface="Calibri" panose="020F0502020204030204" pitchFamily="34" charset="0"/>
              </a:rPr>
              <a:t>M</a:t>
            </a:r>
            <a:r>
              <a:rPr lang="en-GB" sz="2200" baseline="0" dirty="0" smtClean="0">
                <a:solidFill>
                  <a:srgbClr val="000000"/>
                </a:solidFill>
                <a:effectLst/>
                <a:latin typeface="Calibri" panose="020F0502020204030204" pitchFamily="34" charset="0"/>
              </a:rPr>
              <a:t>ore </a:t>
            </a:r>
            <a:r>
              <a:rPr lang="en-GB" sz="2200" baseline="0" dirty="0">
                <a:solidFill>
                  <a:srgbClr val="000000"/>
                </a:solidFill>
                <a:effectLst/>
                <a:latin typeface="Calibri" panose="020F0502020204030204" pitchFamily="34" charset="0"/>
              </a:rPr>
              <a:t>likely to be low </a:t>
            </a:r>
            <a:r>
              <a:rPr lang="en-GB" sz="2200" baseline="0" dirty="0" smtClean="0">
                <a:solidFill>
                  <a:srgbClr val="000000"/>
                </a:solidFill>
                <a:effectLst/>
                <a:latin typeface="Calibri" panose="020F0502020204030204" pitchFamily="34" charset="0"/>
              </a:rPr>
              <a:t>performers: </a:t>
            </a:r>
          </a:p>
          <a:p>
            <a:r>
              <a:rPr lang="en-GB" sz="2200" dirty="0">
                <a:solidFill>
                  <a:srgbClr val="000000"/>
                </a:solidFill>
                <a:latin typeface="Calibri" panose="020F0502020204030204" pitchFamily="34" charset="0"/>
              </a:rPr>
              <a:t>Students </a:t>
            </a:r>
            <a:r>
              <a:rPr lang="en-GB" sz="2200" b="1" dirty="0">
                <a:solidFill>
                  <a:srgbClr val="000000"/>
                </a:solidFill>
                <a:latin typeface="Calibri" panose="020F0502020204030204" pitchFamily="34" charset="0"/>
              </a:rPr>
              <a:t>in single-parent families</a:t>
            </a:r>
            <a:endParaRPr lang="en-GB" sz="2200" b="1" dirty="0">
              <a:solidFill>
                <a:srgbClr val="000000"/>
              </a:solidFill>
              <a:effectLst/>
              <a:latin typeface="Calibri" panose="020F0502020204030204" pitchFamily="34" charset="0"/>
            </a:endParaRPr>
          </a:p>
        </p:txBody>
      </p:sp>
      <p:sp>
        <p:nvSpPr>
          <p:cNvPr id="14" name="Rectangle 13"/>
          <p:cNvSpPr/>
          <p:nvPr/>
        </p:nvSpPr>
        <p:spPr>
          <a:xfrm>
            <a:off x="5499440" y="1874715"/>
            <a:ext cx="126874" cy="4317332"/>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48276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animBg="1"/>
      <p:bldP spid="10"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48392509"/>
              </p:ext>
            </p:extLst>
          </p:nvPr>
        </p:nvGraphicFramePr>
        <p:xfrm>
          <a:off x="323528" y="1340768"/>
          <a:ext cx="8388424"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857890" y="1916832"/>
            <a:ext cx="7755985" cy="2430583"/>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Geographic </a:t>
            </a:r>
            <a:r>
              <a:rPr lang="en-GB" sz="2800" b="1" dirty="0" smtClean="0">
                <a:solidFill>
                  <a:srgbClr val="000000"/>
                </a:solidFill>
                <a:latin typeface="Georgia"/>
                <a:ea typeface="+mn-ea"/>
                <a:cs typeface="+mn-cs"/>
              </a:rPr>
              <a:t>location</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307777"/>
          </a:xfrm>
          <a:prstGeom prst="rect">
            <a:avLst/>
          </a:prstGeom>
          <a:noFill/>
        </p:spPr>
        <p:txBody>
          <a:bodyPr wrap="square" rtlCol="0">
            <a:spAutoFit/>
          </a:bodyPr>
          <a:lstStyle/>
          <a:p>
            <a:r>
              <a:rPr lang="en-GB" sz="1300" dirty="0" smtClean="0"/>
              <a:t>Source: </a:t>
            </a:r>
            <a:r>
              <a:rPr lang="en-GB" sz="1400" dirty="0"/>
              <a:t>Figure </a:t>
            </a:r>
            <a:r>
              <a:rPr lang="en-GB" sz="1400" dirty="0" smtClean="0"/>
              <a:t>2.12</a:t>
            </a:r>
            <a:r>
              <a:rPr lang="en-GB" sz="1300" dirty="0" smtClean="0"/>
              <a:t>.</a:t>
            </a:r>
            <a:endParaRPr lang="en-GB" sz="1300" dirty="0"/>
          </a:p>
        </p:txBody>
      </p:sp>
      <p:sp>
        <p:nvSpPr>
          <p:cNvPr id="12" name="Rectangle 11"/>
          <p:cNvSpPr/>
          <p:nvPr/>
        </p:nvSpPr>
        <p:spPr>
          <a:xfrm>
            <a:off x="3798404" y="1903637"/>
            <a:ext cx="115791" cy="4404110"/>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1"/>
          <p:cNvSpPr txBox="1"/>
          <p:nvPr/>
        </p:nvSpPr>
        <p:spPr>
          <a:xfrm>
            <a:off x="1021990" y="2026860"/>
            <a:ext cx="5134186" cy="82607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latin typeface="Calibri" panose="020F0502020204030204" pitchFamily="34" charset="0"/>
              </a:rPr>
              <a:t>M</a:t>
            </a:r>
            <a:r>
              <a:rPr lang="en-GB" sz="2200" baseline="0" dirty="0" smtClean="0">
                <a:solidFill>
                  <a:srgbClr val="000000"/>
                </a:solidFill>
                <a:effectLst/>
                <a:latin typeface="Calibri" panose="020F0502020204030204" pitchFamily="34" charset="0"/>
              </a:rPr>
              <a:t>ore </a:t>
            </a:r>
            <a:r>
              <a:rPr lang="en-GB" sz="2200" baseline="0" dirty="0">
                <a:solidFill>
                  <a:srgbClr val="000000"/>
                </a:solidFill>
                <a:effectLst/>
                <a:latin typeface="Calibri" panose="020F0502020204030204" pitchFamily="34" charset="0"/>
              </a:rPr>
              <a:t>likely to be low </a:t>
            </a:r>
            <a:r>
              <a:rPr lang="en-GB" sz="2200" baseline="0" dirty="0" smtClean="0">
                <a:solidFill>
                  <a:srgbClr val="000000"/>
                </a:solidFill>
                <a:effectLst/>
                <a:latin typeface="Calibri" panose="020F0502020204030204" pitchFamily="34" charset="0"/>
              </a:rPr>
              <a:t>performers: </a:t>
            </a:r>
          </a:p>
          <a:p>
            <a:r>
              <a:rPr lang="en-GB" sz="2200" dirty="0" smtClean="0">
                <a:solidFill>
                  <a:srgbClr val="000000"/>
                </a:solidFill>
                <a:latin typeface="Calibri" panose="020F0502020204030204" pitchFamily="34" charset="0"/>
              </a:rPr>
              <a:t>students attending </a:t>
            </a:r>
            <a:r>
              <a:rPr lang="en-GB" sz="2200" b="1" dirty="0" smtClean="0">
                <a:solidFill>
                  <a:srgbClr val="000000"/>
                </a:solidFill>
                <a:latin typeface="Calibri" panose="020F0502020204030204" pitchFamily="34" charset="0"/>
              </a:rPr>
              <a:t>schools in rural areas</a:t>
            </a:r>
            <a:endParaRPr lang="en-GB" sz="2200" b="1"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8486295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12"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737017"/>
            <a:ext cx="6624000" cy="3423566"/>
          </a:xfrm>
        </p:spPr>
        <p:txBody>
          <a:bodyPr/>
          <a:lstStyle/>
          <a:p>
            <a:r>
              <a:rPr lang="en-GB" sz="4400" b="1" dirty="0" smtClean="0"/>
              <a:t>S</a:t>
            </a:r>
            <a:r>
              <a:rPr lang="en-GB" b="1" dirty="0" smtClean="0"/>
              <a:t>tudents’ </a:t>
            </a:r>
            <a:r>
              <a:rPr lang="en-GB" sz="4400" b="1" dirty="0" smtClean="0"/>
              <a:t>p</a:t>
            </a:r>
            <a:r>
              <a:rPr lang="en-GB" b="1" dirty="0" smtClean="0"/>
              <a:t>rogress </a:t>
            </a:r>
            <a:r>
              <a:rPr lang="en-GB" b="1" dirty="0"/>
              <a:t/>
            </a:r>
            <a:br>
              <a:rPr lang="en-GB" b="1" dirty="0"/>
            </a:br>
            <a:r>
              <a:rPr lang="en-GB" sz="4400" b="1" dirty="0" smtClean="0"/>
              <a:t>t</a:t>
            </a:r>
            <a:r>
              <a:rPr lang="en-GB" b="1" dirty="0" smtClean="0"/>
              <a:t>hrough </a:t>
            </a:r>
            <a:r>
              <a:rPr lang="en-GB" sz="4400" b="1" dirty="0" smtClean="0"/>
              <a:t>e</a:t>
            </a:r>
            <a:r>
              <a:rPr lang="en-GB" b="1" dirty="0" smtClean="0"/>
              <a:t>ducation</a:t>
            </a:r>
            <a:br>
              <a:rPr lang="en-GB" b="1" dirty="0" smtClean="0"/>
            </a:br>
            <a:r>
              <a:rPr lang="en-GB" b="1" dirty="0"/>
              <a:t/>
            </a:r>
            <a:br>
              <a:rPr lang="en-GB" b="1" dirty="0"/>
            </a:br>
            <a:r>
              <a:rPr lang="en-GB" b="1" dirty="0"/>
              <a:t>AND </a:t>
            </a:r>
            <a:br>
              <a:rPr lang="en-GB" b="1" dirty="0"/>
            </a:br>
            <a:r>
              <a:rPr lang="en-GB" b="1" dirty="0"/>
              <a:t/>
            </a:r>
            <a:br>
              <a:rPr lang="en-GB" b="1" dirty="0"/>
            </a:br>
            <a:r>
              <a:rPr lang="en-GB" sz="4400" b="1" dirty="0"/>
              <a:t>L</a:t>
            </a:r>
            <a:r>
              <a:rPr lang="en-GB" b="1" dirty="0"/>
              <a:t>OW </a:t>
            </a:r>
            <a:r>
              <a:rPr lang="en-GB" sz="4400" b="1" dirty="0"/>
              <a:t>P</a:t>
            </a:r>
            <a:r>
              <a:rPr lang="en-GB" b="1" dirty="0"/>
              <a:t>ERFORMANCE</a:t>
            </a:r>
          </a:p>
        </p:txBody>
      </p:sp>
    </p:spTree>
    <p:extLst>
      <p:ext uri="{BB962C8B-B14F-4D97-AF65-F5344CB8AC3E}">
        <p14:creationId xmlns:p14="http://schemas.microsoft.com/office/powerpoint/2010/main" val="926364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74230079"/>
              </p:ext>
            </p:extLst>
          </p:nvPr>
        </p:nvGraphicFramePr>
        <p:xfrm>
          <a:off x="179512" y="1340768"/>
          <a:ext cx="8784976" cy="51752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Pre-primary </a:t>
            </a:r>
            <a:r>
              <a:rPr lang="en-GB" sz="2800" b="1" dirty="0" smtClean="0">
                <a:solidFill>
                  <a:srgbClr val="000000"/>
                </a:solidFill>
                <a:latin typeface="Georgia"/>
                <a:ea typeface="+mn-ea"/>
                <a:cs typeface="+mn-cs"/>
              </a:rPr>
              <a:t>education</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2.13.</a:t>
            </a:r>
            <a:endParaRPr lang="en-GB" sz="1300" dirty="0"/>
          </a:p>
        </p:txBody>
      </p:sp>
      <p:sp>
        <p:nvSpPr>
          <p:cNvPr id="9" name="Rectangle 8"/>
          <p:cNvSpPr/>
          <p:nvPr/>
        </p:nvSpPr>
        <p:spPr>
          <a:xfrm>
            <a:off x="4364221" y="2056968"/>
            <a:ext cx="126344" cy="4473833"/>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1"/>
          <p:cNvSpPr txBox="1"/>
          <p:nvPr/>
        </p:nvSpPr>
        <p:spPr>
          <a:xfrm>
            <a:off x="733958" y="2276872"/>
            <a:ext cx="4918162" cy="82607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latin typeface="Calibri" panose="020F0502020204030204" pitchFamily="34" charset="0"/>
              </a:rPr>
              <a:t>More </a:t>
            </a:r>
            <a:r>
              <a:rPr lang="en-GB" sz="2200" baseline="0" dirty="0" smtClean="0">
                <a:solidFill>
                  <a:srgbClr val="000000"/>
                </a:solidFill>
                <a:effectLst/>
                <a:latin typeface="Calibri" panose="020F0502020204030204" pitchFamily="34" charset="0"/>
              </a:rPr>
              <a:t>low performers</a:t>
            </a:r>
            <a:r>
              <a:rPr lang="en-GB" sz="2200" dirty="0" smtClean="0">
                <a:solidFill>
                  <a:srgbClr val="000000"/>
                </a:solidFill>
                <a:effectLst/>
                <a:latin typeface="Calibri" panose="020F0502020204030204" pitchFamily="34" charset="0"/>
              </a:rPr>
              <a:t> among </a:t>
            </a:r>
            <a:r>
              <a:rPr lang="en-GB" sz="2200" dirty="0" smtClean="0">
                <a:solidFill>
                  <a:srgbClr val="000000"/>
                </a:solidFill>
                <a:latin typeface="Calibri" panose="020F0502020204030204" pitchFamily="34" charset="0"/>
              </a:rPr>
              <a:t>students </a:t>
            </a:r>
            <a:r>
              <a:rPr lang="en-GB" sz="2200" b="1" dirty="0" smtClean="0">
                <a:solidFill>
                  <a:srgbClr val="000000"/>
                </a:solidFill>
                <a:latin typeface="Calibri" panose="020F0502020204030204" pitchFamily="34" charset="0"/>
              </a:rPr>
              <a:t>with no pre-primary education</a:t>
            </a:r>
          </a:p>
        </p:txBody>
      </p:sp>
    </p:spTree>
    <p:extLst>
      <p:ext uri="{BB962C8B-B14F-4D97-AF65-F5344CB8AC3E}">
        <p14:creationId xmlns:p14="http://schemas.microsoft.com/office/powerpoint/2010/main" val="3292702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849555769"/>
              </p:ext>
            </p:extLst>
          </p:nvPr>
        </p:nvGraphicFramePr>
        <p:xfrm>
          <a:off x="179512" y="1340768"/>
          <a:ext cx="8856984" cy="51752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Grade </a:t>
            </a:r>
            <a:r>
              <a:rPr lang="en-GB" sz="2800" b="1" dirty="0" smtClean="0">
                <a:solidFill>
                  <a:srgbClr val="000000"/>
                </a:solidFill>
                <a:latin typeface="Georgia"/>
                <a:ea typeface="+mn-ea"/>
                <a:cs typeface="+mn-cs"/>
              </a:rPr>
              <a:t>repetition</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2.15.</a:t>
            </a:r>
            <a:endParaRPr lang="en-GB" sz="1300" dirty="0"/>
          </a:p>
        </p:txBody>
      </p:sp>
      <p:sp>
        <p:nvSpPr>
          <p:cNvPr id="10" name="Rectangle 9"/>
          <p:cNvSpPr/>
          <p:nvPr/>
        </p:nvSpPr>
        <p:spPr>
          <a:xfrm>
            <a:off x="4112334" y="1774381"/>
            <a:ext cx="138978" cy="4511508"/>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1"/>
          <p:cNvSpPr txBox="1"/>
          <p:nvPr/>
        </p:nvSpPr>
        <p:spPr>
          <a:xfrm>
            <a:off x="683568" y="1844824"/>
            <a:ext cx="4536504" cy="82607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latin typeface="Calibri" panose="020F0502020204030204" pitchFamily="34" charset="0"/>
              </a:rPr>
              <a:t>More </a:t>
            </a:r>
            <a:r>
              <a:rPr lang="en-GB" sz="2200" baseline="0" dirty="0" smtClean="0">
                <a:solidFill>
                  <a:srgbClr val="000000"/>
                </a:solidFill>
                <a:effectLst/>
                <a:latin typeface="Calibri" panose="020F0502020204030204" pitchFamily="34" charset="0"/>
              </a:rPr>
              <a:t>low performers</a:t>
            </a:r>
            <a:r>
              <a:rPr lang="en-GB" sz="2200" dirty="0" smtClean="0">
                <a:solidFill>
                  <a:srgbClr val="000000"/>
                </a:solidFill>
                <a:effectLst/>
                <a:latin typeface="Calibri" panose="020F0502020204030204" pitchFamily="34" charset="0"/>
              </a:rPr>
              <a:t> among </a:t>
            </a:r>
            <a:r>
              <a:rPr lang="en-GB" sz="2200" dirty="0" smtClean="0">
                <a:solidFill>
                  <a:srgbClr val="000000"/>
                </a:solidFill>
                <a:latin typeface="Calibri" panose="020F0502020204030204" pitchFamily="34" charset="0"/>
              </a:rPr>
              <a:t>students </a:t>
            </a:r>
            <a:r>
              <a:rPr lang="en-GB" sz="2200" b="1" dirty="0" smtClean="0">
                <a:solidFill>
                  <a:srgbClr val="000000"/>
                </a:solidFill>
                <a:latin typeface="Calibri" panose="020F0502020204030204" pitchFamily="34" charset="0"/>
              </a:rPr>
              <a:t>who had repeated a grade</a:t>
            </a:r>
          </a:p>
        </p:txBody>
      </p:sp>
    </p:spTree>
    <p:extLst>
      <p:ext uri="{BB962C8B-B14F-4D97-AF65-F5344CB8AC3E}">
        <p14:creationId xmlns:p14="http://schemas.microsoft.com/office/powerpoint/2010/main" val="494327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92198722"/>
              </p:ext>
            </p:extLst>
          </p:nvPr>
        </p:nvGraphicFramePr>
        <p:xfrm>
          <a:off x="179512" y="1412776"/>
          <a:ext cx="8784976" cy="51032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Program </a:t>
            </a:r>
            <a:r>
              <a:rPr lang="en-GB" sz="2800" b="1" dirty="0" smtClean="0">
                <a:solidFill>
                  <a:srgbClr val="000000"/>
                </a:solidFill>
                <a:latin typeface="Georgia"/>
                <a:ea typeface="+mn-ea"/>
                <a:cs typeface="+mn-cs"/>
              </a:rPr>
              <a:t>orientation</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a:t>
            </a:r>
            <a:r>
              <a:rPr lang="en-GB" sz="1300" dirty="0"/>
              <a:t>Figure </a:t>
            </a:r>
            <a:r>
              <a:rPr lang="en-GB" sz="1300" dirty="0" smtClean="0"/>
              <a:t>2.17.</a:t>
            </a:r>
            <a:endParaRPr lang="en-GB" sz="1300" dirty="0"/>
          </a:p>
        </p:txBody>
      </p:sp>
      <p:sp>
        <p:nvSpPr>
          <p:cNvPr id="10" name="Rectangle 9"/>
          <p:cNvSpPr/>
          <p:nvPr/>
        </p:nvSpPr>
        <p:spPr>
          <a:xfrm>
            <a:off x="4009539" y="1945860"/>
            <a:ext cx="162281" cy="4518571"/>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1"/>
          <p:cNvSpPr txBox="1"/>
          <p:nvPr/>
        </p:nvSpPr>
        <p:spPr>
          <a:xfrm>
            <a:off x="755576" y="2098868"/>
            <a:ext cx="4608512" cy="82607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dirty="0" smtClean="0">
                <a:solidFill>
                  <a:srgbClr val="000000"/>
                </a:solidFill>
                <a:latin typeface="Calibri" panose="020F0502020204030204" pitchFamily="34" charset="0"/>
              </a:rPr>
              <a:t>More </a:t>
            </a:r>
            <a:r>
              <a:rPr lang="en-GB" sz="2200" baseline="0" dirty="0" smtClean="0">
                <a:solidFill>
                  <a:srgbClr val="000000"/>
                </a:solidFill>
                <a:effectLst/>
                <a:latin typeface="Calibri" panose="020F0502020204030204" pitchFamily="34" charset="0"/>
              </a:rPr>
              <a:t>low performers</a:t>
            </a:r>
            <a:r>
              <a:rPr lang="en-GB" sz="2200" dirty="0" smtClean="0">
                <a:solidFill>
                  <a:srgbClr val="000000"/>
                </a:solidFill>
                <a:effectLst/>
                <a:latin typeface="Calibri" panose="020F0502020204030204" pitchFamily="34" charset="0"/>
              </a:rPr>
              <a:t> among </a:t>
            </a:r>
            <a:r>
              <a:rPr lang="en-GB" sz="2200" dirty="0" smtClean="0">
                <a:solidFill>
                  <a:srgbClr val="000000"/>
                </a:solidFill>
                <a:latin typeface="Calibri" panose="020F0502020204030204" pitchFamily="34" charset="0"/>
              </a:rPr>
              <a:t>students </a:t>
            </a:r>
            <a:r>
              <a:rPr lang="en-GB" sz="2200" b="1" dirty="0" smtClean="0">
                <a:solidFill>
                  <a:srgbClr val="000000"/>
                </a:solidFill>
                <a:latin typeface="Calibri" panose="020F0502020204030204" pitchFamily="34" charset="0"/>
              </a:rPr>
              <a:t>enrolled in vocational programmes</a:t>
            </a:r>
          </a:p>
        </p:txBody>
      </p:sp>
    </p:spTree>
    <p:extLst>
      <p:ext uri="{BB962C8B-B14F-4D97-AF65-F5344CB8AC3E}">
        <p14:creationId xmlns:p14="http://schemas.microsoft.com/office/powerpoint/2010/main" val="320967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644" y="4704742"/>
            <a:ext cx="872737" cy="1367204"/>
          </a:xfrm>
          <a:prstGeom prst="rect">
            <a:avLst/>
          </a:prstGeom>
          <a:gradFill flip="none" rotWithShape="1">
            <a:gsLst>
              <a:gs pos="0">
                <a:schemeClr val="bg1"/>
              </a:gs>
              <a:gs pos="50000">
                <a:schemeClr val="accent5">
                  <a:lumMod val="20000"/>
                  <a:lumOff val="80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The risk of low performance is cumulative and multidimensional</a:t>
            </a: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2.19.</a:t>
            </a:r>
            <a:endParaRPr lang="en-GB" sz="1300" dirty="0"/>
          </a:p>
        </p:txBody>
      </p:sp>
      <p:grpSp>
        <p:nvGrpSpPr>
          <p:cNvPr id="15" name="Group 14"/>
          <p:cNvGrpSpPr/>
          <p:nvPr/>
        </p:nvGrpSpPr>
        <p:grpSpPr>
          <a:xfrm>
            <a:off x="1468647" y="4689978"/>
            <a:ext cx="4093096" cy="1565311"/>
            <a:chOff x="1468647" y="4928548"/>
            <a:chExt cx="4093096" cy="998755"/>
          </a:xfrm>
        </p:grpSpPr>
        <p:sp>
          <p:nvSpPr>
            <p:cNvPr id="7" name="Rectangle 6"/>
            <p:cNvSpPr/>
            <p:nvPr/>
          </p:nvSpPr>
          <p:spPr>
            <a:xfrm>
              <a:off x="1468647" y="4928548"/>
              <a:ext cx="4093096" cy="881078"/>
            </a:xfrm>
            <a:prstGeom prst="rect">
              <a:avLst/>
            </a:prstGeom>
            <a:gradFill>
              <a:gsLst>
                <a:gs pos="0">
                  <a:schemeClr val="accent5">
                    <a:lumMod val="20000"/>
                    <a:lumOff val="80000"/>
                  </a:schemeClr>
                </a:gs>
                <a:gs pos="50000">
                  <a:schemeClr val="accent5">
                    <a:lumMod val="40000"/>
                    <a:lumOff val="60000"/>
                  </a:schemeClr>
                </a:gs>
                <a:gs pos="100000">
                  <a:schemeClr val="accent5">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2176294" y="5554184"/>
              <a:ext cx="2962409" cy="373119"/>
            </a:xfrm>
            <a:prstGeom prst="rect">
              <a:avLst/>
            </a:prstGeom>
            <a:noFill/>
          </p:spPr>
          <p:txBody>
            <a:bodyPr wrap="square" rtlCol="0">
              <a:spAutoFit/>
            </a:bodyPr>
            <a:lstStyle/>
            <a:p>
              <a:r>
                <a:rPr lang="en-GB" sz="1600" b="1" dirty="0" smtClean="0">
                  <a:solidFill>
                    <a:srgbClr val="000000"/>
                  </a:solidFill>
                </a:rPr>
                <a:t>Demographic background</a:t>
              </a:r>
              <a:endParaRPr lang="en-GB" sz="1600" b="1" dirty="0">
                <a:solidFill>
                  <a:srgbClr val="000000"/>
                </a:solidFill>
              </a:endParaRPr>
            </a:p>
          </p:txBody>
        </p:sp>
      </p:grpSp>
      <p:grpSp>
        <p:nvGrpSpPr>
          <p:cNvPr id="16" name="Group 15"/>
          <p:cNvGrpSpPr/>
          <p:nvPr/>
        </p:nvGrpSpPr>
        <p:grpSpPr>
          <a:xfrm>
            <a:off x="5523046" y="4704657"/>
            <a:ext cx="3354493" cy="1546956"/>
            <a:chOff x="5523046" y="4932908"/>
            <a:chExt cx="3354493" cy="989642"/>
          </a:xfrm>
        </p:grpSpPr>
        <p:sp>
          <p:nvSpPr>
            <p:cNvPr id="8" name="Rectangle 7"/>
            <p:cNvSpPr/>
            <p:nvPr/>
          </p:nvSpPr>
          <p:spPr>
            <a:xfrm>
              <a:off x="5534730" y="4932908"/>
              <a:ext cx="3279208" cy="872355"/>
            </a:xfrm>
            <a:prstGeom prst="rect">
              <a:avLst/>
            </a:prstGeom>
            <a:gradFill>
              <a:gsLst>
                <a:gs pos="0">
                  <a:schemeClr val="accent5">
                    <a:lumMod val="60000"/>
                    <a:lumOff val="40000"/>
                  </a:schemeClr>
                </a:gs>
                <a:gs pos="50000">
                  <a:schemeClr val="accent5"/>
                </a:gs>
                <a:gs pos="100000">
                  <a:schemeClr val="accent5">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523046" y="5552153"/>
              <a:ext cx="3354493" cy="370397"/>
            </a:xfrm>
            <a:prstGeom prst="rect">
              <a:avLst/>
            </a:prstGeom>
            <a:noFill/>
          </p:spPr>
          <p:txBody>
            <a:bodyPr wrap="square" rtlCol="0">
              <a:spAutoFit/>
            </a:bodyPr>
            <a:lstStyle/>
            <a:p>
              <a:r>
                <a:rPr lang="en-GB" sz="1600" b="1" dirty="0" smtClean="0">
                  <a:solidFill>
                    <a:srgbClr val="000000"/>
                  </a:solidFill>
                </a:rPr>
                <a:t>Progress through education</a:t>
              </a:r>
              <a:endParaRPr lang="en-GB" sz="1600" b="1" dirty="0">
                <a:solidFill>
                  <a:srgbClr val="000000"/>
                </a:solidFill>
              </a:endParaRPr>
            </a:p>
          </p:txBody>
        </p:sp>
      </p:grpSp>
      <p:graphicFrame>
        <p:nvGraphicFramePr>
          <p:cNvPr id="3" name="Chart 2"/>
          <p:cNvGraphicFramePr/>
          <p:nvPr>
            <p:extLst>
              <p:ext uri="{D42A27DB-BD31-4B8C-83A1-F6EECF244321}">
                <p14:modId xmlns:p14="http://schemas.microsoft.com/office/powerpoint/2010/main" val="1089797818"/>
              </p:ext>
            </p:extLst>
          </p:nvPr>
        </p:nvGraphicFramePr>
        <p:xfrm>
          <a:off x="107504" y="1340769"/>
          <a:ext cx="8840043"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1" name="Right Arrow 10"/>
          <p:cNvSpPr/>
          <p:nvPr/>
        </p:nvSpPr>
        <p:spPr>
          <a:xfrm>
            <a:off x="467544" y="6072045"/>
            <a:ext cx="8208913" cy="642697"/>
          </a:xfrm>
          <a:prstGeom prst="rightArrow">
            <a:avLst/>
          </a:prstGeom>
          <a:gradFill flip="none" rotWithShape="1">
            <a:gsLst>
              <a:gs pos="0">
                <a:schemeClr val="accent5">
                  <a:lumMod val="75000"/>
                </a:schemeClr>
              </a:gs>
              <a:gs pos="50000">
                <a:schemeClr val="accent5">
                  <a:lumMod val="60000"/>
                  <a:lumOff val="40000"/>
                </a:schemeClr>
              </a:gs>
              <a:gs pos="100000">
                <a:schemeClr val="bg1"/>
              </a:gs>
            </a:gsLst>
            <a:lin ang="10800000" scaled="1"/>
            <a:tileRect/>
          </a:gradFill>
          <a:ln>
            <a:gradFill>
              <a:gsLst>
                <a:gs pos="0">
                  <a:schemeClr val="accent5">
                    <a:lumMod val="20000"/>
                    <a:lumOff val="80000"/>
                  </a:schemeClr>
                </a:gs>
                <a:gs pos="50000">
                  <a:schemeClr val="accent5">
                    <a:lumMod val="20000"/>
                    <a:lumOff val="80000"/>
                  </a:schemeClr>
                </a:gs>
                <a:gs pos="10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en-GB" sz="1400" b="1" dirty="0" smtClean="0">
                <a:solidFill>
                  <a:schemeClr val="bg2">
                    <a:lumMod val="10000"/>
                  </a:schemeClr>
                </a:solidFill>
              </a:rPr>
              <a:t>	Cumulative probability of becoming a low performer</a:t>
            </a:r>
            <a:endParaRPr lang="en-GB" sz="1400" b="1" dirty="0">
              <a:solidFill>
                <a:schemeClr val="bg2">
                  <a:lumMod val="10000"/>
                </a:schemeClr>
              </a:solidFill>
            </a:endParaRPr>
          </a:p>
        </p:txBody>
      </p:sp>
      <p:sp>
        <p:nvSpPr>
          <p:cNvPr id="12" name="Line Callout 1 (Accent Bar) 11"/>
          <p:cNvSpPr/>
          <p:nvPr/>
        </p:nvSpPr>
        <p:spPr>
          <a:xfrm rot="16200000">
            <a:off x="3435542" y="3364399"/>
            <a:ext cx="211984" cy="3910881"/>
          </a:xfrm>
          <a:prstGeom prst="accentCallout1">
            <a:avLst>
              <a:gd name="adj1" fmla="val 69869"/>
              <a:gd name="adj2" fmla="val 4618"/>
              <a:gd name="adj3" fmla="val 65274"/>
              <a:gd name="adj4" fmla="val -89415"/>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Line Callout 1 (Accent Bar) 13"/>
          <p:cNvSpPr/>
          <p:nvPr/>
        </p:nvSpPr>
        <p:spPr>
          <a:xfrm rot="16200000">
            <a:off x="7065336" y="3698840"/>
            <a:ext cx="214105" cy="3181761"/>
          </a:xfrm>
          <a:prstGeom prst="accentCallout1">
            <a:avLst>
              <a:gd name="adj1" fmla="val 81466"/>
              <a:gd name="adj2" fmla="val -8600"/>
              <a:gd name="adj3" fmla="val 75898"/>
              <a:gd name="adj4" fmla="val -103743"/>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Line Callout 1 (Accent Bar) 16"/>
          <p:cNvSpPr/>
          <p:nvPr/>
        </p:nvSpPr>
        <p:spPr>
          <a:xfrm rot="16200000">
            <a:off x="895191" y="4782171"/>
            <a:ext cx="187128" cy="993837"/>
          </a:xfrm>
          <a:prstGeom prst="accentCallout1">
            <a:avLst>
              <a:gd name="adj1" fmla="val 96153"/>
              <a:gd name="adj2" fmla="val -16090"/>
              <a:gd name="adj3" fmla="val 84750"/>
              <a:gd name="adj4" fmla="val -100384"/>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TextBox 17"/>
          <p:cNvSpPr txBox="1"/>
          <p:nvPr/>
        </p:nvSpPr>
        <p:spPr>
          <a:xfrm>
            <a:off x="297555" y="5373216"/>
            <a:ext cx="1307603" cy="738664"/>
          </a:xfrm>
          <a:prstGeom prst="rect">
            <a:avLst/>
          </a:prstGeom>
          <a:noFill/>
        </p:spPr>
        <p:txBody>
          <a:bodyPr wrap="square" rtlCol="0">
            <a:spAutoFit/>
          </a:bodyPr>
          <a:lstStyle/>
          <a:p>
            <a:pPr algn="ctr"/>
            <a:r>
              <a:rPr lang="en-GB" sz="1400" b="1" dirty="0" smtClean="0">
                <a:solidFill>
                  <a:srgbClr val="000000"/>
                </a:solidFill>
              </a:rPr>
              <a:t>Socio-economic status</a:t>
            </a:r>
            <a:endParaRPr lang="en-GB" sz="1400" b="1" dirty="0">
              <a:solidFill>
                <a:srgbClr val="000000"/>
              </a:solidFill>
            </a:endParaRPr>
          </a:p>
        </p:txBody>
      </p:sp>
    </p:spTree>
    <p:extLst>
      <p:ext uri="{BB962C8B-B14F-4D97-AF65-F5344CB8AC3E}">
        <p14:creationId xmlns:p14="http://schemas.microsoft.com/office/powerpoint/2010/main" val="2307610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left)">
                                      <p:cBhvr>
                                        <p:cTn id="16" dur="500"/>
                                        <p:tgtEl>
                                          <p:spTgt spid="3">
                                            <p:graphicEl>
                                              <a:chart seriesIdx="-4" categoryIdx="0" bldStep="category"/>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left)">
                                      <p:cBhvr>
                                        <p:cTn id="31" dur="500"/>
                                        <p:tgtEl>
                                          <p:spTgt spid="3">
                                            <p:graphicEl>
                                              <a:chart seriesIdx="-4" categoryIdx="1" bldStep="category"/>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left)">
                                      <p:cBhvr>
                                        <p:cTn id="35" dur="500"/>
                                        <p:tgtEl>
                                          <p:spTgt spid="3">
                                            <p:graphicEl>
                                              <a:chart seriesIdx="-4" categoryIdx="2" bldStep="category"/>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left)">
                                      <p:cBhvr>
                                        <p:cTn id="39" dur="500"/>
                                        <p:tgtEl>
                                          <p:spTgt spid="3">
                                            <p:graphicEl>
                                              <a:chart seriesIdx="-4" categoryIdx="3" bldStep="category"/>
                                            </p:graphic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left)">
                                      <p:cBhvr>
                                        <p:cTn id="43" dur="500"/>
                                        <p:tgtEl>
                                          <p:spTgt spid="3">
                                            <p:graphicEl>
                                              <a:chart seriesIdx="-4" categoryIdx="4" bldStep="category"/>
                                            </p:graphic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left)">
                                      <p:cBhvr>
                                        <p:cTn id="47" dur="500"/>
                                        <p:tgtEl>
                                          <p:spTgt spid="3">
                                            <p:graphicEl>
                                              <a:chart seriesIdx="-4" categoryIdx="5" bldStep="category"/>
                                            </p:graphicEl>
                                          </p:spTgt>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left)">
                                      <p:cBhvr>
                                        <p:cTn id="59" dur="500"/>
                                        <p:tgtEl>
                                          <p:spTgt spid="3">
                                            <p:graphicEl>
                                              <a:chart seriesIdx="-4" categoryIdx="6" bldStep="category"/>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left)">
                                      <p:cBhvr>
                                        <p:cTn id="63" dur="500"/>
                                        <p:tgtEl>
                                          <p:spTgt spid="3">
                                            <p:graphicEl>
                                              <a:chart seriesIdx="-4" categoryIdx="7" bldStep="category"/>
                                            </p:graphic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left)">
                                      <p:cBhvr>
                                        <p:cTn id="67" dur="500"/>
                                        <p:tgtEl>
                                          <p:spTgt spid="3">
                                            <p:graphicEl>
                                              <a:chart seriesIdx="-4" categoryIdx="8" bldStep="category"/>
                                            </p:graphicEl>
                                          </p:spTgt>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left)">
                                      <p:cBhvr>
                                        <p:cTn id="71" dur="500"/>
                                        <p:tgtEl>
                                          <p:spTgt spid="3">
                                            <p:graphicEl>
                                              <a:chart seriesIdx="-4" categoryIdx="9" bldStep="category"/>
                                            </p:graphicEl>
                                          </p:spTgt>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Graphic spid="3" grpId="0" uiExpand="1">
        <p:bldSub>
          <a:bldChart bld="category"/>
        </p:bldSub>
      </p:bldGraphic>
      <p:bldP spid="11" grpId="0" uiExpand="1" animBg="1"/>
      <p:bldP spid="12" grpId="0" animBg="1"/>
      <p:bldP spid="14" grpId="0" animBg="1"/>
      <p:bldP spid="17"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STUDENTS’ ATTITUDES AND BEHAVIORS</a:t>
            </a:r>
            <a:br>
              <a:rPr lang="en-GB" b="1" dirty="0" smtClean="0"/>
            </a:br>
            <a:r>
              <a:rPr lang="en-GB" b="1" dirty="0" smtClean="0"/>
              <a:t/>
            </a:r>
            <a:br>
              <a:rPr lang="en-GB" b="1" dirty="0" smtClean="0"/>
            </a:br>
            <a:r>
              <a:rPr lang="en-GB" b="1" dirty="0" smtClean="0"/>
              <a:t>AND </a:t>
            </a:r>
            <a:r>
              <a:rPr lang="en-GB" b="1" dirty="0"/>
              <a:t/>
            </a:r>
            <a:br>
              <a:rPr lang="en-GB" b="1" dirty="0"/>
            </a:br>
            <a:r>
              <a:rPr lang="en-GB" b="1" dirty="0"/>
              <a:t/>
            </a:r>
            <a:br>
              <a:rPr lang="en-GB" b="1" dirty="0"/>
            </a:br>
            <a:r>
              <a:rPr lang="en-GB" b="1" dirty="0"/>
              <a:t>LOW PERFORMANCE</a:t>
            </a:r>
            <a:endParaRPr lang="en-GB" dirty="0"/>
          </a:p>
        </p:txBody>
      </p:sp>
    </p:spTree>
    <p:extLst>
      <p:ext uri="{BB962C8B-B14F-4D97-AF65-F5344CB8AC3E}">
        <p14:creationId xmlns:p14="http://schemas.microsoft.com/office/powerpoint/2010/main" val="1695380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38065637"/>
              </p:ext>
            </p:extLst>
          </p:nvPr>
        </p:nvGraphicFramePr>
        <p:xfrm>
          <a:off x="107504" y="1802627"/>
          <a:ext cx="8856984" cy="47432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800" b="1" dirty="0" smtClean="0">
                <a:solidFill>
                  <a:srgbClr val="000000"/>
                </a:solidFill>
                <a:latin typeface="Georgia"/>
                <a:ea typeface="+mn-ea"/>
                <a:cs typeface="+mn-cs"/>
              </a:rPr>
              <a:t>Missing </a:t>
            </a:r>
            <a:r>
              <a:rPr lang="en-US" sz="2800" b="1" dirty="0">
                <a:solidFill>
                  <a:srgbClr val="000000"/>
                </a:solidFill>
                <a:latin typeface="Georgia"/>
                <a:ea typeface="+mn-ea"/>
                <a:cs typeface="+mn-cs"/>
              </a:rPr>
              <a:t>learning </a:t>
            </a:r>
            <a:r>
              <a:rPr lang="en-US" sz="2800" b="1" dirty="0" smtClean="0">
                <a:solidFill>
                  <a:srgbClr val="000000"/>
                </a:solidFill>
                <a:latin typeface="Georgia"/>
                <a:ea typeface="+mn-ea"/>
                <a:cs typeface="+mn-cs"/>
              </a:rPr>
              <a:t>opportunities and low performance</a:t>
            </a:r>
            <a:endParaRPr lang="en-GB" sz="2800" b="1" dirty="0">
              <a:solidFill>
                <a:srgbClr val="000000"/>
              </a:solidFill>
              <a:latin typeface="Georgia"/>
              <a:ea typeface="+mn-ea"/>
              <a:cs typeface="+mn-cs"/>
            </a:endParaRP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3.1.</a:t>
            </a:r>
            <a:endParaRPr lang="en-GB" sz="1300" dirty="0"/>
          </a:p>
        </p:txBody>
      </p:sp>
      <p:sp>
        <p:nvSpPr>
          <p:cNvPr id="10" name="Rectangle 9"/>
          <p:cNvSpPr/>
          <p:nvPr/>
        </p:nvSpPr>
        <p:spPr>
          <a:xfrm>
            <a:off x="4499992" y="2493628"/>
            <a:ext cx="151362" cy="3924846"/>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467544" y="1268197"/>
            <a:ext cx="8640960" cy="646331"/>
          </a:xfrm>
          <a:prstGeom prst="rect">
            <a:avLst/>
          </a:prstGeom>
        </p:spPr>
        <p:txBody>
          <a:bodyPr wrap="square">
            <a:spAutoFit/>
          </a:bodyPr>
          <a:lstStyle/>
          <a:p>
            <a:pPr algn="ctr"/>
            <a:r>
              <a:rPr lang="en-US" b="1" dirty="0">
                <a:solidFill>
                  <a:srgbClr val="000000"/>
                </a:solidFill>
              </a:rPr>
              <a:t>Percentage of students who had skipped school at least once in the two weeks prior to the PISA test</a:t>
            </a:r>
            <a:endParaRPr lang="en-GB" dirty="0" smtClean="0">
              <a:solidFill>
                <a:srgbClr val="000000"/>
              </a:solidFill>
            </a:endParaRPr>
          </a:p>
        </p:txBody>
      </p:sp>
    </p:spTree>
    <p:extLst>
      <p:ext uri="{BB962C8B-B14F-4D97-AF65-F5344CB8AC3E}">
        <p14:creationId xmlns:p14="http://schemas.microsoft.com/office/powerpoint/2010/main" val="381262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1321605"/>
              </p:ext>
            </p:extLst>
          </p:nvPr>
        </p:nvGraphicFramePr>
        <p:xfrm>
          <a:off x="468313" y="1601788"/>
          <a:ext cx="8218487" cy="47795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080000" y="237600"/>
            <a:ext cx="7740472" cy="1022400"/>
          </a:xfrm>
        </p:spPr>
        <p:txBody>
          <a:bodyPr/>
          <a:lstStyle/>
          <a:p>
            <a:r>
              <a:rPr lang="en-US" sz="2400" b="1" dirty="0">
                <a:solidFill>
                  <a:srgbClr val="000000"/>
                </a:solidFill>
                <a:latin typeface="Georgia"/>
                <a:ea typeface="+mn-ea"/>
                <a:cs typeface="+mn-cs"/>
              </a:rPr>
              <a:t>Missing learning opportunities is associated with low performance in mathematics</a:t>
            </a:r>
            <a:endParaRPr lang="en-GB" sz="2400" b="1" dirty="0">
              <a:solidFill>
                <a:srgbClr val="000000"/>
              </a:solidFill>
              <a:latin typeface="Georgia"/>
              <a:ea typeface="+mn-ea"/>
              <a:cs typeface="+mn-cs"/>
            </a:endParaRP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3.2.</a:t>
            </a:r>
            <a:endParaRPr lang="en-GB" sz="1300" dirty="0"/>
          </a:p>
        </p:txBody>
      </p:sp>
      <p:sp>
        <p:nvSpPr>
          <p:cNvPr id="2" name="Rectangle 1"/>
          <p:cNvSpPr/>
          <p:nvPr/>
        </p:nvSpPr>
        <p:spPr>
          <a:xfrm>
            <a:off x="3275856" y="1268760"/>
            <a:ext cx="2948243" cy="369332"/>
          </a:xfrm>
          <a:prstGeom prst="rect">
            <a:avLst/>
          </a:prstGeom>
        </p:spPr>
        <p:txBody>
          <a:bodyPr wrap="none">
            <a:spAutoFit/>
          </a:bodyPr>
          <a:lstStyle/>
          <a:p>
            <a:r>
              <a:rPr lang="en-US" b="1" dirty="0" smtClean="0">
                <a:solidFill>
                  <a:srgbClr val="000000"/>
                </a:solidFill>
              </a:rPr>
              <a:t>Across OECD countries</a:t>
            </a:r>
            <a:endParaRPr lang="en-GB" dirty="0">
              <a:solidFill>
                <a:srgbClr val="000000"/>
              </a:solidFill>
            </a:endParaRPr>
          </a:p>
        </p:txBody>
      </p:sp>
      <p:grpSp>
        <p:nvGrpSpPr>
          <p:cNvPr id="6" name="Group 5"/>
          <p:cNvGrpSpPr/>
          <p:nvPr/>
        </p:nvGrpSpPr>
        <p:grpSpPr>
          <a:xfrm>
            <a:off x="4910284" y="2726676"/>
            <a:ext cx="3550148" cy="1800200"/>
            <a:chOff x="4588158" y="1107141"/>
            <a:chExt cx="1768008" cy="1296144"/>
          </a:xfrm>
        </p:grpSpPr>
        <p:sp>
          <p:nvSpPr>
            <p:cNvPr id="7" name="TextBox 2"/>
            <p:cNvSpPr txBox="1"/>
            <p:nvPr/>
          </p:nvSpPr>
          <p:spPr>
            <a:xfrm>
              <a:off x="4679759" y="1107141"/>
              <a:ext cx="1676407" cy="1000101"/>
            </a:xfrm>
            <a:prstGeom prst="round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600" dirty="0">
                  <a:solidFill>
                    <a:schemeClr val="bg2">
                      <a:lumMod val="10000"/>
                    </a:schemeClr>
                  </a:solidFill>
                </a:rPr>
                <a:t>Students who had</a:t>
              </a:r>
              <a:r>
                <a:rPr lang="en-GB" sz="1600" baseline="0" dirty="0">
                  <a:solidFill>
                    <a:schemeClr val="bg2">
                      <a:lumMod val="10000"/>
                    </a:schemeClr>
                  </a:solidFill>
                </a:rPr>
                <a:t> </a:t>
              </a:r>
              <a:r>
                <a:rPr lang="en-GB" sz="1600" dirty="0">
                  <a:solidFill>
                    <a:schemeClr val="bg2">
                      <a:lumMod val="10000"/>
                    </a:schemeClr>
                  </a:solidFill>
                </a:rPr>
                <a:t>skipped some classes</a:t>
              </a:r>
              <a:r>
                <a:rPr lang="en-GB" sz="1600" baseline="0" dirty="0">
                  <a:solidFill>
                    <a:schemeClr val="bg2">
                      <a:lumMod val="10000"/>
                    </a:schemeClr>
                  </a:solidFill>
                </a:rPr>
                <a:t> "at least once" </a:t>
              </a:r>
              <a:endParaRPr lang="en-GB" sz="1600" baseline="0" dirty="0" smtClean="0">
                <a:solidFill>
                  <a:schemeClr val="bg2">
                    <a:lumMod val="10000"/>
                  </a:schemeClr>
                </a:solidFill>
              </a:endParaRPr>
            </a:p>
            <a:p>
              <a:pPr algn="ctr"/>
              <a:r>
                <a:rPr lang="en-GB" sz="1600" b="1" baseline="0" dirty="0" smtClean="0">
                  <a:solidFill>
                    <a:schemeClr val="bg2">
                      <a:lumMod val="10000"/>
                    </a:schemeClr>
                  </a:solidFill>
                </a:rPr>
                <a:t>are </a:t>
              </a:r>
              <a:r>
                <a:rPr lang="en-GB" sz="1600" b="1" baseline="0" dirty="0">
                  <a:solidFill>
                    <a:schemeClr val="bg2">
                      <a:lumMod val="10000"/>
                    </a:schemeClr>
                  </a:solidFill>
                </a:rPr>
                <a:t>twice as likely to be low </a:t>
              </a:r>
              <a:r>
                <a:rPr lang="en-GB" sz="1600" b="1" baseline="0" dirty="0" smtClean="0">
                  <a:solidFill>
                    <a:schemeClr val="bg2">
                      <a:lumMod val="10000"/>
                    </a:schemeClr>
                  </a:solidFill>
                </a:rPr>
                <a:t>performers </a:t>
              </a:r>
              <a:r>
                <a:rPr lang="en-GB" sz="1600" baseline="0" dirty="0" smtClean="0">
                  <a:solidFill>
                    <a:schemeClr val="bg2">
                      <a:lumMod val="10000"/>
                    </a:schemeClr>
                  </a:solidFill>
                </a:rPr>
                <a:t>as </a:t>
              </a:r>
              <a:r>
                <a:rPr lang="en-GB" sz="1600" baseline="0" dirty="0">
                  <a:solidFill>
                    <a:schemeClr val="bg2">
                      <a:lumMod val="10000"/>
                    </a:schemeClr>
                  </a:solidFill>
                </a:rPr>
                <a:t>students who  had "never" skipped classes</a:t>
              </a:r>
              <a:endParaRPr lang="en-GB" sz="1600" dirty="0">
                <a:solidFill>
                  <a:schemeClr val="bg2">
                    <a:lumMod val="10000"/>
                  </a:schemeClr>
                </a:solidFill>
              </a:endParaRPr>
            </a:p>
          </p:txBody>
        </p:sp>
        <p:cxnSp>
          <p:nvCxnSpPr>
            <p:cNvPr id="8" name="Straight Arrow Connector 7"/>
            <p:cNvCxnSpPr/>
            <p:nvPr/>
          </p:nvCxnSpPr>
          <p:spPr>
            <a:xfrm flipH="1">
              <a:off x="4588158" y="2115253"/>
              <a:ext cx="307625" cy="288032"/>
            </a:xfrm>
            <a:prstGeom prst="straightConnector1">
              <a:avLst/>
            </a:prstGeom>
            <a:ln w="12700">
              <a:solidFill>
                <a:schemeClr val="tx1">
                  <a:lumMod val="50000"/>
                </a:schemeClr>
              </a:solidFill>
              <a:tailEnd type="stealth"/>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rot="16200000">
            <a:off x="-1352293" y="3985423"/>
            <a:ext cx="3456381" cy="615340"/>
          </a:xfrm>
          <a:prstGeom prst="rightArrow">
            <a:avLst/>
          </a:prstGeom>
          <a:gradFill flip="none" rotWithShape="1">
            <a:gsLst>
              <a:gs pos="0">
                <a:schemeClr val="accent5">
                  <a:lumMod val="75000"/>
                </a:schemeClr>
              </a:gs>
              <a:gs pos="50000">
                <a:schemeClr val="accent5">
                  <a:lumMod val="60000"/>
                  <a:lumOff val="4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r>
              <a:rPr lang="en-GB" sz="1400" b="1" dirty="0" smtClean="0">
                <a:solidFill>
                  <a:schemeClr val="bg2">
                    <a:lumMod val="10000"/>
                  </a:schemeClr>
                </a:solidFill>
              </a:rPr>
              <a:t>More likely to be low performer</a:t>
            </a:r>
            <a:endParaRPr lang="en-GB" sz="1400" b="1" dirty="0">
              <a:solidFill>
                <a:schemeClr val="bg2">
                  <a:lumMod val="10000"/>
                </a:schemeClr>
              </a:solidFill>
            </a:endParaRPr>
          </a:p>
        </p:txBody>
      </p:sp>
    </p:spTree>
    <p:extLst>
      <p:ext uri="{BB962C8B-B14F-4D97-AF65-F5344CB8AC3E}">
        <p14:creationId xmlns:p14="http://schemas.microsoft.com/office/powerpoint/2010/main" val="650394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1" dur="500"/>
                                        <p:tgtEl>
                                          <p:spTgt spid="4">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5" dur="500"/>
                                        <p:tgtEl>
                                          <p:spTgt spid="4">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9" dur="500"/>
                                        <p:tgtEl>
                                          <p:spTgt spid="4">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alpha val="47000"/>
          </a:srgbClr>
        </a:solidFill>
        <a:effectLst/>
      </p:bgPr>
    </p:bg>
    <p:spTree>
      <p:nvGrpSpPr>
        <p:cNvPr id="1" name=""/>
        <p:cNvGrpSpPr/>
        <p:nvPr/>
      </p:nvGrpSpPr>
      <p:grpSpPr>
        <a:xfrm>
          <a:off x="0" y="0"/>
          <a:ext cx="0" cy="0"/>
          <a:chOff x="0" y="0"/>
          <a:chExt cx="0" cy="0"/>
        </a:xfrm>
      </p:grpSpPr>
      <p:sp>
        <p:nvSpPr>
          <p:cNvPr id="2" name="TextBox 1"/>
          <p:cNvSpPr txBox="1"/>
          <p:nvPr/>
        </p:nvSpPr>
        <p:spPr>
          <a:xfrm>
            <a:off x="539552" y="548680"/>
            <a:ext cx="8136904" cy="461665"/>
          </a:xfrm>
          <a:prstGeom prst="rect">
            <a:avLst/>
          </a:prstGeom>
          <a:noFill/>
        </p:spPr>
        <p:txBody>
          <a:bodyPr wrap="square" rtlCol="0">
            <a:spAutoFit/>
          </a:bodyPr>
          <a:lstStyle/>
          <a:p>
            <a:r>
              <a:rPr lang="en-GB" sz="2400" dirty="0">
                <a:solidFill>
                  <a:prstClr val="black"/>
                </a:solidFill>
              </a:rPr>
              <a:t>Regular but moderate physical exercise is good for our health</a:t>
            </a:r>
          </a:p>
        </p:txBody>
      </p:sp>
      <p:pic>
        <p:nvPicPr>
          <p:cNvPr id="1026" name="Picture 2" descr="Physical exerc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268760"/>
            <a:ext cx="2592288" cy="222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3568" y="3645024"/>
            <a:ext cx="7272808" cy="830997"/>
          </a:xfrm>
          <a:prstGeom prst="rect">
            <a:avLst/>
          </a:prstGeom>
          <a:noFill/>
        </p:spPr>
        <p:txBody>
          <a:bodyPr wrap="square" rtlCol="0">
            <a:spAutoFit/>
          </a:bodyPr>
          <a:lstStyle/>
          <a:p>
            <a:r>
              <a:rPr lang="en-US" sz="2400" dirty="0">
                <a:solidFill>
                  <a:prstClr val="black"/>
                </a:solidFill>
              </a:rPr>
              <a:t>What happens when muscles are exercised? Circle “Yes” or “No” for each statement</a:t>
            </a:r>
            <a:r>
              <a:rPr lang="en-US" sz="2400" dirty="0" smtClean="0">
                <a:solidFill>
                  <a:prstClr val="black"/>
                </a:solidFill>
              </a:rPr>
              <a:t>.</a:t>
            </a:r>
            <a:endParaRPr lang="en-GB" sz="2400" dirty="0">
              <a:solidFill>
                <a:prstClr val="black"/>
              </a:solidFill>
            </a:endParaRPr>
          </a:p>
        </p:txBody>
      </p:sp>
      <p:graphicFrame>
        <p:nvGraphicFramePr>
          <p:cNvPr id="6" name="Table 5"/>
          <p:cNvGraphicFramePr>
            <a:graphicFrameLocks noGrp="1"/>
          </p:cNvGraphicFramePr>
          <p:nvPr>
            <p:extLst/>
          </p:nvPr>
        </p:nvGraphicFramePr>
        <p:xfrm>
          <a:off x="611560" y="4581128"/>
          <a:ext cx="7056785" cy="1440161"/>
        </p:xfrm>
        <a:graphic>
          <a:graphicData uri="http://schemas.openxmlformats.org/drawingml/2006/table">
            <a:tbl>
              <a:tblPr>
                <a:tableStyleId>{5C22544A-7EE6-4342-B048-85BDC9FD1C3A}</a:tableStyleId>
              </a:tblPr>
              <a:tblGrid>
                <a:gridCol w="5238059"/>
                <a:gridCol w="1818726"/>
              </a:tblGrid>
              <a:tr h="461474">
                <a:tc>
                  <a:txBody>
                    <a:bodyPr/>
                    <a:lstStyle/>
                    <a:p>
                      <a:pPr>
                        <a:spcAft>
                          <a:spcPts val="1100"/>
                        </a:spcAft>
                      </a:pPr>
                      <a:r>
                        <a:rPr lang="en-US" sz="1800" b="1" dirty="0">
                          <a:effectLst/>
                        </a:rPr>
                        <a:t>Does this happen when muscles are exercised?</a:t>
                      </a:r>
                      <a:endParaRPr lang="en-GB" sz="1800" b="1" dirty="0">
                        <a:effectLst/>
                        <a:latin typeface="Arial"/>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1100"/>
                        </a:spcAft>
                      </a:pPr>
                      <a:r>
                        <a:rPr lang="en-US" sz="1800" b="1" dirty="0">
                          <a:effectLst/>
                        </a:rPr>
                        <a:t>Yes or No?</a:t>
                      </a:r>
                      <a:endParaRPr lang="en-GB" sz="1800" b="1" dirty="0">
                        <a:effectLst/>
                        <a:latin typeface="Arial"/>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5515">
                <a:tc>
                  <a:txBody>
                    <a:bodyPr/>
                    <a:lstStyle/>
                    <a:p>
                      <a:pPr>
                        <a:spcAft>
                          <a:spcPts val="1100"/>
                        </a:spcAft>
                      </a:pPr>
                      <a:r>
                        <a:rPr lang="en-US" sz="1800" dirty="0">
                          <a:effectLst/>
                        </a:rPr>
                        <a:t>Muscles get an increased flow of blood.</a:t>
                      </a:r>
                      <a:endParaRPr lang="en-GB" sz="1800" dirty="0">
                        <a:effectLst/>
                        <a:latin typeface="Arial"/>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1100"/>
                        </a:spcAft>
                      </a:pPr>
                      <a:r>
                        <a:rPr lang="en-US" sz="1800" dirty="0">
                          <a:effectLst/>
                        </a:rPr>
                        <a:t>Yes / No</a:t>
                      </a:r>
                      <a:endParaRPr lang="en-GB" sz="1800" dirty="0">
                        <a:effectLst/>
                        <a:latin typeface="Arial"/>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3172">
                <a:tc>
                  <a:txBody>
                    <a:bodyPr/>
                    <a:lstStyle/>
                    <a:p>
                      <a:pPr>
                        <a:spcAft>
                          <a:spcPts val="1100"/>
                        </a:spcAft>
                      </a:pPr>
                      <a:r>
                        <a:rPr lang="en-US" sz="1800" dirty="0">
                          <a:effectLst/>
                        </a:rPr>
                        <a:t>Fats are formed in the muscles.</a:t>
                      </a:r>
                      <a:endParaRPr lang="en-GB" sz="1800" dirty="0">
                        <a:effectLst/>
                        <a:latin typeface="Arial"/>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1100"/>
                        </a:spcAft>
                      </a:pPr>
                      <a:r>
                        <a:rPr lang="en-US" sz="1800" dirty="0">
                          <a:effectLst/>
                        </a:rPr>
                        <a:t>Yes / No</a:t>
                      </a:r>
                      <a:endParaRPr lang="en-GB" sz="1800" dirty="0">
                        <a:effectLst/>
                        <a:latin typeface="Arial"/>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10538443" y="37685814"/>
            <a:ext cx="220786" cy="93071633"/>
          </a:xfrm>
          <a:prstGeom prst="rect">
            <a:avLst/>
          </a:prstGeom>
          <a:solidFill>
            <a:schemeClr val="tx2">
              <a:lumMod val="20000"/>
              <a:lumOff val="80000"/>
            </a:schemeClr>
          </a:solidFill>
          <a:ln w="19050">
            <a:solidFill>
              <a:schemeClr val="accent1"/>
            </a:solidFill>
          </a:ln>
          <a:effectLst>
            <a:outerShdw blurRad="50800" dist="50800" dir="5400000" algn="ctr" rotWithShape="0">
              <a:schemeClr val="tx2"/>
            </a:outerShdw>
          </a:effectLst>
        </p:spPr>
        <p:txBody>
          <a:bodyPr wrap="square" rtlCol="0">
            <a:spAutoFit/>
          </a:bodyPr>
          <a:lstStyle/>
          <a:p>
            <a:r>
              <a:rPr lang="en-GB" sz="2400" dirty="0">
                <a:solidFill>
                  <a:prstClr val="black"/>
                </a:solidFill>
              </a:rPr>
              <a:t>Answering this question correctly corresponds to a difficulty of 386 score points on the PISA </a:t>
            </a:r>
            <a:r>
              <a:rPr lang="en-GB" sz="2400" dirty="0" smtClean="0">
                <a:solidFill>
                  <a:prstClr val="black"/>
                </a:solidFill>
              </a:rPr>
              <a:t>science </a:t>
            </a:r>
            <a:r>
              <a:rPr lang="en-GB" sz="2400" dirty="0">
                <a:solidFill>
                  <a:prstClr val="black"/>
                </a:solidFill>
              </a:rPr>
              <a:t>scale. Across OECD countries, </a:t>
            </a:r>
            <a:r>
              <a:rPr lang="en-GB" sz="2400" dirty="0" smtClean="0">
                <a:solidFill>
                  <a:prstClr val="black"/>
                </a:solidFill>
              </a:rPr>
              <a:t>82% </a:t>
            </a:r>
            <a:r>
              <a:rPr lang="en-GB" sz="2400" dirty="0">
                <a:solidFill>
                  <a:prstClr val="black"/>
                </a:solidFill>
              </a:rPr>
              <a:t>of students answered correctly. This question assesses students’ competency of explaining phenomena scientifically.</a:t>
            </a:r>
          </a:p>
          <a:p>
            <a:endParaRPr lang="en-GB" dirty="0">
              <a:solidFill>
                <a:prstClr val="black"/>
              </a:solidFill>
            </a:endParaRPr>
          </a:p>
        </p:txBody>
      </p:sp>
      <p:pic>
        <p:nvPicPr>
          <p:cNvPr id="2050" name="Picture 2" descr="C:\Users\Schleicher_A\AppData\Local\Microsoft\Windows\Temporary Internet Files\Content.IE5\764WSAI8\checkvote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9461" y="5085184"/>
            <a:ext cx="432048" cy="4146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leicher_A\AppData\Local\Microsoft\Windows\Temporary Internet Files\Content.IE5\764WSAI8\checkvote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589240"/>
            <a:ext cx="432048" cy="41460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389422" y="2276872"/>
            <a:ext cx="4659084" cy="2119113"/>
          </a:xfrm>
          <a:prstGeom prst="wedgeRoundRectCallout">
            <a:avLst/>
          </a:prstGeom>
          <a:gradFill>
            <a:gsLst>
              <a:gs pos="0">
                <a:srgbClr val="C00000"/>
              </a:gs>
              <a:gs pos="50000">
                <a:srgbClr val="C00000">
                  <a:alpha val="88000"/>
                </a:srgb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prstClr val="white"/>
              </a:solidFill>
            </a:endParaRPr>
          </a:p>
          <a:p>
            <a:r>
              <a:rPr lang="en-GB" dirty="0" smtClean="0">
                <a:solidFill>
                  <a:prstClr val="white"/>
                </a:solidFill>
              </a:rPr>
              <a:t>Answering </a:t>
            </a:r>
            <a:r>
              <a:rPr lang="en-GB" dirty="0">
                <a:solidFill>
                  <a:prstClr val="white"/>
                </a:solidFill>
              </a:rPr>
              <a:t>this question correctly corresponds to a difficulty of 386 score points on the PISA science scale. Across </a:t>
            </a:r>
            <a:r>
              <a:rPr lang="en-GB" dirty="0" smtClean="0">
                <a:solidFill>
                  <a:prstClr val="white"/>
                </a:solidFill>
              </a:rPr>
              <a:t>countries</a:t>
            </a:r>
            <a:r>
              <a:rPr lang="en-GB" dirty="0">
                <a:solidFill>
                  <a:prstClr val="white"/>
                </a:solidFill>
              </a:rPr>
              <a:t>, 82% of students answered correctly. This question assesses students’ competency of explaining phenomena scientifically.</a:t>
            </a:r>
          </a:p>
          <a:p>
            <a:endParaRPr lang="en-GB" dirty="0">
              <a:solidFill>
                <a:prstClr val="white"/>
              </a:solidFill>
            </a:endParaRPr>
          </a:p>
        </p:txBody>
      </p:sp>
      <p:graphicFrame>
        <p:nvGraphicFramePr>
          <p:cNvPr id="9" name="Table 8"/>
          <p:cNvGraphicFramePr>
            <a:graphicFrameLocks noGrp="1"/>
          </p:cNvGraphicFramePr>
          <p:nvPr>
            <p:extLst/>
          </p:nvPr>
        </p:nvGraphicFramePr>
        <p:xfrm>
          <a:off x="6660233" y="-8005"/>
          <a:ext cx="2448271" cy="6831944"/>
        </p:xfrm>
        <a:graphic>
          <a:graphicData uri="http://schemas.openxmlformats.org/drawingml/2006/table">
            <a:tbl>
              <a:tblPr/>
              <a:tblGrid>
                <a:gridCol w="1232325"/>
                <a:gridCol w="1215946"/>
              </a:tblGrid>
              <a:tr h="147767">
                <a:tc gridSpan="2">
                  <a:txBody>
                    <a:bodyPr/>
                    <a:lstStyle/>
                    <a:p>
                      <a:pPr algn="ctr" fontAlgn="b"/>
                      <a:r>
                        <a:rPr lang="en-US" sz="700" b="1" i="0" u="none" strike="noStrike" dirty="0" smtClean="0">
                          <a:solidFill>
                            <a:srgbClr val="000000"/>
                          </a:solidFill>
                          <a:effectLst/>
                          <a:latin typeface="+mn-lt"/>
                          <a:cs typeface="Arial" panose="020B0604020202020204" pitchFamily="34" charset="0"/>
                        </a:rPr>
                        <a:t>% students </a:t>
                      </a:r>
                      <a:r>
                        <a:rPr lang="en-US" sz="700" b="1" i="0" u="none" strike="noStrike" dirty="0">
                          <a:solidFill>
                            <a:srgbClr val="000000"/>
                          </a:solidFill>
                          <a:effectLst/>
                          <a:latin typeface="+mn-lt"/>
                          <a:cs typeface="Arial" panose="020B0604020202020204" pitchFamily="34" charset="0"/>
                        </a:rPr>
                        <a:t>by country who answered </a:t>
                      </a:r>
                      <a:r>
                        <a:rPr lang="en-US" sz="700" b="1" i="0" u="none" strike="noStrike" dirty="0" smtClean="0">
                          <a:solidFill>
                            <a:srgbClr val="000000"/>
                          </a:solidFill>
                          <a:effectLst/>
                          <a:latin typeface="+mn-lt"/>
                          <a:cs typeface="Arial" panose="020B0604020202020204" pitchFamily="34" charset="0"/>
                        </a:rPr>
                        <a:t>correctly</a:t>
                      </a:r>
                    </a:p>
                    <a:p>
                      <a:pPr algn="ctr" fontAlgn="b"/>
                      <a:endParaRPr lang="en-US" sz="700" b="1" i="0" u="none" strike="noStrike" dirty="0">
                        <a:solidFill>
                          <a:srgbClr val="000000"/>
                        </a:solidFill>
                        <a:effectLst/>
                        <a:latin typeface="+mn-lt"/>
                        <a:cs typeface="Arial" panose="020B0604020202020204" pitchFamily="34" charset="0"/>
                      </a:endParaRPr>
                    </a:p>
                  </a:txBody>
                  <a:tcPr marL="4486" marR="4486" marT="4486" marB="0" anchor="b">
                    <a:lnL>
                      <a:noFill/>
                    </a:lnL>
                    <a:lnR>
                      <a:noFill/>
                    </a:lnR>
                    <a:lnT>
                      <a:noFill/>
                    </a:lnT>
                    <a:lnB>
                      <a:noFill/>
                    </a:lnB>
                    <a:solidFill>
                      <a:srgbClr val="FF8B8B"/>
                    </a:solidFill>
                  </a:tcPr>
                </a:tc>
                <a:tc hMerge="1">
                  <a:txBody>
                    <a:bodyPr/>
                    <a:lstStyle/>
                    <a:p>
                      <a:endParaRPr lang="en-GB"/>
                    </a:p>
                  </a:txBody>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Finland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93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smtClean="0">
                          <a:solidFill>
                            <a:srgbClr val="000000"/>
                          </a:solidFill>
                          <a:effectLst/>
                          <a:latin typeface="+mn-lt"/>
                          <a:cs typeface="Arial" panose="020B0604020202020204" pitchFamily="34" charset="0"/>
                        </a:rPr>
                        <a:t>Hungary</a:t>
                      </a:r>
                      <a:endParaRPr lang="en-GB" sz="700" b="0" i="0" u="none" strike="noStrike" dirty="0">
                        <a:solidFill>
                          <a:srgbClr val="000000"/>
                        </a:solidFill>
                        <a:effectLst/>
                        <a:latin typeface="+mn-lt"/>
                        <a:cs typeface="Arial" panose="020B0604020202020204" pitchFamily="34" charset="0"/>
                      </a:endParaRP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91</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Russian Federation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90</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Slovenia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89</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Latvia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88</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Czech Republic</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88</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Iceland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88</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smtClean="0">
                          <a:solidFill>
                            <a:srgbClr val="000000"/>
                          </a:solidFill>
                          <a:effectLst/>
                          <a:latin typeface="+mn-lt"/>
                          <a:cs typeface="Arial" panose="020B0604020202020204" pitchFamily="34" charset="0"/>
                        </a:rPr>
                        <a:t>Greece</a:t>
                      </a:r>
                      <a:endParaRPr lang="en-GB" sz="700" b="0" i="0" u="none" strike="noStrike" dirty="0">
                        <a:solidFill>
                          <a:srgbClr val="000000"/>
                        </a:solidFill>
                        <a:effectLst/>
                        <a:latin typeface="+mn-lt"/>
                        <a:cs typeface="Arial" panose="020B0604020202020204" pitchFamily="34" charset="0"/>
                      </a:endParaRP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87</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Portugal</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87</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Croatia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Spain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Italy</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85</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Liechtenstein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85</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Hong Kong- China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85</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Australia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85</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Canada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36186">
                <a:tc>
                  <a:txBody>
                    <a:bodyPr/>
                    <a:lstStyle/>
                    <a:p>
                      <a:pPr algn="l" fontAlgn="b"/>
                      <a:r>
                        <a:rPr lang="en-GB" sz="700" b="0" i="0" u="none" strike="noStrike" dirty="0">
                          <a:solidFill>
                            <a:srgbClr val="000000"/>
                          </a:solidFill>
                          <a:effectLst/>
                          <a:latin typeface="+mn-lt"/>
                          <a:cs typeface="Arial" panose="020B0604020202020204" pitchFamily="34" charset="0"/>
                        </a:rPr>
                        <a:t>Denmark</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Serbia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New Zealand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Belgium</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Poland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Netherlands</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Tunisia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Slovak Republic</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United Kingdom</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1" i="0" u="none" strike="noStrike" dirty="0">
                          <a:solidFill>
                            <a:srgbClr val="000000"/>
                          </a:solidFill>
                          <a:effectLst/>
                          <a:latin typeface="+mn-lt"/>
                          <a:cs typeface="Arial" panose="020B0604020202020204" pitchFamily="34" charset="0"/>
                        </a:rPr>
                        <a:t>OECD average</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1" i="0" u="none" strike="noStrike" dirty="0">
                          <a:solidFill>
                            <a:srgbClr val="000000"/>
                          </a:solidFill>
                          <a:effectLst/>
                          <a:latin typeface="+mn-lt"/>
                          <a:cs typeface="Arial" panose="020B0604020202020204" pitchFamily="34" charset="0"/>
                        </a:rPr>
                        <a:t>82</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Sweden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82</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Switzerland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82</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Chile</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82</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Turkey</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82</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Thailand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81</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Macao-China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81</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Bulgaria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81</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Jordan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80</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Israel</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80</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Japan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80</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Luxembourg</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79</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Austria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79</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France</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79</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Mexico</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78</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Germany</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77</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Estonia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77</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Chinese Taipei</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77</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Norway</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United States</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Romania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Montenegro</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Ireland</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76</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Argentina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75</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Lithuania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Azerbaijan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72</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Brazil</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71</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Korea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68</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Colombia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63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Kyrgyzstan</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57</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Indonesia</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54</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solidFill>
                      <a:srgbClr val="FF8B8B"/>
                    </a:solidFill>
                  </a:tcPr>
                </a:tc>
              </a:tr>
              <a:tr h="115677">
                <a:tc>
                  <a:txBody>
                    <a:bodyPr/>
                    <a:lstStyle/>
                    <a:p>
                      <a:pPr algn="l" fontAlgn="b"/>
                      <a:r>
                        <a:rPr lang="en-GB" sz="700" b="0" i="0" u="none" strike="noStrike" dirty="0">
                          <a:solidFill>
                            <a:srgbClr val="000000"/>
                          </a:solidFill>
                          <a:effectLst/>
                          <a:latin typeface="+mn-lt"/>
                          <a:cs typeface="Arial" panose="020B0604020202020204" pitchFamily="34" charset="0"/>
                        </a:rPr>
                        <a:t>Qatar</a:t>
                      </a:r>
                    </a:p>
                  </a:txBody>
                  <a:tcPr marL="4486" marR="4486" marT="4486"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8B8B"/>
                    </a:solidFill>
                  </a:tcPr>
                </a:tc>
                <a:tc>
                  <a:txBody>
                    <a:bodyPr/>
                    <a:lstStyle/>
                    <a:p>
                      <a:pPr algn="ctr" fontAlgn="b"/>
                      <a:r>
                        <a:rPr lang="en-GB" sz="700" b="0" i="0" u="none" strike="noStrike" dirty="0">
                          <a:solidFill>
                            <a:srgbClr val="000000"/>
                          </a:solidFill>
                          <a:effectLst/>
                          <a:latin typeface="+mn-lt"/>
                          <a:cs typeface="Arial" panose="020B0604020202020204" pitchFamily="34" charset="0"/>
                        </a:rPr>
                        <a:t>53</a:t>
                      </a:r>
                    </a:p>
                  </a:txBody>
                  <a:tcPr marL="4486" marR="4486" marT="4486" marB="0" anchor="b">
                    <a:lnL w="12700" cap="flat" cmpd="sng" algn="ctr">
                      <a:solidFill>
                        <a:schemeClr val="tx1"/>
                      </a:solidFill>
                      <a:prstDash val="solid"/>
                      <a:round/>
                      <a:headEnd type="none" w="med" len="med"/>
                      <a:tailEnd type="none" w="med" len="med"/>
                    </a:lnL>
                    <a:lnR w="6350" cap="flat" cmpd="sng" algn="ctr">
                      <a:no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B8B"/>
                    </a:solidFill>
                  </a:tcPr>
                </a:tc>
              </a:tr>
            </a:tbl>
          </a:graphicData>
        </a:graphic>
      </p:graphicFrame>
    </p:spTree>
    <p:extLst>
      <p:ext uri="{BB962C8B-B14F-4D97-AF65-F5344CB8AC3E}">
        <p14:creationId xmlns:p14="http://schemas.microsoft.com/office/powerpoint/2010/main" val="13207265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srgbClr val="000000"/>
                </a:solidFill>
                <a:latin typeface="Georgia"/>
                <a:ea typeface="+mn-ea"/>
                <a:cs typeface="+mn-cs"/>
              </a:rPr>
              <a:t>More hours spent doing homework is associated with a lower risk of low </a:t>
            </a:r>
            <a:r>
              <a:rPr lang="en-US" sz="2400" b="1" dirty="0" smtClean="0">
                <a:solidFill>
                  <a:srgbClr val="000000"/>
                </a:solidFill>
                <a:latin typeface="Georgia"/>
                <a:ea typeface="+mn-ea"/>
                <a:cs typeface="+mn-cs"/>
              </a:rPr>
              <a:t>performance, at least up to a point</a:t>
            </a:r>
            <a:endParaRPr lang="en-GB" sz="2400" b="1" dirty="0">
              <a:solidFill>
                <a:srgbClr val="000000"/>
              </a:solidFill>
              <a:latin typeface="Georgia"/>
              <a:ea typeface="+mn-ea"/>
              <a:cs typeface="+mn-cs"/>
            </a:endParaRP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3.4.</a:t>
            </a:r>
            <a:endParaRPr lang="en-GB" sz="13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47645485"/>
              </p:ext>
            </p:extLst>
          </p:nvPr>
        </p:nvGraphicFramePr>
        <p:xfrm>
          <a:off x="251521" y="1484784"/>
          <a:ext cx="8435280" cy="489654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2408822" y="5236822"/>
            <a:ext cx="6020249" cy="1025366"/>
            <a:chOff x="2943434" y="5301208"/>
            <a:chExt cx="6264696" cy="874679"/>
          </a:xfrm>
        </p:grpSpPr>
        <p:cxnSp>
          <p:nvCxnSpPr>
            <p:cNvPr id="14" name="Straight Arrow Connector 13"/>
            <p:cNvCxnSpPr/>
            <p:nvPr/>
          </p:nvCxnSpPr>
          <p:spPr>
            <a:xfrm flipV="1">
              <a:off x="6588224" y="5301208"/>
              <a:ext cx="216024" cy="36004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8"/>
            <p:cNvSpPr txBox="1"/>
            <p:nvPr/>
          </p:nvSpPr>
          <p:spPr>
            <a:xfrm>
              <a:off x="2943434" y="5481229"/>
              <a:ext cx="6264696" cy="694658"/>
            </a:xfrm>
            <a:prstGeom prst="round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600" dirty="0">
                  <a:solidFill>
                    <a:srgbClr val="000000"/>
                  </a:solidFill>
                  <a:latin typeface="Calibri" panose="020F0502020204030204" pitchFamily="34" charset="0"/>
                </a:rPr>
                <a:t>Students who spend 6 hours on homework per week are </a:t>
              </a:r>
              <a:endParaRPr lang="en-GB" sz="1600" dirty="0" smtClean="0">
                <a:solidFill>
                  <a:srgbClr val="000000"/>
                </a:solidFill>
                <a:latin typeface="Calibri" panose="020F0502020204030204" pitchFamily="34" charset="0"/>
              </a:endParaRPr>
            </a:p>
            <a:p>
              <a:pPr algn="ctr"/>
              <a:r>
                <a:rPr lang="en-GB" sz="1600" b="1" dirty="0" smtClean="0">
                  <a:solidFill>
                    <a:srgbClr val="000000"/>
                  </a:solidFill>
                  <a:latin typeface="Calibri" panose="020F0502020204030204" pitchFamily="34" charset="0"/>
                </a:rPr>
                <a:t>70</a:t>
              </a:r>
              <a:r>
                <a:rPr lang="en-GB" sz="1600" b="1" dirty="0">
                  <a:solidFill>
                    <a:srgbClr val="000000"/>
                  </a:solidFill>
                  <a:latin typeface="Calibri" panose="020F0502020204030204" pitchFamily="34" charset="0"/>
                </a:rPr>
                <a:t>% less likely to be low performers </a:t>
              </a:r>
              <a:r>
                <a:rPr lang="en-GB" sz="1600" dirty="0">
                  <a:solidFill>
                    <a:srgbClr val="000000"/>
                  </a:solidFill>
                  <a:latin typeface="Calibri" panose="020F0502020204030204" pitchFamily="34" charset="0"/>
                </a:rPr>
                <a:t>than students who do no homework</a:t>
              </a:r>
            </a:p>
          </p:txBody>
        </p:sp>
      </p:grpSp>
      <p:sp>
        <p:nvSpPr>
          <p:cNvPr id="10" name="Right Arrow 9"/>
          <p:cNvSpPr/>
          <p:nvPr/>
        </p:nvSpPr>
        <p:spPr>
          <a:xfrm rot="5400000" flipV="1">
            <a:off x="-1483813" y="4305597"/>
            <a:ext cx="3627772" cy="523694"/>
          </a:xfrm>
          <a:prstGeom prst="rightArrow">
            <a:avLst/>
          </a:prstGeom>
          <a:gradFill flip="none" rotWithShape="1">
            <a:gsLst>
              <a:gs pos="0">
                <a:schemeClr val="accent5">
                  <a:lumMod val="20000"/>
                  <a:lumOff val="80000"/>
                </a:schemeClr>
              </a:gs>
              <a:gs pos="50000">
                <a:schemeClr val="accent5">
                  <a:lumMod val="60000"/>
                  <a:lumOff val="40000"/>
                </a:schemeClr>
              </a:gs>
              <a:gs pos="100000">
                <a:schemeClr val="accent5"/>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rIns="72000" rtlCol="0" anchor="t" anchorCtr="0"/>
          <a:lstStyle/>
          <a:p>
            <a:pPr algn="r"/>
            <a:r>
              <a:rPr lang="en-GB" sz="1400" b="1" dirty="0" smtClean="0">
                <a:solidFill>
                  <a:schemeClr val="bg2">
                    <a:lumMod val="10000"/>
                  </a:schemeClr>
                </a:solidFill>
              </a:rPr>
              <a:t>Less likely to be low performers </a:t>
            </a:r>
            <a:endParaRPr lang="en-GB" sz="1400" b="1" dirty="0">
              <a:solidFill>
                <a:schemeClr val="bg2">
                  <a:lumMod val="10000"/>
                </a:schemeClr>
              </a:solidFill>
            </a:endParaRPr>
          </a:p>
        </p:txBody>
      </p:sp>
    </p:spTree>
    <p:extLst>
      <p:ext uri="{BB962C8B-B14F-4D97-AF65-F5344CB8AC3E}">
        <p14:creationId xmlns:p14="http://schemas.microsoft.com/office/powerpoint/2010/main" val="40581629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up)">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up)">
                                      <p:cBhvr>
                                        <p:cTn id="11" dur="500"/>
                                        <p:tgtEl>
                                          <p:spTgt spid="8">
                                            <p:graphicEl>
                                              <a:chart seriesIdx="-4" categoryIdx="0" bldStep="category"/>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up)">
                                      <p:cBhvr>
                                        <p:cTn id="15" dur="500"/>
                                        <p:tgtEl>
                                          <p:spTgt spid="8">
                                            <p:graphicEl>
                                              <a:chart seriesIdx="-4" categoryIdx="1" bldStep="category"/>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up)">
                                      <p:cBhvr>
                                        <p:cTn id="19" dur="500"/>
                                        <p:tgtEl>
                                          <p:spTgt spid="8">
                                            <p:graphicEl>
                                              <a:chart seriesIdx="-4" categoryIdx="2" bldStep="category"/>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up)">
                                      <p:cBhvr>
                                        <p:cTn id="23" dur="500"/>
                                        <p:tgtEl>
                                          <p:spTgt spid="8">
                                            <p:graphicEl>
                                              <a:chart seriesIdx="-4" categoryIdx="3" bldStep="category"/>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ipe(up)">
                                      <p:cBhvr>
                                        <p:cTn id="27" dur="500"/>
                                        <p:tgtEl>
                                          <p:spTgt spid="8">
                                            <p:graphicEl>
                                              <a:chart seriesIdx="-4" categoryIdx="4" bldStep="category"/>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wipe(up)">
                                      <p:cBhvr>
                                        <p:cTn id="31" dur="500"/>
                                        <p:tgtEl>
                                          <p:spTgt spid="8">
                                            <p:graphicEl>
                                              <a:chart seriesIdx="-4" categoryIdx="5" bldStep="category"/>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8">
                                            <p:graphicEl>
                                              <a:chart seriesIdx="-4" categoryIdx="6" bldStep="category"/>
                                            </p:graphicEl>
                                          </p:spTgt>
                                        </p:tgtEl>
                                        <p:attrNameLst>
                                          <p:attrName>style.visibility</p:attrName>
                                        </p:attrNameLst>
                                      </p:cBhvr>
                                      <p:to>
                                        <p:strVal val="visible"/>
                                      </p:to>
                                    </p:set>
                                    <p:animEffect transition="in" filter="wipe(up)">
                                      <p:cBhvr>
                                        <p:cTn id="35" dur="500"/>
                                        <p:tgtEl>
                                          <p:spTgt spid="8">
                                            <p:graphicEl>
                                              <a:chart seriesIdx="-4" categoryIdx="6" bldStep="category"/>
                                            </p:graphic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
                                            <p:graphicEl>
                                              <a:chart seriesIdx="-4" categoryIdx="7" bldStep="category"/>
                                            </p:graphicEl>
                                          </p:spTgt>
                                        </p:tgtEl>
                                        <p:attrNameLst>
                                          <p:attrName>style.visibility</p:attrName>
                                        </p:attrNameLst>
                                      </p:cBhvr>
                                      <p:to>
                                        <p:strVal val="visible"/>
                                      </p:to>
                                    </p:set>
                                    <p:animEffect transition="in" filter="wipe(up)">
                                      <p:cBhvr>
                                        <p:cTn id="39" dur="500"/>
                                        <p:tgtEl>
                                          <p:spTgt spid="8">
                                            <p:graphicEl>
                                              <a:chart seriesIdx="-4" categoryIdx="7" bldStep="category"/>
                                            </p:graphic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solidFill>
                  <a:srgbClr val="000000"/>
                </a:solidFill>
                <a:latin typeface="Georgia"/>
                <a:ea typeface="+mn-ea"/>
                <a:cs typeface="+mn-cs"/>
              </a:rPr>
              <a:t>Low performers </a:t>
            </a:r>
            <a:r>
              <a:rPr lang="en-US" sz="2800" b="1" dirty="0" smtClean="0">
                <a:solidFill>
                  <a:srgbClr val="000000"/>
                </a:solidFill>
                <a:latin typeface="Georgia"/>
                <a:ea typeface="+mn-ea"/>
                <a:cs typeface="+mn-cs"/>
              </a:rPr>
              <a:t>say they are </a:t>
            </a:r>
            <a:r>
              <a:rPr lang="en-US" sz="2800" b="1" dirty="0">
                <a:solidFill>
                  <a:srgbClr val="000000"/>
                </a:solidFill>
                <a:latin typeface="Georgia"/>
                <a:ea typeface="+mn-ea"/>
                <a:cs typeface="+mn-cs"/>
              </a:rPr>
              <a:t>less </a:t>
            </a:r>
            <a:r>
              <a:rPr lang="en-US" sz="2800" b="1" dirty="0" smtClean="0">
                <a:solidFill>
                  <a:srgbClr val="000000"/>
                </a:solidFill>
                <a:latin typeface="Georgia"/>
                <a:ea typeface="+mn-ea"/>
                <a:cs typeface="+mn-cs"/>
              </a:rPr>
              <a:t>perseverant</a:t>
            </a:r>
            <a:endParaRPr lang="en-GB" sz="2800" b="1" dirty="0">
              <a:solidFill>
                <a:srgbClr val="000000"/>
              </a:solidFill>
              <a:latin typeface="Georgia"/>
              <a:ea typeface="+mn-ea"/>
              <a:cs typeface="+mn-cs"/>
            </a:endParaRP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3.8.</a:t>
            </a:r>
            <a:endParaRPr lang="en-GB" sz="1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991556"/>
              </p:ext>
            </p:extLst>
          </p:nvPr>
        </p:nvGraphicFramePr>
        <p:xfrm>
          <a:off x="107504" y="1412776"/>
          <a:ext cx="8856984" cy="510327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771800" y="1992467"/>
            <a:ext cx="133555" cy="4378826"/>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262847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b="1" dirty="0">
                <a:solidFill>
                  <a:srgbClr val="000000"/>
                </a:solidFill>
                <a:latin typeface="Georgia"/>
                <a:ea typeface="+mn-ea"/>
                <a:cs typeface="+mn-cs"/>
              </a:rPr>
              <a:t>Participation in mathematics-related </a:t>
            </a:r>
            <a:r>
              <a:rPr lang="en-GB" sz="2800" b="1" dirty="0" smtClean="0">
                <a:solidFill>
                  <a:srgbClr val="000000"/>
                </a:solidFill>
                <a:latin typeface="Georgia"/>
                <a:ea typeface="+mn-ea"/>
                <a:cs typeface="+mn-cs"/>
              </a:rPr>
              <a:t>activities and low performance</a:t>
            </a:r>
            <a:endParaRPr lang="en-GB" sz="2800" b="1" dirty="0">
              <a:solidFill>
                <a:srgbClr val="000000"/>
              </a:solidFill>
              <a:latin typeface="Georgia"/>
              <a:ea typeface="+mn-ea"/>
              <a:cs typeface="+mn-cs"/>
            </a:endParaRP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3.5.</a:t>
            </a:r>
            <a:endParaRPr lang="en-GB" sz="13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382128328"/>
              </p:ext>
            </p:extLst>
          </p:nvPr>
        </p:nvGraphicFramePr>
        <p:xfrm>
          <a:off x="179512" y="1340768"/>
          <a:ext cx="8712968" cy="5175284"/>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p:cNvSpPr/>
          <p:nvPr/>
        </p:nvSpPr>
        <p:spPr>
          <a:xfrm>
            <a:off x="908059" y="3341566"/>
            <a:ext cx="648072" cy="202761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Oval 17"/>
          <p:cNvSpPr/>
          <p:nvPr/>
        </p:nvSpPr>
        <p:spPr>
          <a:xfrm>
            <a:off x="2051720" y="3213475"/>
            <a:ext cx="432048" cy="15127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Oval 18"/>
          <p:cNvSpPr/>
          <p:nvPr/>
        </p:nvSpPr>
        <p:spPr>
          <a:xfrm>
            <a:off x="3089620" y="3252014"/>
            <a:ext cx="432048" cy="122473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Oval 19"/>
          <p:cNvSpPr/>
          <p:nvPr/>
        </p:nvSpPr>
        <p:spPr>
          <a:xfrm>
            <a:off x="6198511" y="3200274"/>
            <a:ext cx="432048" cy="122473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Oval 20"/>
          <p:cNvSpPr/>
          <p:nvPr/>
        </p:nvSpPr>
        <p:spPr>
          <a:xfrm>
            <a:off x="8274081" y="2496389"/>
            <a:ext cx="432048" cy="135012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Oval 21"/>
          <p:cNvSpPr/>
          <p:nvPr/>
        </p:nvSpPr>
        <p:spPr>
          <a:xfrm>
            <a:off x="7236296" y="2792919"/>
            <a:ext cx="432048" cy="109729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Rounded Rectangle 1"/>
          <p:cNvSpPr/>
          <p:nvPr/>
        </p:nvSpPr>
        <p:spPr>
          <a:xfrm>
            <a:off x="1547497" y="4941168"/>
            <a:ext cx="7308882" cy="347144"/>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smtClean="0">
                <a:solidFill>
                  <a:srgbClr val="000000"/>
                </a:solidFill>
              </a:rPr>
              <a:t>When activities require higher-order skills, </a:t>
            </a:r>
            <a:r>
              <a:rPr lang="en-GB" sz="1600" b="1" dirty="0" smtClean="0">
                <a:solidFill>
                  <a:srgbClr val="000000"/>
                </a:solidFill>
              </a:rPr>
              <a:t>top performers </a:t>
            </a:r>
            <a:r>
              <a:rPr lang="en-GB" sz="1600" dirty="0" smtClean="0">
                <a:solidFill>
                  <a:srgbClr val="000000"/>
                </a:solidFill>
              </a:rPr>
              <a:t>participate more</a:t>
            </a:r>
            <a:endParaRPr lang="en-GB" sz="1600" dirty="0">
              <a:solidFill>
                <a:srgbClr val="000000"/>
              </a:solidFill>
            </a:endParaRPr>
          </a:p>
        </p:txBody>
      </p:sp>
      <p:sp>
        <p:nvSpPr>
          <p:cNvPr id="23" name="Rounded Rectangle 22"/>
          <p:cNvSpPr/>
          <p:nvPr/>
        </p:nvSpPr>
        <p:spPr>
          <a:xfrm>
            <a:off x="4368957" y="4293096"/>
            <a:ext cx="4489372" cy="630154"/>
          </a:xfrm>
          <a:prstGeom prst="roundRect">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smtClean="0">
                <a:solidFill>
                  <a:srgbClr val="000000"/>
                </a:solidFill>
              </a:rPr>
              <a:t>When activities are social and recreational, </a:t>
            </a:r>
            <a:r>
              <a:rPr lang="en-GB" sz="1600" b="1" dirty="0" smtClean="0">
                <a:solidFill>
                  <a:srgbClr val="000000"/>
                </a:solidFill>
              </a:rPr>
              <a:t>low performers </a:t>
            </a:r>
            <a:r>
              <a:rPr lang="en-GB" sz="1600" dirty="0" smtClean="0">
                <a:solidFill>
                  <a:srgbClr val="000000"/>
                </a:solidFill>
              </a:rPr>
              <a:t>participate more</a:t>
            </a:r>
            <a:endParaRPr lang="en-GB" sz="1600" dirty="0">
              <a:solidFill>
                <a:srgbClr val="000000"/>
              </a:solidFill>
            </a:endParaRPr>
          </a:p>
        </p:txBody>
      </p:sp>
    </p:spTree>
    <p:extLst>
      <p:ext uri="{BB962C8B-B14F-4D97-AF65-F5344CB8AC3E}">
        <p14:creationId xmlns:p14="http://schemas.microsoft.com/office/powerpoint/2010/main" val="42022653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par>
                          <p:cTn id="37" fill="hold">
                            <p:stCondLst>
                              <p:cond delay="0"/>
                            </p:stCondLst>
                            <p:childTnLst>
                              <p:par>
                                <p:cTn id="38" presetID="22" presetClass="entr" presetSubtype="4"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7" grpId="0" animBg="1"/>
      <p:bldP spid="17" grpId="1" animBg="1"/>
      <p:bldP spid="18" grpId="0" animBg="1"/>
      <p:bldP spid="18" grpId="1" animBg="1"/>
      <p:bldP spid="19" grpId="0" animBg="1"/>
      <p:bldP spid="19" grpId="1" animBg="1"/>
      <p:bldP spid="20" grpId="0" animBg="1"/>
      <p:bldP spid="20" grpId="1" animBg="1"/>
      <p:bldP spid="21" grpId="0" animBg="1"/>
      <p:bldP spid="22" grpId="0" animBg="1"/>
      <p:bldP spid="2" grpId="0" animBg="1"/>
      <p:bldP spid="2" grpId="1"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b="1" dirty="0">
                <a:solidFill>
                  <a:srgbClr val="000000"/>
                </a:solidFill>
                <a:latin typeface="Georgia"/>
                <a:ea typeface="+mn-ea"/>
                <a:cs typeface="+mn-cs"/>
              </a:rPr>
              <a:t>Low performers in mathematics perceive their effort to be unproductive</a:t>
            </a: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3.6.</a:t>
            </a:r>
            <a:endParaRPr lang="en-GB" sz="13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61878047"/>
              </p:ext>
            </p:extLst>
          </p:nvPr>
        </p:nvGraphicFramePr>
        <p:xfrm>
          <a:off x="468313" y="1340768"/>
          <a:ext cx="8218487" cy="4786982"/>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1137250" y="2276872"/>
            <a:ext cx="1562542" cy="108012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6" name="Oval 5"/>
          <p:cNvSpPr/>
          <p:nvPr/>
        </p:nvSpPr>
        <p:spPr>
          <a:xfrm>
            <a:off x="4860032" y="2245998"/>
            <a:ext cx="1562542" cy="108012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046526" y="2132856"/>
            <a:ext cx="1562542"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Oval 8"/>
          <p:cNvSpPr/>
          <p:nvPr/>
        </p:nvSpPr>
        <p:spPr>
          <a:xfrm>
            <a:off x="6660232" y="2149826"/>
            <a:ext cx="1944216" cy="3395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75904" y="3910792"/>
            <a:ext cx="6548424" cy="1470744"/>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smtClean="0">
                <a:solidFill>
                  <a:srgbClr val="000000"/>
                </a:solidFill>
              </a:rPr>
              <a:t>Low performers need support </a:t>
            </a:r>
          </a:p>
          <a:p>
            <a:pPr algn="ctr"/>
            <a:r>
              <a:rPr lang="en-GB" sz="2400" dirty="0" smtClean="0">
                <a:solidFill>
                  <a:srgbClr val="000000"/>
                </a:solidFill>
              </a:rPr>
              <a:t>when preparing for exams and doing homework</a:t>
            </a:r>
            <a:endParaRPr lang="en-GB" sz="2400" dirty="0">
              <a:solidFill>
                <a:srgbClr val="000000"/>
              </a:solidFill>
            </a:endParaRPr>
          </a:p>
        </p:txBody>
      </p:sp>
      <p:sp>
        <p:nvSpPr>
          <p:cNvPr id="10" name="Rounded Rectangle 9"/>
          <p:cNvSpPr/>
          <p:nvPr/>
        </p:nvSpPr>
        <p:spPr>
          <a:xfrm>
            <a:off x="955280" y="4725144"/>
            <a:ext cx="6353024" cy="70400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000000"/>
                </a:solidFill>
              </a:rPr>
              <a:t>When questions relate to the </a:t>
            </a:r>
            <a:r>
              <a:rPr lang="en-GB" b="1" dirty="0" smtClean="0">
                <a:solidFill>
                  <a:srgbClr val="000000"/>
                </a:solidFill>
              </a:rPr>
              <a:t>outcomes of these efforts</a:t>
            </a:r>
            <a:r>
              <a:rPr lang="en-GB" dirty="0">
                <a:solidFill>
                  <a:srgbClr val="000000"/>
                </a:solidFill>
              </a:rPr>
              <a:t>:</a:t>
            </a:r>
            <a:r>
              <a:rPr lang="en-GB" dirty="0" smtClean="0">
                <a:solidFill>
                  <a:srgbClr val="000000"/>
                </a:solidFill>
              </a:rPr>
              <a:t/>
            </a:r>
            <a:br>
              <a:rPr lang="en-GB" dirty="0" smtClean="0">
                <a:solidFill>
                  <a:srgbClr val="000000"/>
                </a:solidFill>
              </a:rPr>
            </a:br>
            <a:r>
              <a:rPr lang="en-GB" dirty="0" smtClean="0">
                <a:solidFill>
                  <a:srgbClr val="000000"/>
                </a:solidFill>
              </a:rPr>
              <a:t>differences are large</a:t>
            </a:r>
            <a:endParaRPr lang="en-GB" dirty="0">
              <a:solidFill>
                <a:srgbClr val="000000"/>
              </a:solidFill>
            </a:endParaRPr>
          </a:p>
        </p:txBody>
      </p:sp>
      <p:sp>
        <p:nvSpPr>
          <p:cNvPr id="4" name="Rounded Rectangle 3"/>
          <p:cNvSpPr/>
          <p:nvPr/>
        </p:nvSpPr>
        <p:spPr>
          <a:xfrm>
            <a:off x="971600" y="4304617"/>
            <a:ext cx="5688631" cy="697039"/>
          </a:xfrm>
          <a:prstGeom prst="round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solidFill>
                  <a:srgbClr val="000000"/>
                </a:solidFill>
              </a:rPr>
              <a:t>When questions relate to </a:t>
            </a:r>
            <a:r>
              <a:rPr lang="en-GB" b="1" dirty="0" smtClean="0">
                <a:solidFill>
                  <a:srgbClr val="000000"/>
                </a:solidFill>
              </a:rPr>
              <a:t>invested effort</a:t>
            </a:r>
            <a:r>
              <a:rPr lang="en-GB" dirty="0">
                <a:solidFill>
                  <a:srgbClr val="000000"/>
                </a:solidFill>
              </a:rPr>
              <a:t>:</a:t>
            </a:r>
            <a:r>
              <a:rPr lang="en-GB" dirty="0" smtClean="0">
                <a:solidFill>
                  <a:srgbClr val="000000"/>
                </a:solidFill>
              </a:rPr>
              <a:t> </a:t>
            </a:r>
            <a:br>
              <a:rPr lang="en-GB" dirty="0" smtClean="0">
                <a:solidFill>
                  <a:srgbClr val="000000"/>
                </a:solidFill>
              </a:rPr>
            </a:br>
            <a:r>
              <a:rPr lang="en-GB" dirty="0" smtClean="0">
                <a:solidFill>
                  <a:srgbClr val="000000"/>
                </a:solidFill>
              </a:rPr>
              <a:t>differences are small</a:t>
            </a:r>
            <a:endParaRPr lang="en-GB" dirty="0">
              <a:solidFill>
                <a:srgbClr val="000000"/>
              </a:solidFill>
            </a:endParaRPr>
          </a:p>
        </p:txBody>
      </p:sp>
    </p:spTree>
    <p:extLst>
      <p:ext uri="{BB962C8B-B14F-4D97-AF65-F5344CB8AC3E}">
        <p14:creationId xmlns:p14="http://schemas.microsoft.com/office/powerpoint/2010/main" val="41983157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par>
                          <p:cTn id="27" fill="hold">
                            <p:stCondLst>
                              <p:cond delay="0"/>
                            </p:stCondLst>
                            <p:childTnLst>
                              <p:par>
                                <p:cTn id="28" presetID="2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par>
                          <p:cTn id="45" fill="hold">
                            <p:stCondLst>
                              <p:cond delay="0"/>
                            </p:stCondLst>
                            <p:childTnLst>
                              <p:par>
                                <p:cTn id="46" presetID="22" presetClass="entr" presetSubtype="4" fill="hold" grpId="0" nodeType="afterEffect">
                                  <p:stCondLst>
                                    <p:cond delay="50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P spid="2" grpId="1" animBg="1"/>
      <p:bldP spid="6" grpId="0" animBg="1"/>
      <p:bldP spid="6" grpId="1" animBg="1"/>
      <p:bldP spid="8" grpId="0" animBg="1"/>
      <p:bldP spid="8" grpId="1" animBg="1"/>
      <p:bldP spid="9" grpId="0" animBg="1"/>
      <p:bldP spid="9" grpId="1" animBg="1"/>
      <p:bldP spid="11" grpId="0" animBg="1"/>
      <p:bldP spid="10" grpId="0" animBg="1"/>
      <p:bldP spid="10" grpId="1" animBg="1"/>
      <p:bldP spid="4" grpId="0" animBg="1"/>
      <p:bldP spid="4" grpId="1"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65030"/>
            <a:ext cx="7416000" cy="1022400"/>
          </a:xfrm>
        </p:spPr>
        <p:txBody>
          <a:bodyPr/>
          <a:lstStyle/>
          <a:p>
            <a:r>
              <a:rPr lang="en-US" sz="2400" b="1" dirty="0">
                <a:solidFill>
                  <a:srgbClr val="000000"/>
                </a:solidFill>
                <a:latin typeface="Georgia"/>
                <a:ea typeface="+mn-ea"/>
                <a:cs typeface="+mn-cs"/>
              </a:rPr>
              <a:t>Doing extracurricular activities </a:t>
            </a:r>
            <a:r>
              <a:rPr lang="en-US" sz="2400" b="1" dirty="0" smtClean="0">
                <a:solidFill>
                  <a:srgbClr val="000000"/>
                </a:solidFill>
                <a:latin typeface="Georgia"/>
                <a:ea typeface="+mn-ea"/>
                <a:cs typeface="+mn-cs"/>
              </a:rPr>
              <a:t>in mathematics is </a:t>
            </a:r>
            <a:r>
              <a:rPr lang="en-US" sz="2400" b="1" dirty="0">
                <a:solidFill>
                  <a:srgbClr val="000000"/>
                </a:solidFill>
                <a:latin typeface="Georgia"/>
                <a:ea typeface="+mn-ea"/>
                <a:cs typeface="+mn-cs"/>
              </a:rPr>
              <a:t>associated with </a:t>
            </a:r>
            <a:r>
              <a:rPr lang="en-US" sz="2400" b="1" dirty="0" smtClean="0">
                <a:solidFill>
                  <a:srgbClr val="000000"/>
                </a:solidFill>
                <a:latin typeface="Georgia"/>
                <a:ea typeface="+mn-ea"/>
                <a:cs typeface="+mn-cs"/>
              </a:rPr>
              <a:t/>
            </a:r>
            <a:br>
              <a:rPr lang="en-US" sz="2400" b="1" dirty="0" smtClean="0">
                <a:solidFill>
                  <a:srgbClr val="000000"/>
                </a:solidFill>
                <a:latin typeface="Georgia"/>
                <a:ea typeface="+mn-ea"/>
                <a:cs typeface="+mn-cs"/>
              </a:rPr>
            </a:br>
            <a:r>
              <a:rPr lang="en-US" sz="2400" b="1" dirty="0" smtClean="0">
                <a:solidFill>
                  <a:srgbClr val="000000"/>
                </a:solidFill>
                <a:latin typeface="Georgia"/>
                <a:ea typeface="+mn-ea"/>
                <a:cs typeface="+mn-cs"/>
              </a:rPr>
              <a:t>greater mathematics </a:t>
            </a:r>
            <a:r>
              <a:rPr lang="en-US" sz="2400" b="1" dirty="0">
                <a:solidFill>
                  <a:srgbClr val="000000"/>
                </a:solidFill>
                <a:latin typeface="Georgia"/>
                <a:ea typeface="+mn-ea"/>
                <a:cs typeface="+mn-cs"/>
              </a:rPr>
              <a:t>interest</a:t>
            </a:r>
            <a:endParaRPr lang="en-GB" sz="2400" b="1" dirty="0">
              <a:solidFill>
                <a:srgbClr val="000000"/>
              </a:solidFill>
              <a:latin typeface="Georgia"/>
              <a:ea typeface="+mn-ea"/>
              <a:cs typeface="+mn-cs"/>
            </a:endParaRPr>
          </a:p>
        </p:txBody>
      </p:sp>
      <p:graphicFrame>
        <p:nvGraphicFramePr>
          <p:cNvPr id="4" name="Chart 3"/>
          <p:cNvGraphicFramePr>
            <a:graphicFrameLocks/>
          </p:cNvGraphicFramePr>
          <p:nvPr>
            <p:extLst>
              <p:ext uri="{D42A27DB-BD31-4B8C-83A1-F6EECF244321}">
                <p14:modId xmlns:p14="http://schemas.microsoft.com/office/powerpoint/2010/main" val="4062586469"/>
              </p:ext>
            </p:extLst>
          </p:nvPr>
        </p:nvGraphicFramePr>
        <p:xfrm>
          <a:off x="179512" y="1124744"/>
          <a:ext cx="8640960" cy="53913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3.11.</a:t>
            </a:r>
            <a:endParaRPr lang="en-GB" sz="1300" dirty="0"/>
          </a:p>
        </p:txBody>
      </p:sp>
      <p:sp>
        <p:nvSpPr>
          <p:cNvPr id="2" name="Oval 1"/>
          <p:cNvSpPr>
            <a:spLocks noChangeAspect="1"/>
          </p:cNvSpPr>
          <p:nvPr/>
        </p:nvSpPr>
        <p:spPr>
          <a:xfrm>
            <a:off x="3080035" y="2738579"/>
            <a:ext cx="258402" cy="258373"/>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 name="Rounded Rectangle 5"/>
          <p:cNvSpPr/>
          <p:nvPr/>
        </p:nvSpPr>
        <p:spPr>
          <a:xfrm>
            <a:off x="3923928" y="2038343"/>
            <a:ext cx="4320480" cy="991980"/>
          </a:xfrm>
          <a:prstGeom prst="roundRect">
            <a:avLst/>
          </a:prstGeom>
          <a:ln w="28575">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smtClean="0">
                <a:solidFill>
                  <a:srgbClr val="000000"/>
                </a:solidFill>
              </a:rPr>
              <a:t>Low performers that participate in extracurricular mathematics are more interested in mathematics</a:t>
            </a:r>
            <a:endParaRPr lang="en-GB" sz="2000" dirty="0">
              <a:solidFill>
                <a:srgbClr val="000000"/>
              </a:solidFill>
            </a:endParaRPr>
          </a:p>
        </p:txBody>
      </p:sp>
      <p:cxnSp>
        <p:nvCxnSpPr>
          <p:cNvPr id="8" name="Straight Arrow Connector 7"/>
          <p:cNvCxnSpPr>
            <a:endCxn id="2" idx="7"/>
          </p:cNvCxnSpPr>
          <p:nvPr/>
        </p:nvCxnSpPr>
        <p:spPr>
          <a:xfrm flipH="1">
            <a:off x="3300595" y="2534333"/>
            <a:ext cx="623334" cy="242084"/>
          </a:xfrm>
          <a:prstGeom prst="straightConnector1">
            <a:avLst/>
          </a:prstGeom>
          <a:ln w="28575">
            <a:solidFill>
              <a:schemeClr val="accent5">
                <a:lumMod val="75000"/>
              </a:schemeClr>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4033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188640"/>
            <a:ext cx="7416000" cy="1022400"/>
          </a:xfrm>
        </p:spPr>
        <p:txBody>
          <a:bodyPr/>
          <a:lstStyle/>
          <a:p>
            <a:r>
              <a:rPr lang="en-US" sz="2400" b="1" dirty="0">
                <a:solidFill>
                  <a:srgbClr val="000000"/>
                </a:solidFill>
                <a:latin typeface="Georgia"/>
                <a:ea typeface="+mn-ea"/>
                <a:cs typeface="+mn-cs"/>
              </a:rPr>
              <a:t>What matters for students’ attitudes towards school and learning is their performance, not their socio-economic status</a:t>
            </a:r>
            <a:endParaRPr lang="en-GB" sz="2400" b="1" dirty="0">
              <a:solidFill>
                <a:srgbClr val="000000"/>
              </a:solidFill>
              <a:latin typeface="Georgia"/>
              <a:ea typeface="+mn-ea"/>
              <a:cs typeface="+mn-cs"/>
            </a:endParaRPr>
          </a:p>
        </p:txBody>
      </p:sp>
      <p:sp>
        <p:nvSpPr>
          <p:cNvPr id="5" name="TextBox 4"/>
          <p:cNvSpPr txBox="1"/>
          <p:nvPr/>
        </p:nvSpPr>
        <p:spPr>
          <a:xfrm>
            <a:off x="35496" y="6516052"/>
            <a:ext cx="2304256" cy="292388"/>
          </a:xfrm>
          <a:prstGeom prst="rect">
            <a:avLst/>
          </a:prstGeom>
          <a:noFill/>
        </p:spPr>
        <p:txBody>
          <a:bodyPr wrap="square" rtlCol="0">
            <a:spAutoFit/>
          </a:bodyPr>
          <a:lstStyle/>
          <a:p>
            <a:r>
              <a:rPr lang="en-GB" sz="1300" dirty="0"/>
              <a:t>Source: Figure </a:t>
            </a:r>
            <a:r>
              <a:rPr lang="en-GB" sz="1300" dirty="0" smtClean="0"/>
              <a:t>3.18.</a:t>
            </a:r>
            <a:endParaRPr lang="en-GB" sz="1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2685145"/>
              </p:ext>
            </p:extLst>
          </p:nvPr>
        </p:nvGraphicFramePr>
        <p:xfrm>
          <a:off x="323528" y="1484784"/>
          <a:ext cx="8362503" cy="46699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390" y="6324372"/>
            <a:ext cx="6353472" cy="261610"/>
          </a:xfrm>
          <a:prstGeom prst="rect">
            <a:avLst/>
          </a:prstGeom>
          <a:noFill/>
        </p:spPr>
        <p:txBody>
          <a:bodyPr wrap="square" rtlCol="0">
            <a:spAutoFit/>
          </a:bodyPr>
          <a:lstStyle/>
          <a:p>
            <a:r>
              <a:rPr lang="en-GB" sz="1100" dirty="0" smtClean="0"/>
              <a:t>ESCS refers to the </a:t>
            </a:r>
            <a:r>
              <a:rPr lang="en-GB" sz="1100" i="1" dirty="0"/>
              <a:t>PISA index of economic, social and cultural status</a:t>
            </a:r>
            <a:endParaRPr lang="en-GB" sz="1100" dirty="0"/>
          </a:p>
        </p:txBody>
      </p:sp>
      <p:sp>
        <p:nvSpPr>
          <p:cNvPr id="10" name="Oval 9"/>
          <p:cNvSpPr/>
          <p:nvPr/>
        </p:nvSpPr>
        <p:spPr>
          <a:xfrm>
            <a:off x="4015348" y="3140968"/>
            <a:ext cx="1358167"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08104" y="2464873"/>
            <a:ext cx="1502183" cy="1584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Oval 11"/>
          <p:cNvSpPr/>
          <p:nvPr/>
        </p:nvSpPr>
        <p:spPr>
          <a:xfrm>
            <a:off x="7057422" y="2066097"/>
            <a:ext cx="1594161" cy="1993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Oval 15"/>
          <p:cNvSpPr/>
          <p:nvPr/>
        </p:nvSpPr>
        <p:spPr>
          <a:xfrm>
            <a:off x="2386887" y="3293368"/>
            <a:ext cx="1560457"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0635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P spid="10" grpId="1" animBg="1"/>
      <p:bldP spid="11" grpId="0" animBg="1"/>
      <p:bldP spid="12" grpId="0" animBg="1"/>
      <p:bldP spid="16" grpId="0" animBg="1"/>
      <p:bldP spid="1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solidFill>
                  <a:srgbClr val="000000"/>
                </a:solidFill>
                <a:latin typeface="Georgia"/>
                <a:ea typeface="+mn-ea"/>
                <a:cs typeface="+mn-cs"/>
              </a:rPr>
              <a:t>Low performers' attitudes towards school and learning, by school subject</a:t>
            </a:r>
            <a:endParaRPr lang="en-GB" sz="2800" b="1" dirty="0">
              <a:solidFill>
                <a:srgbClr val="000000"/>
              </a:solidFill>
              <a:latin typeface="Georgia"/>
              <a:ea typeface="+mn-ea"/>
              <a:cs typeface="+mn-cs"/>
            </a:endParaRPr>
          </a:p>
        </p:txBody>
      </p:sp>
      <p:sp>
        <p:nvSpPr>
          <p:cNvPr id="5" name="TextBox 4"/>
          <p:cNvSpPr txBox="1"/>
          <p:nvPr/>
        </p:nvSpPr>
        <p:spPr>
          <a:xfrm>
            <a:off x="-36512" y="6516052"/>
            <a:ext cx="2304256" cy="292388"/>
          </a:xfrm>
          <a:prstGeom prst="rect">
            <a:avLst/>
          </a:prstGeom>
          <a:noFill/>
        </p:spPr>
        <p:txBody>
          <a:bodyPr wrap="square" rtlCol="0">
            <a:spAutoFit/>
          </a:bodyPr>
          <a:lstStyle/>
          <a:p>
            <a:r>
              <a:rPr lang="en-GB" sz="1300" dirty="0"/>
              <a:t>Source: Figure </a:t>
            </a:r>
            <a:r>
              <a:rPr lang="en-GB" sz="1300" dirty="0" smtClean="0"/>
              <a:t>3.19.</a:t>
            </a:r>
            <a:endParaRPr lang="en-GB" sz="13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786714061"/>
              </p:ext>
            </p:extLst>
          </p:nvPr>
        </p:nvGraphicFramePr>
        <p:xfrm>
          <a:off x="251520" y="1412776"/>
          <a:ext cx="8568953"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12"/>
          <p:cNvSpPr/>
          <p:nvPr/>
        </p:nvSpPr>
        <p:spPr>
          <a:xfrm>
            <a:off x="5148064" y="3817856"/>
            <a:ext cx="1764634" cy="763571"/>
          </a:xfrm>
          <a:custGeom>
            <a:avLst/>
            <a:gdLst>
              <a:gd name="connsiteX0" fmla="*/ 0 w 1027521"/>
              <a:gd name="connsiteY0" fmla="*/ 0 h 763571"/>
              <a:gd name="connsiteX1" fmla="*/ 207389 w 1027521"/>
              <a:gd name="connsiteY1" fmla="*/ 556181 h 763571"/>
              <a:gd name="connsiteX2" fmla="*/ 1027521 w 1027521"/>
              <a:gd name="connsiteY2" fmla="*/ 763571 h 763571"/>
            </a:gdLst>
            <a:ahLst/>
            <a:cxnLst>
              <a:cxn ang="0">
                <a:pos x="connsiteX0" y="connsiteY0"/>
              </a:cxn>
              <a:cxn ang="0">
                <a:pos x="connsiteX1" y="connsiteY1"/>
              </a:cxn>
              <a:cxn ang="0">
                <a:pos x="connsiteX2" y="connsiteY2"/>
              </a:cxn>
            </a:cxnLst>
            <a:rect l="l" t="t" r="r" b="b"/>
            <a:pathLst>
              <a:path w="1027521" h="763571">
                <a:moveTo>
                  <a:pt x="0" y="0"/>
                </a:moveTo>
                <a:cubicBezTo>
                  <a:pt x="18068" y="214459"/>
                  <a:pt x="36136" y="428919"/>
                  <a:pt x="207389" y="556181"/>
                </a:cubicBezTo>
                <a:cubicBezTo>
                  <a:pt x="378642" y="683443"/>
                  <a:pt x="703081" y="723507"/>
                  <a:pt x="1027521" y="763571"/>
                </a:cubicBezTo>
              </a:path>
            </a:pathLst>
          </a:custGeom>
          <a:noFill/>
          <a:ln w="31750">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1187624" y="2900351"/>
            <a:ext cx="1764634" cy="240618"/>
          </a:xfrm>
          <a:custGeom>
            <a:avLst/>
            <a:gdLst>
              <a:gd name="connsiteX0" fmla="*/ 0 w 1027521"/>
              <a:gd name="connsiteY0" fmla="*/ 0 h 763571"/>
              <a:gd name="connsiteX1" fmla="*/ 207389 w 1027521"/>
              <a:gd name="connsiteY1" fmla="*/ 556181 h 763571"/>
              <a:gd name="connsiteX2" fmla="*/ 1027521 w 1027521"/>
              <a:gd name="connsiteY2" fmla="*/ 763571 h 763571"/>
            </a:gdLst>
            <a:ahLst/>
            <a:cxnLst>
              <a:cxn ang="0">
                <a:pos x="connsiteX0" y="connsiteY0"/>
              </a:cxn>
              <a:cxn ang="0">
                <a:pos x="connsiteX1" y="connsiteY1"/>
              </a:cxn>
              <a:cxn ang="0">
                <a:pos x="connsiteX2" y="connsiteY2"/>
              </a:cxn>
            </a:cxnLst>
            <a:rect l="l" t="t" r="r" b="b"/>
            <a:pathLst>
              <a:path w="1027521" h="763571">
                <a:moveTo>
                  <a:pt x="0" y="0"/>
                </a:moveTo>
                <a:cubicBezTo>
                  <a:pt x="18068" y="214459"/>
                  <a:pt x="36136" y="428919"/>
                  <a:pt x="207389" y="556181"/>
                </a:cubicBezTo>
                <a:cubicBezTo>
                  <a:pt x="378642" y="683443"/>
                  <a:pt x="703081" y="723507"/>
                  <a:pt x="1027521" y="763571"/>
                </a:cubicBezTo>
              </a:path>
            </a:pathLst>
          </a:custGeom>
          <a:noFill/>
          <a:ln w="31750">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55576" y="3356992"/>
            <a:ext cx="3024336" cy="381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0000"/>
                </a:solidFill>
              </a:rPr>
              <a:t>Early detection</a:t>
            </a:r>
            <a:endParaRPr lang="en-GB" sz="2400" dirty="0">
              <a:solidFill>
                <a:srgbClr val="000000"/>
              </a:solidFill>
            </a:endParaRPr>
          </a:p>
        </p:txBody>
      </p:sp>
      <p:sp>
        <p:nvSpPr>
          <p:cNvPr id="8" name="Rectangle 7"/>
          <p:cNvSpPr/>
          <p:nvPr/>
        </p:nvSpPr>
        <p:spPr>
          <a:xfrm>
            <a:off x="3942149" y="4725144"/>
            <a:ext cx="4176464" cy="381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0000"/>
                </a:solidFill>
              </a:rPr>
              <a:t>Disengaged students</a:t>
            </a:r>
            <a:endParaRPr lang="en-GB" sz="2400" dirty="0">
              <a:solidFill>
                <a:srgbClr val="000000"/>
              </a:solidFill>
            </a:endParaRPr>
          </a:p>
        </p:txBody>
      </p:sp>
    </p:spTree>
    <p:extLst>
      <p:ext uri="{BB962C8B-B14F-4D97-AF65-F5344CB8AC3E}">
        <p14:creationId xmlns:p14="http://schemas.microsoft.com/office/powerpoint/2010/main" val="3504684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up)">
                                      <p:cBhvr>
                                        <p:cTn id="11" dur="500"/>
                                        <p:tgtEl>
                                          <p:spTgt spid="6">
                                            <p:graphicEl>
                                              <a:chart seriesIdx="-4" categoryIdx="0" bldStep="category"/>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up)">
                                      <p:cBhvr>
                                        <p:cTn id="15" dur="500"/>
                                        <p:tgtEl>
                                          <p:spTgt spid="6">
                                            <p:graphicEl>
                                              <a:chart seriesIdx="-4" categoryIdx="1" bldStep="category"/>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up)">
                                      <p:cBhvr>
                                        <p:cTn id="19" dur="500"/>
                                        <p:tgtEl>
                                          <p:spTgt spid="6">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3" dur="500"/>
                                        <p:tgtEl>
                                          <p:spTgt spid="6">
                                            <p:graphicEl>
                                              <a:chart seriesIdx="-4" categoryIdx="3"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13" grpId="0" animBg="1"/>
      <p:bldP spid="10" grpId="0" animBg="1"/>
      <p:bldP spid="2"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SCHOOLS</a:t>
            </a:r>
            <a:br>
              <a:rPr lang="en-GB" b="1" dirty="0" smtClean="0"/>
            </a:br>
            <a:r>
              <a:rPr lang="en-GB" b="1" dirty="0" smtClean="0"/>
              <a:t/>
            </a:r>
            <a:br>
              <a:rPr lang="en-GB" b="1" dirty="0" smtClean="0"/>
            </a:br>
            <a:r>
              <a:rPr lang="en-GB" b="1" dirty="0" smtClean="0"/>
              <a:t>AND </a:t>
            </a:r>
            <a:br>
              <a:rPr lang="en-GB" b="1" dirty="0" smtClean="0"/>
            </a:br>
            <a:r>
              <a:rPr lang="en-GB" b="1" dirty="0" smtClean="0"/>
              <a:t/>
            </a:r>
            <a:br>
              <a:rPr lang="en-GB" b="1" dirty="0" smtClean="0"/>
            </a:br>
            <a:r>
              <a:rPr lang="en-GB" b="1" dirty="0" smtClean="0"/>
              <a:t>LOW PERFORMANCE</a:t>
            </a:r>
            <a:endParaRPr lang="en-GB" b="1" dirty="0"/>
          </a:p>
        </p:txBody>
      </p:sp>
    </p:spTree>
    <p:extLst>
      <p:ext uri="{BB962C8B-B14F-4D97-AF65-F5344CB8AC3E}">
        <p14:creationId xmlns:p14="http://schemas.microsoft.com/office/powerpoint/2010/main" val="11047711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055412723"/>
              </p:ext>
            </p:extLst>
          </p:nvPr>
        </p:nvGraphicFramePr>
        <p:xfrm>
          <a:off x="107504" y="1340768"/>
          <a:ext cx="8928992"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Socio-economic profile of </a:t>
            </a:r>
            <a:r>
              <a:rPr lang="en-GB" sz="2800" b="1" dirty="0" smtClean="0">
                <a:solidFill>
                  <a:srgbClr val="000000"/>
                </a:solidFill>
                <a:latin typeface="Georgia"/>
                <a:ea typeface="+mn-ea"/>
                <a:cs typeface="+mn-cs"/>
              </a:rPr>
              <a:t>schools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4.4.</a:t>
            </a:r>
            <a:endParaRPr lang="en-GB" sz="1300" dirty="0"/>
          </a:p>
        </p:txBody>
      </p:sp>
      <p:sp>
        <p:nvSpPr>
          <p:cNvPr id="9" name="Rectangle 8"/>
          <p:cNvSpPr/>
          <p:nvPr/>
        </p:nvSpPr>
        <p:spPr>
          <a:xfrm>
            <a:off x="6127745" y="2092147"/>
            <a:ext cx="155054" cy="4466840"/>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1"/>
          <p:cNvSpPr txBox="1"/>
          <p:nvPr/>
        </p:nvSpPr>
        <p:spPr>
          <a:xfrm>
            <a:off x="4788024" y="3501008"/>
            <a:ext cx="4032448" cy="108012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200" dirty="0" smtClean="0">
                <a:solidFill>
                  <a:srgbClr val="000000"/>
                </a:solidFill>
                <a:latin typeface="Calibri" panose="020F0502020204030204" pitchFamily="34" charset="0"/>
              </a:rPr>
              <a:t>Low performers tend to have </a:t>
            </a:r>
            <a:r>
              <a:rPr lang="en-GB" sz="2200" b="1" dirty="0" smtClean="0">
                <a:solidFill>
                  <a:srgbClr val="000000"/>
                </a:solidFill>
                <a:latin typeface="Calibri" panose="020F0502020204030204" pitchFamily="34" charset="0"/>
              </a:rPr>
              <a:t>school peers of lower </a:t>
            </a:r>
          </a:p>
          <a:p>
            <a:pPr algn="ctr"/>
            <a:r>
              <a:rPr lang="en-GB" sz="2200" b="1" dirty="0" smtClean="0">
                <a:solidFill>
                  <a:srgbClr val="000000"/>
                </a:solidFill>
                <a:latin typeface="Calibri" panose="020F0502020204030204" pitchFamily="34" charset="0"/>
              </a:rPr>
              <a:t>socio-economic status</a:t>
            </a:r>
            <a:endParaRPr lang="en-GB" sz="2200" b="1"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8118622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Socio-economic inclusion in </a:t>
            </a:r>
            <a:r>
              <a:rPr lang="en-GB" sz="2800" b="1" dirty="0" smtClean="0">
                <a:solidFill>
                  <a:srgbClr val="000000"/>
                </a:solidFill>
                <a:latin typeface="Georgia"/>
                <a:ea typeface="+mn-ea"/>
                <a:cs typeface="+mn-cs"/>
              </a:rPr>
              <a:t>schools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5.1a.</a:t>
            </a:r>
            <a:endParaRPr lang="en-GB" sz="1300" dirty="0"/>
          </a:p>
        </p:txBody>
      </p:sp>
      <p:graphicFrame>
        <p:nvGraphicFramePr>
          <p:cNvPr id="8" name="Chart 7"/>
          <p:cNvGraphicFramePr>
            <a:graphicFrameLocks/>
          </p:cNvGraphicFramePr>
          <p:nvPr>
            <p:extLst>
              <p:ext uri="{D42A27DB-BD31-4B8C-83A1-F6EECF244321}">
                <p14:modId xmlns:p14="http://schemas.microsoft.com/office/powerpoint/2010/main" val="4126248067"/>
              </p:ext>
            </p:extLst>
          </p:nvPr>
        </p:nvGraphicFramePr>
        <p:xfrm>
          <a:off x="326716" y="1431817"/>
          <a:ext cx="8352928" cy="51032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1043608" y="3789040"/>
            <a:ext cx="2016224" cy="20882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b="1" dirty="0" smtClean="0">
                <a:solidFill>
                  <a:srgbClr val="000000"/>
                </a:solidFill>
                <a:latin typeface="Calibri" panose="020F0502020204030204" pitchFamily="34" charset="0"/>
              </a:rPr>
              <a:t>Fewer low performers </a:t>
            </a:r>
            <a:r>
              <a:rPr lang="en-GB" sz="2200" dirty="0" smtClean="0">
                <a:solidFill>
                  <a:srgbClr val="000000"/>
                </a:solidFill>
                <a:latin typeface="Calibri" panose="020F0502020204030204" pitchFamily="34" charset="0"/>
              </a:rPr>
              <a:t>in countries with </a:t>
            </a:r>
            <a:r>
              <a:rPr lang="en-GB" sz="2200" b="1" dirty="0" smtClean="0">
                <a:solidFill>
                  <a:srgbClr val="000000"/>
                </a:solidFill>
                <a:latin typeface="Calibri" panose="020F0502020204030204" pitchFamily="34" charset="0"/>
              </a:rPr>
              <a:t>more social inclusion in schools</a:t>
            </a:r>
            <a:endParaRPr lang="en-GB" sz="2200" b="1" dirty="0">
              <a:solidFill>
                <a:srgbClr val="000000"/>
              </a:solidFill>
              <a:effectLst/>
              <a:latin typeface="Calibri" panose="020F0502020204030204" pitchFamily="34" charset="0"/>
            </a:endParaRPr>
          </a:p>
        </p:txBody>
      </p:sp>
      <p:sp>
        <p:nvSpPr>
          <p:cNvPr id="7" name="Up Arrow 7"/>
          <p:cNvSpPr/>
          <p:nvPr/>
        </p:nvSpPr>
        <p:spPr>
          <a:xfrm>
            <a:off x="-36512" y="1316600"/>
            <a:ext cx="744229" cy="4747898"/>
          </a:xfrm>
          <a:custGeom>
            <a:avLst/>
            <a:gdLst>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99836 w 399343"/>
              <a:gd name="connsiteY5" fmla="*/ 4371591 h 4371591"/>
              <a:gd name="connsiteX6" fmla="*/ 99836 w 399343"/>
              <a:gd name="connsiteY6" fmla="*/ 199672 h 4371591"/>
              <a:gd name="connsiteX7" fmla="*/ 0 w 399343"/>
              <a:gd name="connsiteY7" fmla="*/ 199672 h 4371591"/>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172263 w 399343"/>
              <a:gd name="connsiteY5" fmla="*/ 4362538 h 4371591"/>
              <a:gd name="connsiteX6" fmla="*/ 99836 w 399343"/>
              <a:gd name="connsiteY6" fmla="*/ 199672 h 4371591"/>
              <a:gd name="connsiteX7" fmla="*/ 0 w 399343"/>
              <a:gd name="connsiteY7" fmla="*/ 199672 h 437159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172263 w 399343"/>
              <a:gd name="connsiteY5" fmla="*/ 4362538 h 4398751"/>
              <a:gd name="connsiteX6" fmla="*/ 99836 w 399343"/>
              <a:gd name="connsiteY6" fmla="*/ 199672 h 4398751"/>
              <a:gd name="connsiteX7" fmla="*/ 0 w 399343"/>
              <a:gd name="connsiteY7" fmla="*/ 199672 h 439875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208477 w 399343"/>
              <a:gd name="connsiteY5" fmla="*/ 4371592 h 4398751"/>
              <a:gd name="connsiteX6" fmla="*/ 99836 w 399343"/>
              <a:gd name="connsiteY6" fmla="*/ 199672 h 4398751"/>
              <a:gd name="connsiteX7" fmla="*/ 0 w 399343"/>
              <a:gd name="connsiteY7" fmla="*/ 199672 h 439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343" h="4398751">
                <a:moveTo>
                  <a:pt x="0" y="199672"/>
                </a:moveTo>
                <a:lnTo>
                  <a:pt x="199672" y="0"/>
                </a:lnTo>
                <a:lnTo>
                  <a:pt x="399343" y="199672"/>
                </a:lnTo>
                <a:lnTo>
                  <a:pt x="299507" y="199672"/>
                </a:lnTo>
                <a:lnTo>
                  <a:pt x="199919" y="4398751"/>
                </a:lnTo>
                <a:lnTo>
                  <a:pt x="208477" y="4371592"/>
                </a:lnTo>
                <a:lnTo>
                  <a:pt x="99836" y="199672"/>
                </a:lnTo>
                <a:lnTo>
                  <a:pt x="0" y="199672"/>
                </a:lnTo>
                <a:close/>
              </a:path>
            </a:pathLst>
          </a:custGeom>
          <a:gradFill flip="none" rotWithShape="1">
            <a:gsLst>
              <a:gs pos="0">
                <a:schemeClr val="accent5">
                  <a:lumMod val="50000"/>
                </a:schemeClr>
              </a:gs>
              <a:gs pos="50000">
                <a:schemeClr val="accent5"/>
              </a:gs>
              <a:gs pos="100000">
                <a:schemeClr val="accent5">
                  <a:lumMod val="20000"/>
                  <a:lumOff val="80000"/>
                </a:schemeClr>
              </a:gs>
            </a:gsLst>
            <a:lin ang="6000000" scaled="0"/>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10800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1600" b="1" dirty="0" smtClean="0"/>
              <a:t>More  low  performers</a:t>
            </a:r>
            <a:endParaRPr lang="en-GB" sz="1600" b="1" dirty="0"/>
          </a:p>
        </p:txBody>
      </p:sp>
      <p:sp>
        <p:nvSpPr>
          <p:cNvPr id="9" name="Up Arrow 7"/>
          <p:cNvSpPr/>
          <p:nvPr/>
        </p:nvSpPr>
        <p:spPr>
          <a:xfrm rot="5400000">
            <a:off x="4595929" y="2377715"/>
            <a:ext cx="744229" cy="8136904"/>
          </a:xfrm>
          <a:custGeom>
            <a:avLst/>
            <a:gdLst>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99836 w 399343"/>
              <a:gd name="connsiteY5" fmla="*/ 4371591 h 4371591"/>
              <a:gd name="connsiteX6" fmla="*/ 99836 w 399343"/>
              <a:gd name="connsiteY6" fmla="*/ 199672 h 4371591"/>
              <a:gd name="connsiteX7" fmla="*/ 0 w 399343"/>
              <a:gd name="connsiteY7" fmla="*/ 199672 h 4371591"/>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172263 w 399343"/>
              <a:gd name="connsiteY5" fmla="*/ 4362538 h 4371591"/>
              <a:gd name="connsiteX6" fmla="*/ 99836 w 399343"/>
              <a:gd name="connsiteY6" fmla="*/ 199672 h 4371591"/>
              <a:gd name="connsiteX7" fmla="*/ 0 w 399343"/>
              <a:gd name="connsiteY7" fmla="*/ 199672 h 437159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172263 w 399343"/>
              <a:gd name="connsiteY5" fmla="*/ 4362538 h 4398751"/>
              <a:gd name="connsiteX6" fmla="*/ 99836 w 399343"/>
              <a:gd name="connsiteY6" fmla="*/ 199672 h 4398751"/>
              <a:gd name="connsiteX7" fmla="*/ 0 w 399343"/>
              <a:gd name="connsiteY7" fmla="*/ 199672 h 439875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208477 w 399343"/>
              <a:gd name="connsiteY5" fmla="*/ 4371592 h 4398751"/>
              <a:gd name="connsiteX6" fmla="*/ 99836 w 399343"/>
              <a:gd name="connsiteY6" fmla="*/ 199672 h 4398751"/>
              <a:gd name="connsiteX7" fmla="*/ 0 w 399343"/>
              <a:gd name="connsiteY7" fmla="*/ 199672 h 439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343" h="4398751">
                <a:moveTo>
                  <a:pt x="0" y="199672"/>
                </a:moveTo>
                <a:lnTo>
                  <a:pt x="199672" y="0"/>
                </a:lnTo>
                <a:lnTo>
                  <a:pt x="399343" y="199672"/>
                </a:lnTo>
                <a:lnTo>
                  <a:pt x="299507" y="199672"/>
                </a:lnTo>
                <a:lnTo>
                  <a:pt x="199919" y="4398751"/>
                </a:lnTo>
                <a:lnTo>
                  <a:pt x="208477" y="4371592"/>
                </a:lnTo>
                <a:lnTo>
                  <a:pt x="99836" y="199672"/>
                </a:lnTo>
                <a:lnTo>
                  <a:pt x="0" y="199672"/>
                </a:lnTo>
                <a:close/>
              </a:path>
            </a:pathLst>
          </a:custGeom>
          <a:gradFill flip="none" rotWithShape="1">
            <a:gsLst>
              <a:gs pos="0">
                <a:schemeClr val="accent6">
                  <a:lumMod val="75000"/>
                </a:schemeClr>
              </a:gs>
              <a:gs pos="50000">
                <a:schemeClr val="accent6"/>
              </a:gs>
              <a:gs pos="100000">
                <a:schemeClr val="bg1"/>
              </a:gs>
            </a:gsLst>
            <a:lin ang="60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08000" tIns="108000" rtlCol="0" anchor="ctr"/>
          <a:lstStyle/>
          <a:p>
            <a:pPr algn="r">
              <a:defRPr sz="1300" b="0" i="0" u="none" strike="noStrike" kern="1200" baseline="0">
                <a:solidFill>
                  <a:srgbClr val="E6E6E6">
                    <a:lumMod val="10000"/>
                  </a:srgbClr>
                </a:solidFill>
                <a:latin typeface="+mn-lt"/>
                <a:ea typeface="+mn-ea"/>
                <a:cs typeface="+mn-cs"/>
              </a:defRPr>
            </a:pPr>
            <a:r>
              <a:rPr lang="en-GB" sz="1600" b="1" dirty="0" smtClean="0">
                <a:solidFill>
                  <a:schemeClr val="bg1"/>
                </a:solidFill>
              </a:rPr>
              <a:t>More socio-economic </a:t>
            </a:r>
            <a:r>
              <a:rPr lang="en-GB" sz="1600" b="1" dirty="0">
                <a:solidFill>
                  <a:schemeClr val="bg1"/>
                </a:solidFill>
              </a:rPr>
              <a:t>inclusion </a:t>
            </a:r>
            <a:r>
              <a:rPr lang="en-GB" sz="1600" b="1" dirty="0" smtClean="0">
                <a:solidFill>
                  <a:schemeClr val="bg1"/>
                </a:solidFill>
              </a:rPr>
              <a:t>in schools </a:t>
            </a:r>
            <a:endParaRPr lang="en-GB" sz="1600" b="1" dirty="0">
              <a:solidFill>
                <a:schemeClr val="bg1"/>
              </a:solidFill>
            </a:endParaRPr>
          </a:p>
        </p:txBody>
      </p:sp>
      <p:sp>
        <p:nvSpPr>
          <p:cNvPr id="3" name="TextBox 2"/>
          <p:cNvSpPr txBox="1"/>
          <p:nvPr/>
        </p:nvSpPr>
        <p:spPr>
          <a:xfrm>
            <a:off x="563702" y="1277929"/>
            <a:ext cx="191874" cy="307777"/>
          </a:xfrm>
          <a:prstGeom prst="rect">
            <a:avLst/>
          </a:prstGeom>
          <a:noFill/>
        </p:spPr>
        <p:txBody>
          <a:bodyPr wrap="square" rtlCol="0">
            <a:spAutoFit/>
          </a:bodyPr>
          <a:lstStyle/>
          <a:p>
            <a:r>
              <a:rPr lang="en-GB" sz="1400" dirty="0" smtClean="0">
                <a:solidFill>
                  <a:srgbClr val="000000"/>
                </a:solidFill>
              </a:rPr>
              <a:t>%</a:t>
            </a:r>
            <a:endParaRPr lang="en-GB" dirty="0">
              <a:solidFill>
                <a:srgbClr val="000000"/>
              </a:solidFill>
            </a:endParaRPr>
          </a:p>
        </p:txBody>
      </p:sp>
      <p:sp>
        <p:nvSpPr>
          <p:cNvPr id="10" name="TextBox 9"/>
          <p:cNvSpPr txBox="1"/>
          <p:nvPr/>
        </p:nvSpPr>
        <p:spPr>
          <a:xfrm>
            <a:off x="8460432" y="5723383"/>
            <a:ext cx="191874" cy="307777"/>
          </a:xfrm>
          <a:prstGeom prst="rect">
            <a:avLst/>
          </a:prstGeom>
          <a:noFill/>
        </p:spPr>
        <p:txBody>
          <a:bodyPr wrap="square" rtlCol="0">
            <a:spAutoFit/>
          </a:bodyPr>
          <a:lstStyle/>
          <a:p>
            <a:r>
              <a:rPr lang="en-GB" sz="1400" dirty="0" smtClean="0">
                <a:solidFill>
                  <a:srgbClr val="000000"/>
                </a:solidFill>
              </a:rPr>
              <a:t>%</a:t>
            </a:r>
            <a:endParaRPr lang="en-GB" dirty="0">
              <a:solidFill>
                <a:srgbClr val="000000"/>
              </a:solidFill>
            </a:endParaRPr>
          </a:p>
        </p:txBody>
      </p:sp>
    </p:spTree>
    <p:extLst>
      <p:ext uri="{BB962C8B-B14F-4D97-AF65-F5344CB8AC3E}">
        <p14:creationId xmlns:p14="http://schemas.microsoft.com/office/powerpoint/2010/main" val="41663542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30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FFFF99">
            <a:alpha val="39000"/>
          </a:srgbClr>
        </a:solidFill>
        <a:effectLst/>
      </p:bgPr>
    </p:bg>
    <p:spTree>
      <p:nvGrpSpPr>
        <p:cNvPr id="1" name=""/>
        <p:cNvGrpSpPr/>
        <p:nvPr/>
      </p:nvGrpSpPr>
      <p:grpSpPr>
        <a:xfrm>
          <a:off x="0" y="0"/>
          <a:ext cx="0" cy="0"/>
          <a:chOff x="0" y="0"/>
          <a:chExt cx="0" cy="0"/>
        </a:xfrm>
      </p:grpSpPr>
      <p:sp>
        <p:nvSpPr>
          <p:cNvPr id="2075" name="Text Box 33"/>
          <p:cNvSpPr txBox="1">
            <a:spLocks noChangeArrowheads="1"/>
          </p:cNvSpPr>
          <p:nvPr/>
        </p:nvSpPr>
        <p:spPr bwMode="auto">
          <a:xfrm>
            <a:off x="47625" y="7773988"/>
            <a:ext cx="6153150"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76" name="Rectangle 6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99848" tIns="914112" rIns="931569" bIns="1141053" numCol="1" anchor="ctr" anchorCtr="0" compatLnSpc="1">
            <a:prstTxWarp prst="textNoShape">
              <a:avLst/>
            </a:prstTxWarp>
            <a:spAutoFit/>
          </a:bodyPr>
          <a:lstStyle/>
          <a:p>
            <a:endParaRPr lang="en-GB">
              <a:solidFill>
                <a:prstClr val="black"/>
              </a:solidFill>
            </a:endParaRPr>
          </a:p>
        </p:txBody>
      </p:sp>
      <p:sp>
        <p:nvSpPr>
          <p:cNvPr id="2078" name="Rectangle 8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41053" tIns="914112" rIns="1141053" bIns="1141053" numCol="1" anchor="ctr" anchorCtr="0" compatLnSpc="1">
            <a:prstTxWarp prst="textNoShape">
              <a:avLst/>
            </a:prstTxWarp>
            <a:spAutoFit/>
          </a:bodyPr>
          <a:lstStyle/>
          <a:p>
            <a:pPr fontAlgn="base">
              <a:spcBef>
                <a:spcPct val="0"/>
              </a:spcBef>
              <a:spcAft>
                <a:spcPct val="0"/>
              </a:spcAft>
            </a:pPr>
            <a:r>
              <a:rPr lang="en-GB" altLang="en-US" sz="1100" smtClean="0">
                <a:solidFill>
                  <a:prstClr val="black"/>
                </a:solidFill>
                <a:latin typeface="Arial" pitchFamily="34" charset="0"/>
                <a:ea typeface="Times New Roman" pitchFamily="18" charset="0"/>
                <a:cs typeface="Times New Roman" pitchFamily="18" charset="0"/>
              </a:rPr>
              <a:t/>
            </a:r>
            <a:br>
              <a:rPr lang="en-GB" altLang="en-US" sz="1100" smtClean="0">
                <a:solidFill>
                  <a:prstClr val="black"/>
                </a:solidFill>
                <a:latin typeface="Arial" pitchFamily="34" charset="0"/>
                <a:ea typeface="Times New Roman" pitchFamily="18" charset="0"/>
                <a:cs typeface="Times New Roman" pitchFamily="18" charset="0"/>
              </a:rPr>
            </a:br>
            <a:endParaRPr lang="en-GB" altLang="en-US" sz="600" smtClean="0">
              <a:solidFill>
                <a:prstClr val="black"/>
              </a:solidFill>
              <a:latin typeface="Arial" pitchFamily="34" charset="0"/>
              <a:cs typeface="Arial" pitchFamily="34" charset="0"/>
            </a:endParaRPr>
          </a:p>
          <a:p>
            <a:pPr eaLnBrk="0" fontAlgn="base" hangingPunct="0">
              <a:spcBef>
                <a:spcPct val="0"/>
              </a:spcBef>
              <a:spcAft>
                <a:spcPct val="0"/>
              </a:spcAft>
            </a:pPr>
            <a:endParaRPr lang="en-GB" altLang="en-US" smtClean="0">
              <a:solidFill>
                <a:prstClr val="black"/>
              </a:solidFill>
              <a:latin typeface="Arial" pitchFamily="34" charset="0"/>
              <a:cs typeface="Arial" pitchFamily="34" charset="0"/>
            </a:endParaRPr>
          </a:p>
        </p:txBody>
      </p:sp>
      <p:sp>
        <p:nvSpPr>
          <p:cNvPr id="2080" name="Rectangle 10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AU" altLang="en-US" sz="1100" i="1" smtClean="0">
                <a:solidFill>
                  <a:prstClr val="black"/>
                </a:solidFill>
                <a:latin typeface="Arial" pitchFamily="34" charset="0"/>
                <a:ea typeface="Times New Roman" pitchFamily="18" charset="0"/>
                <a:cs typeface="Times New Roman" pitchFamily="18" charset="0"/>
              </a:rPr>
              <a:t/>
            </a:r>
            <a:br>
              <a:rPr lang="en-AU" altLang="en-US" sz="1100" i="1" smtClean="0">
                <a:solidFill>
                  <a:prstClr val="black"/>
                </a:solidFill>
                <a:latin typeface="Arial" pitchFamily="34" charset="0"/>
                <a:ea typeface="Times New Roman" pitchFamily="18" charset="0"/>
                <a:cs typeface="Times New Roman" pitchFamily="18" charset="0"/>
              </a:rPr>
            </a:br>
            <a:endParaRPr lang="en-AU" altLang="en-US" smtClean="0">
              <a:solidFill>
                <a:prstClr val="black"/>
              </a:solidFill>
              <a:latin typeface="Arial" pitchFamily="34" charset="0"/>
              <a:cs typeface="Arial" pitchFamily="34" charset="0"/>
            </a:endParaRPr>
          </a:p>
        </p:txBody>
      </p:sp>
      <p:pic>
        <p:nvPicPr>
          <p:cNvPr id="1040" name="Picture 16"/>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71600" y="1916831"/>
            <a:ext cx="6984776" cy="4622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381000"/>
            <a:ext cx="8208912" cy="1200329"/>
          </a:xfrm>
          <a:prstGeom prst="rect">
            <a:avLst/>
          </a:prstGeom>
          <a:noFill/>
        </p:spPr>
        <p:txBody>
          <a:bodyPr wrap="square" rtlCol="0">
            <a:spAutoFit/>
          </a:bodyPr>
          <a:lstStyle/>
          <a:p>
            <a:r>
              <a:rPr lang="en-GB" altLang="en-US" dirty="0">
                <a:solidFill>
                  <a:prstClr val="black"/>
                </a:solidFill>
                <a:latin typeface="Arial" pitchFamily="34" charset="0"/>
                <a:ea typeface="Times New Roman" pitchFamily="18" charset="0"/>
                <a:cs typeface="Times New Roman" pitchFamily="18" charset="0"/>
              </a:rPr>
              <a:t>Figure 1 shows changing levels of Lake Chad, in Saharan North Africa. Lake Chad disappeared completely in about 20,000BC, during the last Ice Age. In about 11,000 BC it reappeared. Today, its level is about the same as it was in AD 1000</a:t>
            </a:r>
            <a:r>
              <a:rPr lang="en-GB" altLang="en-US" dirty="0" smtClean="0">
                <a:solidFill>
                  <a:prstClr val="black"/>
                </a:solidFill>
                <a:latin typeface="Arial" pitchFamily="34" charset="0"/>
                <a:ea typeface="Times New Roman" pitchFamily="18" charset="0"/>
                <a:cs typeface="Times New Roman" pitchFamily="18" charset="0"/>
              </a:rPr>
              <a:t>.</a:t>
            </a:r>
            <a:endParaRPr lang="en-GB" alt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48407231"/>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Socio-economic </a:t>
            </a:r>
            <a:r>
              <a:rPr lang="en-GB" sz="2800" b="1" dirty="0" smtClean="0">
                <a:solidFill>
                  <a:srgbClr val="000000"/>
                </a:solidFill>
                <a:latin typeface="Georgia"/>
                <a:ea typeface="+mn-ea"/>
                <a:cs typeface="+mn-cs"/>
              </a:rPr>
              <a:t>inclusion in schools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5.1b.</a:t>
            </a:r>
            <a:endParaRPr lang="en-GB" sz="1300" dirty="0"/>
          </a:p>
        </p:txBody>
      </p:sp>
      <p:graphicFrame>
        <p:nvGraphicFramePr>
          <p:cNvPr id="10" name="Chart 9"/>
          <p:cNvGraphicFramePr>
            <a:graphicFrameLocks/>
          </p:cNvGraphicFramePr>
          <p:nvPr>
            <p:extLst>
              <p:ext uri="{D42A27DB-BD31-4B8C-83A1-F6EECF244321}">
                <p14:modId xmlns:p14="http://schemas.microsoft.com/office/powerpoint/2010/main" val="231855316"/>
              </p:ext>
            </p:extLst>
          </p:nvPr>
        </p:nvGraphicFramePr>
        <p:xfrm>
          <a:off x="179511" y="1340768"/>
          <a:ext cx="8448865" cy="51752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6516216" y="1412776"/>
            <a:ext cx="2016224" cy="20882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200" b="1" dirty="0" smtClean="0">
                <a:solidFill>
                  <a:srgbClr val="000000"/>
                </a:solidFill>
                <a:latin typeface="Calibri" panose="020F0502020204030204" pitchFamily="34" charset="0"/>
              </a:rPr>
              <a:t>More top performers </a:t>
            </a:r>
            <a:r>
              <a:rPr lang="en-GB" sz="2200" dirty="0" smtClean="0">
                <a:solidFill>
                  <a:srgbClr val="000000"/>
                </a:solidFill>
                <a:latin typeface="Calibri" panose="020F0502020204030204" pitchFamily="34" charset="0"/>
              </a:rPr>
              <a:t>in countries with </a:t>
            </a:r>
            <a:r>
              <a:rPr lang="en-GB" sz="2200" b="1" dirty="0" smtClean="0">
                <a:solidFill>
                  <a:srgbClr val="000000"/>
                </a:solidFill>
                <a:latin typeface="Calibri" panose="020F0502020204030204" pitchFamily="34" charset="0"/>
              </a:rPr>
              <a:t>more social inclusion in schools</a:t>
            </a:r>
            <a:endParaRPr lang="en-GB" sz="2200" b="1" dirty="0">
              <a:solidFill>
                <a:srgbClr val="000000"/>
              </a:solidFill>
              <a:effectLst/>
              <a:latin typeface="Calibri" panose="020F0502020204030204" pitchFamily="34" charset="0"/>
            </a:endParaRPr>
          </a:p>
        </p:txBody>
      </p:sp>
      <p:sp>
        <p:nvSpPr>
          <p:cNvPr id="7" name="Up Arrow 7"/>
          <p:cNvSpPr/>
          <p:nvPr/>
        </p:nvSpPr>
        <p:spPr>
          <a:xfrm>
            <a:off x="-36512" y="1362266"/>
            <a:ext cx="744229" cy="4792266"/>
          </a:xfrm>
          <a:custGeom>
            <a:avLst/>
            <a:gdLst>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99836 w 399343"/>
              <a:gd name="connsiteY5" fmla="*/ 4371591 h 4371591"/>
              <a:gd name="connsiteX6" fmla="*/ 99836 w 399343"/>
              <a:gd name="connsiteY6" fmla="*/ 199672 h 4371591"/>
              <a:gd name="connsiteX7" fmla="*/ 0 w 399343"/>
              <a:gd name="connsiteY7" fmla="*/ 199672 h 4371591"/>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172263 w 399343"/>
              <a:gd name="connsiteY5" fmla="*/ 4362538 h 4371591"/>
              <a:gd name="connsiteX6" fmla="*/ 99836 w 399343"/>
              <a:gd name="connsiteY6" fmla="*/ 199672 h 4371591"/>
              <a:gd name="connsiteX7" fmla="*/ 0 w 399343"/>
              <a:gd name="connsiteY7" fmla="*/ 199672 h 437159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172263 w 399343"/>
              <a:gd name="connsiteY5" fmla="*/ 4362538 h 4398751"/>
              <a:gd name="connsiteX6" fmla="*/ 99836 w 399343"/>
              <a:gd name="connsiteY6" fmla="*/ 199672 h 4398751"/>
              <a:gd name="connsiteX7" fmla="*/ 0 w 399343"/>
              <a:gd name="connsiteY7" fmla="*/ 199672 h 439875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208477 w 399343"/>
              <a:gd name="connsiteY5" fmla="*/ 4371592 h 4398751"/>
              <a:gd name="connsiteX6" fmla="*/ 99836 w 399343"/>
              <a:gd name="connsiteY6" fmla="*/ 199672 h 4398751"/>
              <a:gd name="connsiteX7" fmla="*/ 0 w 399343"/>
              <a:gd name="connsiteY7" fmla="*/ 199672 h 439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343" h="4398751">
                <a:moveTo>
                  <a:pt x="0" y="199672"/>
                </a:moveTo>
                <a:lnTo>
                  <a:pt x="199672" y="0"/>
                </a:lnTo>
                <a:lnTo>
                  <a:pt x="399343" y="199672"/>
                </a:lnTo>
                <a:lnTo>
                  <a:pt x="299507" y="199672"/>
                </a:lnTo>
                <a:lnTo>
                  <a:pt x="199919" y="4398751"/>
                </a:lnTo>
                <a:lnTo>
                  <a:pt x="208477" y="4371592"/>
                </a:lnTo>
                <a:lnTo>
                  <a:pt x="99836" y="199672"/>
                </a:lnTo>
                <a:lnTo>
                  <a:pt x="0" y="199672"/>
                </a:lnTo>
                <a:close/>
              </a:path>
            </a:pathLst>
          </a:custGeom>
          <a:gradFill flip="none" rotWithShape="1">
            <a:gsLst>
              <a:gs pos="0">
                <a:srgbClr val="007635"/>
              </a:gs>
              <a:gs pos="50000">
                <a:srgbClr val="92D050"/>
              </a:gs>
              <a:gs pos="100000">
                <a:schemeClr val="accent3">
                  <a:lumMod val="20000"/>
                  <a:lumOff val="80000"/>
                </a:schemeClr>
              </a:gs>
            </a:gsLst>
            <a:lin ang="6000000" scaled="0"/>
            <a:tileRect/>
          </a:grad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10800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1600" b="1" dirty="0" smtClean="0"/>
              <a:t>More  top  performers</a:t>
            </a:r>
            <a:endParaRPr lang="en-GB" sz="1600" b="1" dirty="0"/>
          </a:p>
        </p:txBody>
      </p:sp>
      <p:sp>
        <p:nvSpPr>
          <p:cNvPr id="8" name="Up Arrow 7"/>
          <p:cNvSpPr/>
          <p:nvPr/>
        </p:nvSpPr>
        <p:spPr>
          <a:xfrm rot="5400000">
            <a:off x="4523921" y="2367876"/>
            <a:ext cx="744229" cy="8136904"/>
          </a:xfrm>
          <a:custGeom>
            <a:avLst/>
            <a:gdLst>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99836 w 399343"/>
              <a:gd name="connsiteY5" fmla="*/ 4371591 h 4371591"/>
              <a:gd name="connsiteX6" fmla="*/ 99836 w 399343"/>
              <a:gd name="connsiteY6" fmla="*/ 199672 h 4371591"/>
              <a:gd name="connsiteX7" fmla="*/ 0 w 399343"/>
              <a:gd name="connsiteY7" fmla="*/ 199672 h 4371591"/>
              <a:gd name="connsiteX0" fmla="*/ 0 w 399343"/>
              <a:gd name="connsiteY0" fmla="*/ 199672 h 4371591"/>
              <a:gd name="connsiteX1" fmla="*/ 199672 w 399343"/>
              <a:gd name="connsiteY1" fmla="*/ 0 h 4371591"/>
              <a:gd name="connsiteX2" fmla="*/ 399343 w 399343"/>
              <a:gd name="connsiteY2" fmla="*/ 199672 h 4371591"/>
              <a:gd name="connsiteX3" fmla="*/ 299507 w 399343"/>
              <a:gd name="connsiteY3" fmla="*/ 199672 h 4371591"/>
              <a:gd name="connsiteX4" fmla="*/ 299507 w 399343"/>
              <a:gd name="connsiteY4" fmla="*/ 4371591 h 4371591"/>
              <a:gd name="connsiteX5" fmla="*/ 172263 w 399343"/>
              <a:gd name="connsiteY5" fmla="*/ 4362538 h 4371591"/>
              <a:gd name="connsiteX6" fmla="*/ 99836 w 399343"/>
              <a:gd name="connsiteY6" fmla="*/ 199672 h 4371591"/>
              <a:gd name="connsiteX7" fmla="*/ 0 w 399343"/>
              <a:gd name="connsiteY7" fmla="*/ 199672 h 437159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172263 w 399343"/>
              <a:gd name="connsiteY5" fmla="*/ 4362538 h 4398751"/>
              <a:gd name="connsiteX6" fmla="*/ 99836 w 399343"/>
              <a:gd name="connsiteY6" fmla="*/ 199672 h 4398751"/>
              <a:gd name="connsiteX7" fmla="*/ 0 w 399343"/>
              <a:gd name="connsiteY7" fmla="*/ 199672 h 4398751"/>
              <a:gd name="connsiteX0" fmla="*/ 0 w 399343"/>
              <a:gd name="connsiteY0" fmla="*/ 199672 h 4398751"/>
              <a:gd name="connsiteX1" fmla="*/ 199672 w 399343"/>
              <a:gd name="connsiteY1" fmla="*/ 0 h 4398751"/>
              <a:gd name="connsiteX2" fmla="*/ 399343 w 399343"/>
              <a:gd name="connsiteY2" fmla="*/ 199672 h 4398751"/>
              <a:gd name="connsiteX3" fmla="*/ 299507 w 399343"/>
              <a:gd name="connsiteY3" fmla="*/ 199672 h 4398751"/>
              <a:gd name="connsiteX4" fmla="*/ 199919 w 399343"/>
              <a:gd name="connsiteY4" fmla="*/ 4398751 h 4398751"/>
              <a:gd name="connsiteX5" fmla="*/ 208477 w 399343"/>
              <a:gd name="connsiteY5" fmla="*/ 4371592 h 4398751"/>
              <a:gd name="connsiteX6" fmla="*/ 99836 w 399343"/>
              <a:gd name="connsiteY6" fmla="*/ 199672 h 4398751"/>
              <a:gd name="connsiteX7" fmla="*/ 0 w 399343"/>
              <a:gd name="connsiteY7" fmla="*/ 199672 h 439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343" h="4398751">
                <a:moveTo>
                  <a:pt x="0" y="199672"/>
                </a:moveTo>
                <a:lnTo>
                  <a:pt x="199672" y="0"/>
                </a:lnTo>
                <a:lnTo>
                  <a:pt x="399343" y="199672"/>
                </a:lnTo>
                <a:lnTo>
                  <a:pt x="299507" y="199672"/>
                </a:lnTo>
                <a:lnTo>
                  <a:pt x="199919" y="4398751"/>
                </a:lnTo>
                <a:lnTo>
                  <a:pt x="208477" y="4371592"/>
                </a:lnTo>
                <a:lnTo>
                  <a:pt x="99836" y="199672"/>
                </a:lnTo>
                <a:lnTo>
                  <a:pt x="0" y="199672"/>
                </a:lnTo>
                <a:close/>
              </a:path>
            </a:pathLst>
          </a:custGeom>
          <a:gradFill flip="none" rotWithShape="1">
            <a:gsLst>
              <a:gs pos="0">
                <a:schemeClr val="accent6">
                  <a:lumMod val="75000"/>
                </a:schemeClr>
              </a:gs>
              <a:gs pos="50000">
                <a:schemeClr val="accent6"/>
              </a:gs>
              <a:gs pos="100000">
                <a:schemeClr val="bg1"/>
              </a:gs>
            </a:gsLst>
            <a:lin ang="6000000" scaled="0"/>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08000" tIns="108000" rtlCol="0" anchor="ctr"/>
          <a:lstStyle/>
          <a:p>
            <a:pPr algn="r">
              <a:defRPr sz="1300" b="0" i="0" u="none" strike="noStrike" kern="1200" baseline="0">
                <a:solidFill>
                  <a:srgbClr val="E6E6E6">
                    <a:lumMod val="10000"/>
                  </a:srgbClr>
                </a:solidFill>
                <a:latin typeface="+mn-lt"/>
                <a:ea typeface="+mn-ea"/>
                <a:cs typeface="+mn-cs"/>
              </a:defRPr>
            </a:pPr>
            <a:r>
              <a:rPr lang="en-GB" sz="1600" b="1" dirty="0" smtClean="0">
                <a:solidFill>
                  <a:schemeClr val="bg1"/>
                </a:solidFill>
              </a:rPr>
              <a:t>More socio-economic </a:t>
            </a:r>
            <a:r>
              <a:rPr lang="en-GB" sz="1600" b="1" dirty="0">
                <a:solidFill>
                  <a:schemeClr val="bg1"/>
                </a:solidFill>
              </a:rPr>
              <a:t>inclusion </a:t>
            </a:r>
            <a:r>
              <a:rPr lang="en-GB" sz="1600" b="1" dirty="0" smtClean="0">
                <a:solidFill>
                  <a:schemeClr val="bg1"/>
                </a:solidFill>
              </a:rPr>
              <a:t>in schools </a:t>
            </a:r>
            <a:endParaRPr lang="en-GB" sz="1600" b="1" dirty="0">
              <a:solidFill>
                <a:schemeClr val="bg1"/>
              </a:solidFill>
            </a:endParaRPr>
          </a:p>
        </p:txBody>
      </p:sp>
      <p:sp>
        <p:nvSpPr>
          <p:cNvPr id="9" name="TextBox 8"/>
          <p:cNvSpPr txBox="1"/>
          <p:nvPr/>
        </p:nvSpPr>
        <p:spPr>
          <a:xfrm>
            <a:off x="461525" y="1240781"/>
            <a:ext cx="191874" cy="307777"/>
          </a:xfrm>
          <a:prstGeom prst="rect">
            <a:avLst/>
          </a:prstGeom>
          <a:noFill/>
        </p:spPr>
        <p:txBody>
          <a:bodyPr wrap="square" rtlCol="0">
            <a:spAutoFit/>
          </a:bodyPr>
          <a:lstStyle/>
          <a:p>
            <a:r>
              <a:rPr lang="en-GB" sz="1400" dirty="0" smtClean="0">
                <a:solidFill>
                  <a:srgbClr val="000000"/>
                </a:solidFill>
              </a:rPr>
              <a:t>%</a:t>
            </a:r>
            <a:endParaRPr lang="en-GB" dirty="0">
              <a:solidFill>
                <a:srgbClr val="000000"/>
              </a:solidFill>
            </a:endParaRPr>
          </a:p>
        </p:txBody>
      </p:sp>
      <p:sp>
        <p:nvSpPr>
          <p:cNvPr id="11" name="TextBox 10"/>
          <p:cNvSpPr txBox="1"/>
          <p:nvPr/>
        </p:nvSpPr>
        <p:spPr>
          <a:xfrm>
            <a:off x="8436503" y="5641502"/>
            <a:ext cx="191874" cy="307777"/>
          </a:xfrm>
          <a:prstGeom prst="rect">
            <a:avLst/>
          </a:prstGeom>
          <a:noFill/>
        </p:spPr>
        <p:txBody>
          <a:bodyPr wrap="square" rtlCol="0">
            <a:spAutoFit/>
          </a:bodyPr>
          <a:lstStyle/>
          <a:p>
            <a:r>
              <a:rPr lang="en-GB" sz="1400" dirty="0" smtClean="0">
                <a:solidFill>
                  <a:srgbClr val="000000"/>
                </a:solidFill>
              </a:rPr>
              <a:t>%</a:t>
            </a:r>
            <a:endParaRPr lang="en-GB" dirty="0">
              <a:solidFill>
                <a:srgbClr val="000000"/>
              </a:solidFill>
            </a:endParaRPr>
          </a:p>
        </p:txBody>
      </p:sp>
    </p:spTree>
    <p:extLst>
      <p:ext uri="{BB962C8B-B14F-4D97-AF65-F5344CB8AC3E}">
        <p14:creationId xmlns:p14="http://schemas.microsoft.com/office/powerpoint/2010/main" val="19239302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30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208710945"/>
              </p:ext>
            </p:extLst>
          </p:nvPr>
        </p:nvGraphicFramePr>
        <p:xfrm>
          <a:off x="323528" y="1340768"/>
          <a:ext cx="8388424"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3209" y="2108351"/>
            <a:ext cx="7826725" cy="1829628"/>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Teachers’ </a:t>
            </a:r>
            <a:r>
              <a:rPr lang="en-GB" sz="2800" b="1" dirty="0" smtClean="0">
                <a:solidFill>
                  <a:srgbClr val="000000"/>
                </a:solidFill>
                <a:latin typeface="Georgia"/>
                <a:ea typeface="+mn-ea"/>
                <a:cs typeface="+mn-cs"/>
              </a:rPr>
              <a:t>expectations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307777"/>
          </a:xfrm>
          <a:prstGeom prst="rect">
            <a:avLst/>
          </a:prstGeom>
          <a:noFill/>
        </p:spPr>
        <p:txBody>
          <a:bodyPr wrap="square" rtlCol="0">
            <a:spAutoFit/>
          </a:bodyPr>
          <a:lstStyle/>
          <a:p>
            <a:r>
              <a:rPr lang="en-GB" sz="1300" dirty="0" smtClean="0"/>
              <a:t>Source: </a:t>
            </a:r>
            <a:r>
              <a:rPr lang="en-GB" sz="1400" dirty="0"/>
              <a:t>Figure </a:t>
            </a:r>
            <a:r>
              <a:rPr lang="en-GB" sz="1400" dirty="0" smtClean="0"/>
              <a:t>4.5</a:t>
            </a:r>
            <a:r>
              <a:rPr lang="en-GB" sz="1300" dirty="0" smtClean="0"/>
              <a:t>.</a:t>
            </a:r>
            <a:endParaRPr lang="en-GB" sz="1300" dirty="0"/>
          </a:p>
        </p:txBody>
      </p:sp>
      <p:sp>
        <p:nvSpPr>
          <p:cNvPr id="12" name="Rectangle 11"/>
          <p:cNvSpPr/>
          <p:nvPr/>
        </p:nvSpPr>
        <p:spPr>
          <a:xfrm>
            <a:off x="5809386" y="2108383"/>
            <a:ext cx="113510" cy="4274586"/>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1"/>
          <p:cNvSpPr txBox="1"/>
          <p:nvPr/>
        </p:nvSpPr>
        <p:spPr>
          <a:xfrm>
            <a:off x="3420434" y="4005064"/>
            <a:ext cx="5184576"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where teachers have low expectations</a:t>
            </a:r>
          </a:p>
        </p:txBody>
      </p:sp>
      <p:sp>
        <p:nvSpPr>
          <p:cNvPr id="6" name="Curved Right Arrow 5"/>
          <p:cNvSpPr/>
          <p:nvPr/>
        </p:nvSpPr>
        <p:spPr>
          <a:xfrm rot="10800000">
            <a:off x="8606595" y="2237044"/>
            <a:ext cx="454216" cy="2200068"/>
          </a:xfrm>
          <a:prstGeom prst="curvedRightArrow">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12" grpId="0" animBg="1"/>
      <p:bldP spid="10"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05209954"/>
              </p:ext>
            </p:extLst>
          </p:nvPr>
        </p:nvGraphicFramePr>
        <p:xfrm>
          <a:off x="251520" y="1340768"/>
          <a:ext cx="8712968"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Ability grouping for math </a:t>
            </a:r>
            <a:r>
              <a:rPr lang="en-GB" sz="2800" b="1" dirty="0" smtClean="0">
                <a:solidFill>
                  <a:srgbClr val="000000"/>
                </a:solidFill>
                <a:latin typeface="Georgia"/>
                <a:ea typeface="+mn-ea"/>
                <a:cs typeface="+mn-cs"/>
              </a:rPr>
              <a:t>classes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4.6.</a:t>
            </a:r>
            <a:endParaRPr lang="en-GB" sz="1300" dirty="0"/>
          </a:p>
        </p:txBody>
      </p:sp>
      <p:sp>
        <p:nvSpPr>
          <p:cNvPr id="3" name="Rectangle 2"/>
          <p:cNvSpPr/>
          <p:nvPr/>
        </p:nvSpPr>
        <p:spPr>
          <a:xfrm>
            <a:off x="749498" y="1988840"/>
            <a:ext cx="8092636" cy="1923059"/>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6189672" y="1988840"/>
            <a:ext cx="129386" cy="4274586"/>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
          <p:cNvSpPr txBox="1"/>
          <p:nvPr/>
        </p:nvSpPr>
        <p:spPr>
          <a:xfrm>
            <a:off x="826460" y="2132856"/>
            <a:ext cx="5688632"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with more ability grouping for math classes</a:t>
            </a: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12"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32325756"/>
              </p:ext>
            </p:extLst>
          </p:nvPr>
        </p:nvGraphicFramePr>
        <p:xfrm>
          <a:off x="323528" y="1340768"/>
          <a:ext cx="8568952"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54702" y="2009180"/>
            <a:ext cx="8012511" cy="1740666"/>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Teachers’ </a:t>
            </a:r>
            <a:r>
              <a:rPr lang="en-GB" sz="2800" b="1" dirty="0" smtClean="0">
                <a:solidFill>
                  <a:srgbClr val="000000"/>
                </a:solidFill>
                <a:latin typeface="Georgia"/>
                <a:ea typeface="+mn-ea"/>
                <a:cs typeface="+mn-cs"/>
              </a:rPr>
              <a:t>support</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4.7.</a:t>
            </a:r>
            <a:endParaRPr lang="en-GB" sz="1300" dirty="0"/>
          </a:p>
        </p:txBody>
      </p:sp>
      <p:sp>
        <p:nvSpPr>
          <p:cNvPr id="11" name="Rectangle 10"/>
          <p:cNvSpPr/>
          <p:nvPr/>
        </p:nvSpPr>
        <p:spPr>
          <a:xfrm>
            <a:off x="5147443" y="2007424"/>
            <a:ext cx="125581" cy="4317332"/>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1"/>
          <p:cNvSpPr txBox="1"/>
          <p:nvPr/>
        </p:nvSpPr>
        <p:spPr>
          <a:xfrm>
            <a:off x="827584" y="2159433"/>
            <a:ext cx="5760640"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where there is less teacher support</a:t>
            </a: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11"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66851270"/>
              </p:ext>
            </p:extLst>
          </p:nvPr>
        </p:nvGraphicFramePr>
        <p:xfrm>
          <a:off x="179512" y="1340768"/>
          <a:ext cx="8666997"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02685" y="2022129"/>
            <a:ext cx="8121600" cy="1776079"/>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z="2800" b="1" dirty="0">
                <a:solidFill>
                  <a:srgbClr val="000000"/>
                </a:solidFill>
                <a:latin typeface="Georgia"/>
                <a:ea typeface="+mn-ea"/>
                <a:cs typeface="+mn-cs"/>
              </a:rPr>
              <a:t>Teachers’ </a:t>
            </a:r>
            <a:r>
              <a:rPr lang="en-GB" sz="2800" b="1" dirty="0" smtClean="0">
                <a:solidFill>
                  <a:srgbClr val="000000"/>
                </a:solidFill>
                <a:latin typeface="Georgia"/>
                <a:ea typeface="+mn-ea"/>
                <a:cs typeface="+mn-cs"/>
              </a:rPr>
              <a:t>morale</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4.8.</a:t>
            </a:r>
            <a:endParaRPr lang="en-GB" sz="1300" dirty="0"/>
          </a:p>
        </p:txBody>
      </p:sp>
      <p:sp>
        <p:nvSpPr>
          <p:cNvPr id="15" name="Rectangle 14"/>
          <p:cNvSpPr/>
          <p:nvPr/>
        </p:nvSpPr>
        <p:spPr>
          <a:xfrm>
            <a:off x="4929908" y="2031820"/>
            <a:ext cx="127370" cy="4232263"/>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rved Right Arrow 7"/>
          <p:cNvSpPr/>
          <p:nvPr/>
        </p:nvSpPr>
        <p:spPr>
          <a:xfrm rot="10800000">
            <a:off x="8652598" y="2331273"/>
            <a:ext cx="391238" cy="2011610"/>
          </a:xfrm>
          <a:prstGeom prst="curvedRightArrow">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1"/>
          <p:cNvSpPr txBox="1"/>
          <p:nvPr/>
        </p:nvSpPr>
        <p:spPr>
          <a:xfrm>
            <a:off x="3059832" y="4005064"/>
            <a:ext cx="5688632"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where teachers’ morale is lower</a:t>
            </a: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0" grpId="0" animBg="1"/>
      <p:bldP spid="15"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14236600"/>
              </p:ext>
            </p:extLst>
          </p:nvPr>
        </p:nvGraphicFramePr>
        <p:xfrm>
          <a:off x="323528" y="1340768"/>
          <a:ext cx="8424936"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Teachers’ </a:t>
            </a:r>
            <a:r>
              <a:rPr lang="en-GB" sz="2800" b="1" dirty="0" smtClean="0">
                <a:solidFill>
                  <a:srgbClr val="000000"/>
                </a:solidFill>
                <a:latin typeface="Georgia"/>
                <a:ea typeface="+mn-ea"/>
                <a:cs typeface="+mn-cs"/>
              </a:rPr>
              <a:t>absenteeism</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4.9.</a:t>
            </a:r>
            <a:endParaRPr lang="en-GB" sz="1300" dirty="0"/>
          </a:p>
        </p:txBody>
      </p:sp>
      <p:sp>
        <p:nvSpPr>
          <p:cNvPr id="4" name="Rectangle 3"/>
          <p:cNvSpPr/>
          <p:nvPr/>
        </p:nvSpPr>
        <p:spPr>
          <a:xfrm>
            <a:off x="772034" y="2113515"/>
            <a:ext cx="7817400" cy="1956373"/>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154512" y="2103633"/>
            <a:ext cx="140106" cy="4190359"/>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1"/>
          <p:cNvSpPr txBox="1"/>
          <p:nvPr/>
        </p:nvSpPr>
        <p:spPr>
          <a:xfrm>
            <a:off x="827584" y="2204864"/>
            <a:ext cx="2376264" cy="1174869"/>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smtClean="0">
                <a:solidFill>
                  <a:srgbClr val="000000"/>
                </a:solidFill>
                <a:latin typeface="Calibri" panose="020F0502020204030204" pitchFamily="34" charset="0"/>
              </a:rPr>
              <a:t>More likely to be low performers: students in schools </a:t>
            </a:r>
            <a:r>
              <a:rPr lang="en-GB" sz="1800" b="1" dirty="0" smtClean="0">
                <a:solidFill>
                  <a:srgbClr val="000000"/>
                </a:solidFill>
                <a:latin typeface="Calibri" panose="020F0502020204030204" pitchFamily="34" charset="0"/>
              </a:rPr>
              <a:t>with more</a:t>
            </a:r>
            <a:r>
              <a:rPr lang="en-GB" sz="1800" dirty="0" smtClean="0">
                <a:solidFill>
                  <a:srgbClr val="000000"/>
                </a:solidFill>
                <a:latin typeface="Calibri" panose="020F0502020204030204" pitchFamily="34" charset="0"/>
              </a:rPr>
              <a:t> </a:t>
            </a:r>
            <a:r>
              <a:rPr lang="en-GB" sz="1800" b="1" dirty="0" smtClean="0">
                <a:solidFill>
                  <a:srgbClr val="000000"/>
                </a:solidFill>
                <a:latin typeface="Calibri" panose="020F0502020204030204" pitchFamily="34" charset="0"/>
              </a:rPr>
              <a:t>teachers’ absenteeism</a:t>
            </a: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4" grpId="0" animBg="1"/>
      <p:bldP spid="12"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228211624"/>
              </p:ext>
            </p:extLst>
          </p:nvPr>
        </p:nvGraphicFramePr>
        <p:xfrm>
          <a:off x="378444" y="1308546"/>
          <a:ext cx="8568952"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Mathematics related extracurricular </a:t>
            </a:r>
            <a:r>
              <a:rPr lang="en-GB" sz="2800" b="1" dirty="0" smtClean="0">
                <a:solidFill>
                  <a:srgbClr val="000000"/>
                </a:solidFill>
                <a:latin typeface="Georgia"/>
                <a:ea typeface="+mn-ea"/>
                <a:cs typeface="+mn-cs"/>
              </a:rPr>
              <a:t>activities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4.10.</a:t>
            </a:r>
            <a:endParaRPr lang="en-GB" sz="1300" dirty="0"/>
          </a:p>
        </p:txBody>
      </p:sp>
      <p:sp>
        <p:nvSpPr>
          <p:cNvPr id="3" name="Rectangle 2"/>
          <p:cNvSpPr/>
          <p:nvPr/>
        </p:nvSpPr>
        <p:spPr>
          <a:xfrm>
            <a:off x="832398" y="1976005"/>
            <a:ext cx="8006635" cy="1755118"/>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5582052" y="1976629"/>
            <a:ext cx="123107" cy="4360505"/>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1"/>
          <p:cNvSpPr txBox="1"/>
          <p:nvPr/>
        </p:nvSpPr>
        <p:spPr>
          <a:xfrm>
            <a:off x="899592" y="2132856"/>
            <a:ext cx="5688632"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with fewer math-related extracurricular activities</a:t>
            </a: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12"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48779198"/>
              </p:ext>
            </p:extLst>
          </p:nvPr>
        </p:nvGraphicFramePr>
        <p:xfrm>
          <a:off x="323528" y="1412776"/>
          <a:ext cx="8388424" cy="51032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Parental pressure for high achievement and low performance</a:t>
            </a: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OECD, Figure 4.12.</a:t>
            </a:r>
            <a:endParaRPr lang="en-GB" sz="1300" dirty="0"/>
          </a:p>
        </p:txBody>
      </p:sp>
      <p:sp>
        <p:nvSpPr>
          <p:cNvPr id="3" name="Rectangle 2"/>
          <p:cNvSpPr/>
          <p:nvPr/>
        </p:nvSpPr>
        <p:spPr>
          <a:xfrm>
            <a:off x="871812" y="2045516"/>
            <a:ext cx="7699865" cy="1922400"/>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5197880" y="2052732"/>
            <a:ext cx="133307" cy="4232263"/>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rved Right Arrow 7"/>
          <p:cNvSpPr/>
          <p:nvPr/>
        </p:nvSpPr>
        <p:spPr>
          <a:xfrm rot="10800000">
            <a:off x="8573250" y="2331273"/>
            <a:ext cx="391238" cy="2011610"/>
          </a:xfrm>
          <a:prstGeom prst="curvedRightArrow">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1"/>
          <p:cNvSpPr txBox="1"/>
          <p:nvPr/>
        </p:nvSpPr>
        <p:spPr>
          <a:xfrm>
            <a:off x="2987824" y="4077072"/>
            <a:ext cx="5688632"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where there is less parental pressure </a:t>
            </a:r>
          </a:p>
        </p:txBody>
      </p:sp>
    </p:spTree>
    <p:extLst>
      <p:ext uri="{BB962C8B-B14F-4D97-AF65-F5344CB8AC3E}">
        <p14:creationId xmlns:p14="http://schemas.microsoft.com/office/powerpoint/2010/main" val="68440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3" grpId="0" animBg="1"/>
      <p:bldP spid="12" grpId="0" animBg="1"/>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270793219"/>
              </p:ext>
            </p:extLst>
          </p:nvPr>
        </p:nvGraphicFramePr>
        <p:xfrm>
          <a:off x="323528" y="1340768"/>
          <a:ext cx="8542734" cy="517528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080000" y="237600"/>
            <a:ext cx="6444328" cy="1022400"/>
          </a:xfrm>
        </p:spPr>
        <p:txBody>
          <a:bodyPr/>
          <a:lstStyle/>
          <a:p>
            <a:r>
              <a:rPr lang="en-GB" sz="2800" b="1" dirty="0">
                <a:solidFill>
                  <a:srgbClr val="000000"/>
                </a:solidFill>
                <a:latin typeface="Georgia"/>
                <a:ea typeface="+mn-ea"/>
                <a:cs typeface="+mn-cs"/>
              </a:rPr>
              <a:t>Quality of educational resources at </a:t>
            </a:r>
            <a:r>
              <a:rPr lang="en-GB" sz="2800" b="1" dirty="0" smtClean="0">
                <a:solidFill>
                  <a:srgbClr val="000000"/>
                </a:solidFill>
                <a:latin typeface="Georgia"/>
                <a:ea typeface="+mn-ea"/>
                <a:cs typeface="+mn-cs"/>
              </a:rPr>
              <a:t>school</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4.13.</a:t>
            </a:r>
            <a:endParaRPr lang="en-GB" sz="1300" dirty="0"/>
          </a:p>
        </p:txBody>
      </p:sp>
      <p:sp>
        <p:nvSpPr>
          <p:cNvPr id="4" name="Rectangle 3"/>
          <p:cNvSpPr/>
          <p:nvPr/>
        </p:nvSpPr>
        <p:spPr>
          <a:xfrm>
            <a:off x="770147" y="2101435"/>
            <a:ext cx="7956000" cy="1378114"/>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506373" y="2101930"/>
            <a:ext cx="110344" cy="4232263"/>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rved Right Arrow 7"/>
          <p:cNvSpPr/>
          <p:nvPr/>
        </p:nvSpPr>
        <p:spPr>
          <a:xfrm rot="10800000">
            <a:off x="8706584" y="2204864"/>
            <a:ext cx="355671" cy="2011610"/>
          </a:xfrm>
          <a:prstGeom prst="curvedRightArrow">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1"/>
          <p:cNvSpPr txBox="1"/>
          <p:nvPr/>
        </p:nvSpPr>
        <p:spPr>
          <a:xfrm>
            <a:off x="3131840" y="3789040"/>
            <a:ext cx="5688632" cy="720080"/>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dirty="0" smtClean="0">
                <a:solidFill>
                  <a:srgbClr val="000000"/>
                </a:solidFill>
                <a:latin typeface="Calibri" panose="020F0502020204030204" pitchFamily="34" charset="0"/>
              </a:rPr>
              <a:t>More likely to be low performers: students in schools </a:t>
            </a:r>
            <a:r>
              <a:rPr lang="en-GB" sz="2000" b="1" dirty="0" smtClean="0">
                <a:solidFill>
                  <a:srgbClr val="000000"/>
                </a:solidFill>
                <a:latin typeface="Calibri" panose="020F0502020204030204" pitchFamily="34" charset="0"/>
              </a:rPr>
              <a:t>with lower-quality educational resources</a:t>
            </a:r>
          </a:p>
        </p:txBody>
      </p:sp>
    </p:spTree>
    <p:extLst>
      <p:ext uri="{BB962C8B-B14F-4D97-AF65-F5344CB8AC3E}">
        <p14:creationId xmlns:p14="http://schemas.microsoft.com/office/powerpoint/2010/main" val="4290868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4" grpId="0" animBg="1"/>
      <p:bldP spid="12" grpId="0" animBg="1"/>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452440" cy="1022400"/>
          </a:xfrm>
        </p:spPr>
        <p:txBody>
          <a:bodyPr/>
          <a:lstStyle/>
          <a:p>
            <a:r>
              <a:rPr lang="en-GB" sz="2800" b="1" dirty="0" smtClean="0">
                <a:solidFill>
                  <a:srgbClr val="000000"/>
                </a:solidFill>
                <a:latin typeface="Georgia"/>
                <a:ea typeface="+mn-ea"/>
                <a:cs typeface="+mn-cs"/>
              </a:rPr>
              <a:t>School resources: infrastructure, teachers, materials, class size</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5.2.</a:t>
            </a:r>
            <a:endParaRPr lang="en-GB" sz="1300" dirty="0"/>
          </a:p>
        </p:txBody>
      </p:sp>
      <p:graphicFrame>
        <p:nvGraphicFramePr>
          <p:cNvPr id="7" name="Chart 6"/>
          <p:cNvGraphicFramePr>
            <a:graphicFrameLocks/>
          </p:cNvGraphicFramePr>
          <p:nvPr>
            <p:extLst>
              <p:ext uri="{D42A27DB-BD31-4B8C-83A1-F6EECF244321}">
                <p14:modId xmlns:p14="http://schemas.microsoft.com/office/powerpoint/2010/main" val="1693953915"/>
              </p:ext>
            </p:extLst>
          </p:nvPr>
        </p:nvGraphicFramePr>
        <p:xfrm>
          <a:off x="467544" y="1638092"/>
          <a:ext cx="8136904" cy="48577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525364" y="2430911"/>
            <a:ext cx="2965235" cy="278009"/>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baseline="0" dirty="0" smtClean="0">
                <a:solidFill>
                  <a:schemeClr val="bg2">
                    <a:lumMod val="10000"/>
                  </a:schemeClr>
                </a:solidFill>
              </a:rPr>
              <a:t>Quality </a:t>
            </a:r>
            <a:r>
              <a:rPr lang="en-GB" sz="1400" baseline="0" dirty="0">
                <a:solidFill>
                  <a:schemeClr val="bg2">
                    <a:lumMod val="10000"/>
                  </a:schemeClr>
                </a:solidFill>
              </a:rPr>
              <a:t>of </a:t>
            </a:r>
            <a:r>
              <a:rPr lang="en-GB" sz="1400" dirty="0">
                <a:solidFill>
                  <a:schemeClr val="bg2">
                    <a:lumMod val="10000"/>
                  </a:schemeClr>
                </a:solidFill>
              </a:rPr>
              <a:t>physical</a:t>
            </a:r>
            <a:r>
              <a:rPr lang="en-GB" sz="1400" baseline="0" dirty="0">
                <a:solidFill>
                  <a:schemeClr val="bg2">
                    <a:lumMod val="10000"/>
                  </a:schemeClr>
                </a:solidFill>
              </a:rPr>
              <a:t> infrastructure </a:t>
            </a:r>
            <a:endParaRPr lang="en-GB" sz="1400" dirty="0">
              <a:solidFill>
                <a:schemeClr val="bg2">
                  <a:lumMod val="10000"/>
                </a:schemeClr>
              </a:solidFill>
            </a:endParaRPr>
          </a:p>
        </p:txBody>
      </p:sp>
      <p:sp>
        <p:nvSpPr>
          <p:cNvPr id="9" name="TextBox 1"/>
          <p:cNvSpPr txBox="1"/>
          <p:nvPr/>
        </p:nvSpPr>
        <p:spPr>
          <a:xfrm>
            <a:off x="4211959" y="3262881"/>
            <a:ext cx="1668229" cy="238127"/>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baseline="0" dirty="0" smtClean="0">
                <a:solidFill>
                  <a:schemeClr val="bg2">
                    <a:lumMod val="10000"/>
                  </a:schemeClr>
                </a:solidFill>
              </a:rPr>
              <a:t>Teacher </a:t>
            </a:r>
            <a:r>
              <a:rPr lang="en-GB" sz="1400" baseline="0" dirty="0">
                <a:solidFill>
                  <a:schemeClr val="bg2">
                    <a:lumMod val="10000"/>
                  </a:schemeClr>
                </a:solidFill>
              </a:rPr>
              <a:t>shortage</a:t>
            </a:r>
            <a:endParaRPr lang="en-GB" sz="1400" dirty="0">
              <a:solidFill>
                <a:schemeClr val="bg2">
                  <a:lumMod val="10000"/>
                </a:schemeClr>
              </a:solidFill>
            </a:endParaRPr>
          </a:p>
        </p:txBody>
      </p:sp>
      <p:sp>
        <p:nvSpPr>
          <p:cNvPr id="10" name="TextBox 1"/>
          <p:cNvSpPr txBox="1"/>
          <p:nvPr/>
        </p:nvSpPr>
        <p:spPr>
          <a:xfrm>
            <a:off x="6876256" y="3223517"/>
            <a:ext cx="1029732" cy="205483"/>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dirty="0">
                <a:solidFill>
                  <a:schemeClr val="bg2">
                    <a:lumMod val="10000"/>
                  </a:schemeClr>
                </a:solidFill>
              </a:rPr>
              <a:t>C</a:t>
            </a:r>
            <a:r>
              <a:rPr lang="en-GB" sz="1400" baseline="0" dirty="0">
                <a:solidFill>
                  <a:schemeClr val="bg2">
                    <a:lumMod val="10000"/>
                  </a:schemeClr>
                </a:solidFill>
              </a:rPr>
              <a:t>lass size</a:t>
            </a:r>
            <a:endParaRPr lang="en-GB" sz="1400" dirty="0">
              <a:solidFill>
                <a:schemeClr val="bg2">
                  <a:lumMod val="10000"/>
                </a:schemeClr>
              </a:solidFill>
            </a:endParaRPr>
          </a:p>
        </p:txBody>
      </p:sp>
      <p:sp>
        <p:nvSpPr>
          <p:cNvPr id="11" name="TextBox 1"/>
          <p:cNvSpPr txBox="1"/>
          <p:nvPr/>
        </p:nvSpPr>
        <p:spPr>
          <a:xfrm>
            <a:off x="5244943" y="4869160"/>
            <a:ext cx="2146179" cy="432048"/>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dirty="0" smtClean="0">
                <a:solidFill>
                  <a:schemeClr val="bg2">
                    <a:lumMod val="10000"/>
                  </a:schemeClr>
                </a:solidFill>
              </a:rPr>
              <a:t>Quality </a:t>
            </a:r>
            <a:r>
              <a:rPr lang="en-GB" sz="1400" dirty="0">
                <a:solidFill>
                  <a:schemeClr val="bg2">
                    <a:lumMod val="10000"/>
                  </a:schemeClr>
                </a:solidFill>
              </a:rPr>
              <a:t>of schools' educational resources</a:t>
            </a:r>
          </a:p>
        </p:txBody>
      </p:sp>
      <p:sp>
        <p:nvSpPr>
          <p:cNvPr id="12" name="TextBox 11"/>
          <p:cNvSpPr txBox="1"/>
          <p:nvPr/>
        </p:nvSpPr>
        <p:spPr>
          <a:xfrm>
            <a:off x="1115616" y="1268760"/>
            <a:ext cx="7272808" cy="369332"/>
          </a:xfrm>
          <a:prstGeom prst="rect">
            <a:avLst/>
          </a:prstGeom>
          <a:noFill/>
        </p:spPr>
        <p:txBody>
          <a:bodyPr wrap="square" rtlCol="0">
            <a:spAutoFit/>
          </a:bodyPr>
          <a:lstStyle/>
          <a:p>
            <a:pPr algn="ctr"/>
            <a:r>
              <a:rPr lang="en-GB" dirty="0" smtClean="0">
                <a:solidFill>
                  <a:srgbClr val="000000"/>
                </a:solidFill>
              </a:rPr>
              <a:t>System-level correlation (all countries/economies in PISA 2012)</a:t>
            </a:r>
            <a:endParaRPr lang="en-GB" dirty="0">
              <a:solidFill>
                <a:srgbClr val="000000"/>
              </a:solidFill>
            </a:endParaRPr>
          </a:p>
        </p:txBody>
      </p:sp>
    </p:spTree>
    <p:extLst>
      <p:ext uri="{BB962C8B-B14F-4D97-AF65-F5344CB8AC3E}">
        <p14:creationId xmlns:p14="http://schemas.microsoft.com/office/powerpoint/2010/main" val="23050856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2" dur="500"/>
                                        <p:tgtEl>
                                          <p:spTgt spid="7">
                                            <p:graphicEl>
                                              <a:chart seriesIdx="0" categoryIdx="-4" bldStep="series"/>
                                            </p:graphicEl>
                                          </p:spTgt>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3" dur="500"/>
                                        <p:tgtEl>
                                          <p:spTgt spid="7">
                                            <p:graphicEl>
                                              <a:chart seriesIdx="1" categoryIdx="-4" bldStep="series"/>
                                            </p:graphicEl>
                                          </p:spTgt>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34" dur="500"/>
                                        <p:tgtEl>
                                          <p:spTgt spid="7">
                                            <p:graphicEl>
                                              <a:chart seriesIdx="2" categoryIdx="-4" bldStep="series"/>
                                            </p:graphicEl>
                                          </p:spTgt>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45" dur="500"/>
                                        <p:tgtEl>
                                          <p:spTgt spid="7">
                                            <p:graphicEl>
                                              <a:chart seriesIdx="3" categoryIdx="-4" bldStep="series"/>
                                            </p:graphicEl>
                                          </p:spTgt>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uiExpand="1" animBg="1"/>
      <p:bldP spid="9" grpId="0" uiExpand="1" animBg="1"/>
      <p:bldP spid="10" grpId="0" animBg="1"/>
      <p:bldP spid="11"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C:\Users\Schleicher_A\AppData\Local\Microsoft\Windows\Temporary Internet Files\Content.IE5\764WSAI8\checkvot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25" y="4508484"/>
            <a:ext cx="497114" cy="4770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a:grpSpLocks/>
          </p:cNvGrpSpPr>
          <p:nvPr/>
        </p:nvGrpSpPr>
        <p:grpSpPr bwMode="auto">
          <a:xfrm>
            <a:off x="686276" y="973904"/>
            <a:ext cx="7151737" cy="3108325"/>
            <a:chOff x="1560" y="8920"/>
            <a:chExt cx="9953" cy="4895"/>
          </a:xfrm>
        </p:grpSpPr>
        <p:sp>
          <p:nvSpPr>
            <p:cNvPr id="3" name="Text Box 32"/>
            <p:cNvSpPr txBox="1">
              <a:spLocks noChangeArrowheads="1"/>
            </p:cNvSpPr>
            <p:nvPr/>
          </p:nvSpPr>
          <p:spPr bwMode="auto">
            <a:xfrm>
              <a:off x="5192" y="13216"/>
              <a:ext cx="1152"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90488" algn="l"/>
                </a:tabLst>
                <a:defRPr>
                  <a:solidFill>
                    <a:schemeClr val="tx1"/>
                  </a:solidFill>
                  <a:latin typeface="Arial" pitchFamily="34" charset="0"/>
                  <a:cs typeface="Arial" pitchFamily="34" charset="0"/>
                </a:defRPr>
              </a:lvl1pPr>
              <a:lvl2pPr fontAlgn="base">
                <a:spcBef>
                  <a:spcPct val="0"/>
                </a:spcBef>
                <a:spcAft>
                  <a:spcPct val="0"/>
                </a:spcAft>
                <a:tabLst>
                  <a:tab pos="90488" algn="l"/>
                </a:tabLst>
                <a:defRPr>
                  <a:solidFill>
                    <a:schemeClr val="tx1"/>
                  </a:solidFill>
                  <a:latin typeface="Arial" pitchFamily="34" charset="0"/>
                  <a:cs typeface="Arial" pitchFamily="34" charset="0"/>
                </a:defRPr>
              </a:lvl2pPr>
              <a:lvl3pPr fontAlgn="base">
                <a:spcBef>
                  <a:spcPct val="0"/>
                </a:spcBef>
                <a:spcAft>
                  <a:spcPct val="0"/>
                </a:spcAft>
                <a:tabLst>
                  <a:tab pos="90488" algn="l"/>
                </a:tabLst>
                <a:defRPr>
                  <a:solidFill>
                    <a:schemeClr val="tx1"/>
                  </a:solidFill>
                  <a:latin typeface="Arial" pitchFamily="34" charset="0"/>
                  <a:cs typeface="Arial" pitchFamily="34" charset="0"/>
                </a:defRPr>
              </a:lvl3pPr>
              <a:lvl4pPr fontAlgn="base">
                <a:spcBef>
                  <a:spcPct val="0"/>
                </a:spcBef>
                <a:spcAft>
                  <a:spcPct val="0"/>
                </a:spcAft>
                <a:tabLst>
                  <a:tab pos="90488" algn="l"/>
                </a:tabLst>
                <a:defRPr>
                  <a:solidFill>
                    <a:schemeClr val="tx1"/>
                  </a:solidFill>
                  <a:latin typeface="Arial" pitchFamily="34" charset="0"/>
                  <a:cs typeface="Arial" pitchFamily="34" charset="0"/>
                </a:defRPr>
              </a:lvl4pPr>
              <a:lvl5pPr fontAlgn="base">
                <a:spcBef>
                  <a:spcPct val="0"/>
                </a:spcBef>
                <a:spcAft>
                  <a:spcPct val="0"/>
                </a:spcAft>
                <a:tabLst>
                  <a:tab pos="90488" algn="l"/>
                </a:tabLst>
                <a:defRPr>
                  <a:solidFill>
                    <a:schemeClr val="tx1"/>
                  </a:solidFill>
                  <a:latin typeface="Arial" pitchFamily="34" charset="0"/>
                  <a:cs typeface="Arial" pitchFamily="34" charset="0"/>
                </a:defRPr>
              </a:lvl5pPr>
              <a:lvl6pPr fontAlgn="base">
                <a:spcBef>
                  <a:spcPct val="0"/>
                </a:spcBef>
                <a:spcAft>
                  <a:spcPct val="0"/>
                </a:spcAft>
                <a:tabLst>
                  <a:tab pos="90488" algn="l"/>
                </a:tabLst>
                <a:defRPr>
                  <a:solidFill>
                    <a:schemeClr val="tx1"/>
                  </a:solidFill>
                  <a:latin typeface="Arial" pitchFamily="34" charset="0"/>
                  <a:cs typeface="Arial" pitchFamily="34" charset="0"/>
                </a:defRPr>
              </a:lvl6pPr>
              <a:lvl7pPr fontAlgn="base">
                <a:spcBef>
                  <a:spcPct val="0"/>
                </a:spcBef>
                <a:spcAft>
                  <a:spcPct val="0"/>
                </a:spcAft>
                <a:tabLst>
                  <a:tab pos="90488" algn="l"/>
                </a:tabLst>
                <a:defRPr>
                  <a:solidFill>
                    <a:schemeClr val="tx1"/>
                  </a:solidFill>
                  <a:latin typeface="Arial" pitchFamily="34" charset="0"/>
                  <a:cs typeface="Arial" pitchFamily="34" charset="0"/>
                </a:defRPr>
              </a:lvl7pPr>
              <a:lvl8pPr fontAlgn="base">
                <a:spcBef>
                  <a:spcPct val="0"/>
                </a:spcBef>
                <a:spcAft>
                  <a:spcPct val="0"/>
                </a:spcAft>
                <a:tabLst>
                  <a:tab pos="90488" algn="l"/>
                </a:tabLst>
                <a:defRPr>
                  <a:solidFill>
                    <a:schemeClr val="tx1"/>
                  </a:solidFill>
                  <a:latin typeface="Arial" pitchFamily="34" charset="0"/>
                  <a:cs typeface="Arial" pitchFamily="34" charset="0"/>
                </a:defRPr>
              </a:lvl8pPr>
              <a:lvl9pPr fontAlgn="base">
                <a:spcBef>
                  <a:spcPct val="0"/>
                </a:spcBef>
                <a:spcAft>
                  <a:spcPct val="0"/>
                </a:spcAft>
                <a:tabLst>
                  <a:tab pos="90488" algn="l"/>
                </a:tabLst>
                <a:defRPr>
                  <a:solidFill>
                    <a:schemeClr val="tx1"/>
                  </a:solidFill>
                  <a:latin typeface="Arial" pitchFamily="34" charset="0"/>
                  <a:cs typeface="Arial" pitchFamily="34" charset="0"/>
                </a:defRPr>
              </a:lvl9pPr>
            </a:lstStyle>
            <a:p>
              <a:pPr algn="ctr"/>
              <a:r>
                <a:rPr lang="en-AU" altLang="en-US" sz="900" smtClean="0">
                  <a:solidFill>
                    <a:prstClr val="black"/>
                  </a:solidFill>
                  <a:ea typeface="Times New Roman" pitchFamily="18" charset="0"/>
                  <a:cs typeface="Times New Roman" pitchFamily="18" charset="0"/>
                </a:rPr>
                <a:t>Figure 2</a:t>
              </a:r>
              <a:endParaRPr lang="en-AU" altLang="en-US" smtClean="0">
                <a:solidFill>
                  <a:prstClr val="black"/>
                </a:solidFill>
              </a:endParaRPr>
            </a:p>
          </p:txBody>
        </p:sp>
        <p:grpSp>
          <p:nvGrpSpPr>
            <p:cNvPr id="4" name="Group 2"/>
            <p:cNvGrpSpPr>
              <a:grpSpLocks/>
            </p:cNvGrpSpPr>
            <p:nvPr/>
          </p:nvGrpSpPr>
          <p:grpSpPr bwMode="auto">
            <a:xfrm>
              <a:off x="1560" y="8920"/>
              <a:ext cx="9953" cy="4276"/>
              <a:chOff x="1683" y="10108"/>
              <a:chExt cx="9953" cy="4276"/>
            </a:xfrm>
          </p:grpSpPr>
          <p:pic>
            <p:nvPicPr>
              <p:cNvPr id="5" name="Picture 31" descr="Animals graph PC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 y="10515"/>
                <a:ext cx="8070" cy="358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3"/>
              <p:cNvGrpSpPr>
                <a:grpSpLocks/>
              </p:cNvGrpSpPr>
              <p:nvPr/>
            </p:nvGrpSpPr>
            <p:grpSpPr bwMode="auto">
              <a:xfrm>
                <a:off x="1683" y="10108"/>
                <a:ext cx="9953" cy="4276"/>
                <a:chOff x="1683" y="10108"/>
                <a:chExt cx="9953" cy="4276"/>
              </a:xfrm>
            </p:grpSpPr>
            <p:grpSp>
              <p:nvGrpSpPr>
                <p:cNvPr id="7" name="Group 16"/>
                <p:cNvGrpSpPr>
                  <a:grpSpLocks/>
                </p:cNvGrpSpPr>
                <p:nvPr/>
              </p:nvGrpSpPr>
              <p:grpSpPr bwMode="auto">
                <a:xfrm>
                  <a:off x="1801" y="10112"/>
                  <a:ext cx="5543" cy="3822"/>
                  <a:chOff x="1801" y="10112"/>
                  <a:chExt cx="5543" cy="3822"/>
                </a:xfrm>
              </p:grpSpPr>
              <p:sp>
                <p:nvSpPr>
                  <p:cNvPr id="20" name="Text Box 30"/>
                  <p:cNvSpPr txBox="1">
                    <a:spLocks noChangeArrowheads="1"/>
                  </p:cNvSpPr>
                  <p:nvPr/>
                </p:nvSpPr>
                <p:spPr bwMode="auto">
                  <a:xfrm>
                    <a:off x="1816" y="11364"/>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aurochs</a:t>
                    </a:r>
                    <a:endParaRPr lang="en-AU" altLang="en-US" smtClean="0">
                      <a:solidFill>
                        <a:prstClr val="black"/>
                      </a:solidFill>
                      <a:latin typeface="Arial" pitchFamily="34" charset="0"/>
                      <a:cs typeface="Arial" pitchFamily="34" charset="0"/>
                    </a:endParaRPr>
                  </a:p>
                </p:txBody>
              </p:sp>
              <p:sp>
                <p:nvSpPr>
                  <p:cNvPr id="21" name="Text Box 29"/>
                  <p:cNvSpPr txBox="1">
                    <a:spLocks noChangeArrowheads="1"/>
                  </p:cNvSpPr>
                  <p:nvPr/>
                </p:nvSpPr>
                <p:spPr bwMode="auto">
                  <a:xfrm>
                    <a:off x="1816" y="11922"/>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giraffe</a:t>
                    </a:r>
                    <a:endParaRPr lang="en-AU" altLang="en-US" smtClean="0">
                      <a:solidFill>
                        <a:prstClr val="black"/>
                      </a:solidFill>
                      <a:latin typeface="Arial" pitchFamily="34" charset="0"/>
                      <a:cs typeface="Arial" pitchFamily="34" charset="0"/>
                    </a:endParaRPr>
                  </a:p>
                </p:txBody>
              </p:sp>
              <p:grpSp>
                <p:nvGrpSpPr>
                  <p:cNvPr id="22" name="Group 17"/>
                  <p:cNvGrpSpPr>
                    <a:grpSpLocks/>
                  </p:cNvGrpSpPr>
                  <p:nvPr/>
                </p:nvGrpSpPr>
                <p:grpSpPr bwMode="auto">
                  <a:xfrm>
                    <a:off x="1801" y="10112"/>
                    <a:ext cx="5543" cy="3822"/>
                    <a:chOff x="1801" y="10112"/>
                    <a:chExt cx="5543" cy="3822"/>
                  </a:xfrm>
                </p:grpSpPr>
                <p:sp>
                  <p:nvSpPr>
                    <p:cNvPr id="23" name="Text Box 28"/>
                    <p:cNvSpPr txBox="1">
                      <a:spLocks noChangeArrowheads="1"/>
                    </p:cNvSpPr>
                    <p:nvPr/>
                  </p:nvSpPr>
                  <p:spPr bwMode="auto">
                    <a:xfrm>
                      <a:off x="1816" y="10500"/>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buffalo</a:t>
                      </a:r>
                      <a:endParaRPr lang="en-AU" altLang="en-US" smtClean="0">
                        <a:solidFill>
                          <a:prstClr val="black"/>
                        </a:solidFill>
                        <a:latin typeface="Arial" pitchFamily="34" charset="0"/>
                        <a:cs typeface="Arial" pitchFamily="34" charset="0"/>
                      </a:endParaRPr>
                    </a:p>
                  </p:txBody>
                </p:sp>
                <p:sp>
                  <p:nvSpPr>
                    <p:cNvPr id="24" name="Text Box 27"/>
                    <p:cNvSpPr txBox="1">
                      <a:spLocks noChangeArrowheads="1"/>
                    </p:cNvSpPr>
                    <p:nvPr/>
                  </p:nvSpPr>
                  <p:spPr bwMode="auto">
                    <a:xfrm>
                      <a:off x="1801" y="10112"/>
                      <a:ext cx="554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Saharan rock art and changing patterns of wildlife</a:t>
                      </a:r>
                      <a:endParaRPr lang="en-AU" altLang="en-US" smtClean="0">
                        <a:solidFill>
                          <a:prstClr val="black"/>
                        </a:solidFill>
                        <a:latin typeface="Arial" pitchFamily="34" charset="0"/>
                        <a:cs typeface="Arial" pitchFamily="34" charset="0"/>
                      </a:endParaRPr>
                    </a:p>
                  </p:txBody>
                </p:sp>
                <p:sp>
                  <p:nvSpPr>
                    <p:cNvPr id="25" name="Text Box 26"/>
                    <p:cNvSpPr txBox="1">
                      <a:spLocks noChangeArrowheads="1"/>
                    </p:cNvSpPr>
                    <p:nvPr/>
                  </p:nvSpPr>
                  <p:spPr bwMode="auto">
                    <a:xfrm>
                      <a:off x="1816" y="10794"/>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dirty="0" smtClean="0">
                          <a:solidFill>
                            <a:prstClr val="black"/>
                          </a:solidFill>
                          <a:latin typeface="Arial" pitchFamily="34" charset="0"/>
                          <a:ea typeface="Times New Roman" pitchFamily="18" charset="0"/>
                          <a:cs typeface="Times New Roman" pitchFamily="18" charset="0"/>
                        </a:rPr>
                        <a:t>rhinoceros</a:t>
                      </a:r>
                      <a:endParaRPr lang="en-AU" altLang="en-US" dirty="0" smtClean="0">
                        <a:solidFill>
                          <a:prstClr val="black"/>
                        </a:solidFill>
                        <a:latin typeface="Arial" pitchFamily="34" charset="0"/>
                        <a:cs typeface="Arial" pitchFamily="34" charset="0"/>
                      </a:endParaRPr>
                    </a:p>
                  </p:txBody>
                </p:sp>
                <p:sp>
                  <p:nvSpPr>
                    <p:cNvPr id="26" name="Text Box 25"/>
                    <p:cNvSpPr txBox="1">
                      <a:spLocks noChangeArrowheads="1"/>
                    </p:cNvSpPr>
                    <p:nvPr/>
                  </p:nvSpPr>
                  <p:spPr bwMode="auto">
                    <a:xfrm>
                      <a:off x="2016" y="11086"/>
                      <a:ext cx="18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AU" altLang="en-US" sz="900" dirty="0" smtClean="0">
                          <a:solidFill>
                            <a:prstClr val="black"/>
                          </a:solidFill>
                          <a:latin typeface="Arial" pitchFamily="34" charset="0"/>
                          <a:ea typeface="Times New Roman" pitchFamily="18" charset="0"/>
                          <a:cs typeface="Times New Roman" pitchFamily="18" charset="0"/>
                        </a:rPr>
                        <a:t>hippopotamus</a:t>
                      </a:r>
                      <a:endParaRPr lang="en-AU" altLang="en-US" dirty="0" smtClean="0">
                        <a:solidFill>
                          <a:prstClr val="black"/>
                        </a:solidFill>
                        <a:latin typeface="Arial" pitchFamily="34" charset="0"/>
                        <a:cs typeface="Arial" pitchFamily="34" charset="0"/>
                      </a:endParaRPr>
                    </a:p>
                  </p:txBody>
                </p:sp>
                <p:sp>
                  <p:nvSpPr>
                    <p:cNvPr id="27" name="Text Box 24"/>
                    <p:cNvSpPr txBox="1">
                      <a:spLocks noChangeArrowheads="1"/>
                    </p:cNvSpPr>
                    <p:nvPr/>
                  </p:nvSpPr>
                  <p:spPr bwMode="auto">
                    <a:xfrm>
                      <a:off x="1816" y="11643"/>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dirty="0" smtClean="0">
                          <a:solidFill>
                            <a:prstClr val="black"/>
                          </a:solidFill>
                          <a:latin typeface="Arial" pitchFamily="34" charset="0"/>
                          <a:ea typeface="Times New Roman" pitchFamily="18" charset="0"/>
                          <a:cs typeface="Times New Roman" pitchFamily="18" charset="0"/>
                        </a:rPr>
                        <a:t>elephant</a:t>
                      </a:r>
                      <a:endParaRPr lang="en-AU" altLang="en-US" dirty="0" smtClean="0">
                        <a:solidFill>
                          <a:prstClr val="black"/>
                        </a:solidFill>
                        <a:latin typeface="Arial" pitchFamily="34" charset="0"/>
                        <a:cs typeface="Arial" pitchFamily="34" charset="0"/>
                      </a:endParaRPr>
                    </a:p>
                  </p:txBody>
                </p:sp>
                <p:sp>
                  <p:nvSpPr>
                    <p:cNvPr id="28" name="Text Box 23"/>
                    <p:cNvSpPr txBox="1">
                      <a:spLocks noChangeArrowheads="1"/>
                    </p:cNvSpPr>
                    <p:nvPr/>
                  </p:nvSpPr>
                  <p:spPr bwMode="auto">
                    <a:xfrm>
                      <a:off x="1816" y="12188"/>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ostrich</a:t>
                      </a:r>
                      <a:endParaRPr lang="en-AU" altLang="en-US" smtClean="0">
                        <a:solidFill>
                          <a:prstClr val="black"/>
                        </a:solidFill>
                        <a:latin typeface="Arial" pitchFamily="34" charset="0"/>
                        <a:cs typeface="Arial" pitchFamily="34" charset="0"/>
                      </a:endParaRPr>
                    </a:p>
                  </p:txBody>
                </p:sp>
                <p:sp>
                  <p:nvSpPr>
                    <p:cNvPr id="29" name="Text Box 22"/>
                    <p:cNvSpPr txBox="1">
                      <a:spLocks noChangeArrowheads="1"/>
                    </p:cNvSpPr>
                    <p:nvPr/>
                  </p:nvSpPr>
                  <p:spPr bwMode="auto">
                    <a:xfrm>
                      <a:off x="1816" y="12466"/>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gazelle</a:t>
                      </a:r>
                      <a:endParaRPr lang="en-AU" altLang="en-US" smtClean="0">
                        <a:solidFill>
                          <a:prstClr val="black"/>
                        </a:solidFill>
                        <a:latin typeface="Arial" pitchFamily="34" charset="0"/>
                        <a:cs typeface="Arial" pitchFamily="34" charset="0"/>
                      </a:endParaRPr>
                    </a:p>
                  </p:txBody>
                </p:sp>
                <p:sp>
                  <p:nvSpPr>
                    <p:cNvPr id="30" name="Text Box 21"/>
                    <p:cNvSpPr txBox="1">
                      <a:spLocks noChangeArrowheads="1"/>
                    </p:cNvSpPr>
                    <p:nvPr/>
                  </p:nvSpPr>
                  <p:spPr bwMode="auto">
                    <a:xfrm>
                      <a:off x="1816" y="12745"/>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cattle</a:t>
                      </a:r>
                      <a:endParaRPr lang="en-AU" altLang="en-US" smtClean="0">
                        <a:solidFill>
                          <a:prstClr val="black"/>
                        </a:solidFill>
                        <a:latin typeface="Arial" pitchFamily="34" charset="0"/>
                        <a:cs typeface="Arial" pitchFamily="34" charset="0"/>
                      </a:endParaRPr>
                    </a:p>
                  </p:txBody>
                </p:sp>
                <p:sp>
                  <p:nvSpPr>
                    <p:cNvPr id="31" name="Text Box 20"/>
                    <p:cNvSpPr txBox="1">
                      <a:spLocks noChangeArrowheads="1"/>
                    </p:cNvSpPr>
                    <p:nvPr/>
                  </p:nvSpPr>
                  <p:spPr bwMode="auto">
                    <a:xfrm>
                      <a:off x="1816" y="13024"/>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dog</a:t>
                      </a:r>
                      <a:endParaRPr lang="en-AU" altLang="en-US" smtClean="0">
                        <a:solidFill>
                          <a:prstClr val="black"/>
                        </a:solidFill>
                        <a:latin typeface="Arial" pitchFamily="34" charset="0"/>
                        <a:cs typeface="Arial" pitchFamily="34" charset="0"/>
                      </a:endParaRPr>
                    </a:p>
                  </p:txBody>
                </p:sp>
                <p:sp>
                  <p:nvSpPr>
                    <p:cNvPr id="32" name="Text Box 19"/>
                    <p:cNvSpPr txBox="1">
                      <a:spLocks noChangeArrowheads="1"/>
                    </p:cNvSpPr>
                    <p:nvPr/>
                  </p:nvSpPr>
                  <p:spPr bwMode="auto">
                    <a:xfrm>
                      <a:off x="1816" y="13303"/>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horse</a:t>
                      </a:r>
                      <a:endParaRPr lang="en-AU" altLang="en-US" smtClean="0">
                        <a:solidFill>
                          <a:prstClr val="black"/>
                        </a:solidFill>
                        <a:latin typeface="Arial" pitchFamily="34" charset="0"/>
                        <a:cs typeface="Arial" pitchFamily="34" charset="0"/>
                      </a:endParaRPr>
                    </a:p>
                  </p:txBody>
                </p:sp>
                <p:sp>
                  <p:nvSpPr>
                    <p:cNvPr id="33" name="Text Box 18"/>
                    <p:cNvSpPr txBox="1">
                      <a:spLocks noChangeArrowheads="1"/>
                    </p:cNvSpPr>
                    <p:nvPr/>
                  </p:nvSpPr>
                  <p:spPr bwMode="auto">
                    <a:xfrm>
                      <a:off x="1816" y="13569"/>
                      <a:ext cx="1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camel</a:t>
                      </a:r>
                      <a:endParaRPr lang="en-AU" altLang="en-US" smtClean="0">
                        <a:solidFill>
                          <a:prstClr val="black"/>
                        </a:solidFill>
                        <a:latin typeface="Arial" pitchFamily="34" charset="0"/>
                        <a:cs typeface="Arial" pitchFamily="34" charset="0"/>
                      </a:endParaRPr>
                    </a:p>
                  </p:txBody>
                </p:sp>
              </p:grpSp>
            </p:grpSp>
            <p:sp>
              <p:nvSpPr>
                <p:cNvPr id="8" name="Rectangle 15"/>
                <p:cNvSpPr>
                  <a:spLocks noChangeArrowheads="1"/>
                </p:cNvSpPr>
                <p:nvPr/>
              </p:nvSpPr>
              <p:spPr bwMode="auto">
                <a:xfrm>
                  <a:off x="1683" y="10108"/>
                  <a:ext cx="9880" cy="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GB">
                    <a:solidFill>
                      <a:prstClr val="black"/>
                    </a:solidFill>
                  </a:endParaRPr>
                </a:p>
              </p:txBody>
            </p:sp>
            <p:grpSp>
              <p:nvGrpSpPr>
                <p:cNvPr id="9" name="Group 4"/>
                <p:cNvGrpSpPr>
                  <a:grpSpLocks/>
                </p:cNvGrpSpPr>
                <p:nvPr/>
              </p:nvGrpSpPr>
              <p:grpSpPr bwMode="auto">
                <a:xfrm>
                  <a:off x="3290" y="13952"/>
                  <a:ext cx="8346" cy="432"/>
                  <a:chOff x="2564" y="14098"/>
                  <a:chExt cx="8346" cy="432"/>
                </a:xfrm>
              </p:grpSpPr>
              <p:sp>
                <p:nvSpPr>
                  <p:cNvPr id="10" name="Text Box 14"/>
                  <p:cNvSpPr txBox="1">
                    <a:spLocks noChangeArrowheads="1"/>
                  </p:cNvSpPr>
                  <p:nvPr/>
                </p:nvSpPr>
                <p:spPr bwMode="auto">
                  <a:xfrm>
                    <a:off x="2564"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8000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1" name="Text Box 13"/>
                  <p:cNvSpPr txBox="1">
                    <a:spLocks noChangeArrowheads="1"/>
                  </p:cNvSpPr>
                  <p:nvPr/>
                </p:nvSpPr>
                <p:spPr bwMode="auto">
                  <a:xfrm>
                    <a:off x="3403"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7000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2" name="Text Box 12"/>
                  <p:cNvSpPr txBox="1">
                    <a:spLocks noChangeArrowheads="1"/>
                  </p:cNvSpPr>
                  <p:nvPr/>
                </p:nvSpPr>
                <p:spPr bwMode="auto">
                  <a:xfrm>
                    <a:off x="4255"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6000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3" name="Text Box 11"/>
                  <p:cNvSpPr txBox="1">
                    <a:spLocks noChangeArrowheads="1"/>
                  </p:cNvSpPr>
                  <p:nvPr/>
                </p:nvSpPr>
                <p:spPr bwMode="auto">
                  <a:xfrm>
                    <a:off x="5068"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5000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4" name="Text Box 10"/>
                  <p:cNvSpPr txBox="1">
                    <a:spLocks noChangeArrowheads="1"/>
                  </p:cNvSpPr>
                  <p:nvPr/>
                </p:nvSpPr>
                <p:spPr bwMode="auto">
                  <a:xfrm>
                    <a:off x="5933"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4000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5" name="Text Box 9"/>
                  <p:cNvSpPr txBox="1">
                    <a:spLocks noChangeArrowheads="1"/>
                  </p:cNvSpPr>
                  <p:nvPr/>
                </p:nvSpPr>
                <p:spPr bwMode="auto">
                  <a:xfrm>
                    <a:off x="6746"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3000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6" name="Text Box 8"/>
                  <p:cNvSpPr txBox="1">
                    <a:spLocks noChangeArrowheads="1"/>
                  </p:cNvSpPr>
                  <p:nvPr/>
                </p:nvSpPr>
                <p:spPr bwMode="auto">
                  <a:xfrm>
                    <a:off x="7559"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2000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7" name="Text Box 7"/>
                  <p:cNvSpPr txBox="1">
                    <a:spLocks noChangeArrowheads="1"/>
                  </p:cNvSpPr>
                  <p:nvPr/>
                </p:nvSpPr>
                <p:spPr bwMode="auto">
                  <a:xfrm>
                    <a:off x="8398"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1000 </a:t>
                    </a:r>
                    <a:r>
                      <a:rPr lang="en-AU" altLang="en-US" sz="700" smtClean="0">
                        <a:solidFill>
                          <a:prstClr val="black"/>
                        </a:solidFill>
                        <a:latin typeface="Arial" pitchFamily="34" charset="0"/>
                        <a:ea typeface="Times New Roman" pitchFamily="18" charset="0"/>
                        <a:cs typeface="Times New Roman" pitchFamily="18" charset="0"/>
                      </a:rPr>
                      <a:t>BC</a:t>
                    </a:r>
                    <a:endParaRPr lang="en-AU" altLang="en-US" smtClean="0">
                      <a:solidFill>
                        <a:prstClr val="black"/>
                      </a:solidFill>
                      <a:latin typeface="Arial" pitchFamily="34" charset="0"/>
                      <a:cs typeface="Arial" pitchFamily="34" charset="0"/>
                    </a:endParaRPr>
                  </a:p>
                </p:txBody>
              </p:sp>
              <p:sp>
                <p:nvSpPr>
                  <p:cNvPr id="18" name="Text Box 6"/>
                  <p:cNvSpPr txBox="1">
                    <a:spLocks noChangeArrowheads="1"/>
                  </p:cNvSpPr>
                  <p:nvPr/>
                </p:nvSpPr>
                <p:spPr bwMode="auto">
                  <a:xfrm>
                    <a:off x="9362" y="14098"/>
                    <a:ext cx="67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900" smtClean="0">
                        <a:solidFill>
                          <a:prstClr val="black"/>
                        </a:solidFill>
                        <a:latin typeface="Arial" pitchFamily="34" charset="0"/>
                        <a:ea typeface="Times New Roman" pitchFamily="18" charset="0"/>
                        <a:cs typeface="Times New Roman" pitchFamily="18" charset="0"/>
                      </a:rPr>
                      <a:t>0</a:t>
                    </a:r>
                    <a:endParaRPr lang="en-AU" altLang="en-US" smtClean="0">
                      <a:solidFill>
                        <a:prstClr val="black"/>
                      </a:solidFill>
                      <a:latin typeface="Arial" pitchFamily="34" charset="0"/>
                      <a:cs typeface="Arial" pitchFamily="34" charset="0"/>
                    </a:endParaRPr>
                  </a:p>
                </p:txBody>
              </p:sp>
              <p:sp>
                <p:nvSpPr>
                  <p:cNvPr id="19" name="Text Box 5"/>
                  <p:cNvSpPr txBox="1">
                    <a:spLocks noChangeArrowheads="1"/>
                  </p:cNvSpPr>
                  <p:nvPr/>
                </p:nvSpPr>
                <p:spPr bwMode="auto">
                  <a:xfrm>
                    <a:off x="9937" y="14098"/>
                    <a:ext cx="9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AU" altLang="en-US" sz="700" smtClean="0">
                        <a:solidFill>
                          <a:prstClr val="black"/>
                        </a:solidFill>
                        <a:latin typeface="Arial" pitchFamily="34" charset="0"/>
                        <a:ea typeface="Times New Roman" pitchFamily="18" charset="0"/>
                        <a:cs typeface="Times New Roman" pitchFamily="18" charset="0"/>
                      </a:rPr>
                      <a:t>AD </a:t>
                    </a:r>
                    <a:r>
                      <a:rPr lang="en-AU" altLang="en-US" sz="900" smtClean="0">
                        <a:solidFill>
                          <a:prstClr val="black"/>
                        </a:solidFill>
                        <a:latin typeface="Arial" pitchFamily="34" charset="0"/>
                        <a:ea typeface="Times New Roman" pitchFamily="18" charset="0"/>
                        <a:cs typeface="Times New Roman" pitchFamily="18" charset="0"/>
                      </a:rPr>
                      <a:t>1000</a:t>
                    </a:r>
                    <a:endParaRPr lang="en-AU" altLang="en-US" smtClean="0">
                      <a:solidFill>
                        <a:prstClr val="black"/>
                      </a:solidFill>
                      <a:latin typeface="Arial" pitchFamily="34" charset="0"/>
                      <a:cs typeface="Arial" pitchFamily="34" charset="0"/>
                    </a:endParaRPr>
                  </a:p>
                </p:txBody>
              </p:sp>
            </p:grpSp>
          </p:grpSp>
        </p:grpSp>
      </p:grpSp>
      <p:sp>
        <p:nvSpPr>
          <p:cNvPr id="35" name="Rectangle 34"/>
          <p:cNvSpPr/>
          <p:nvPr/>
        </p:nvSpPr>
        <p:spPr>
          <a:xfrm>
            <a:off x="521367" y="4139062"/>
            <a:ext cx="8555385" cy="2215991"/>
          </a:xfrm>
          <a:prstGeom prst="rect">
            <a:avLst/>
          </a:prstGeom>
        </p:spPr>
        <p:txBody>
          <a:bodyPr wrap="square">
            <a:spAutoFit/>
          </a:bodyPr>
          <a:lstStyle/>
          <a:p>
            <a:r>
              <a:rPr lang="en-GB" b="1" dirty="0" smtClean="0">
                <a:solidFill>
                  <a:prstClr val="black"/>
                </a:solidFill>
              </a:rPr>
              <a:t>Question:  </a:t>
            </a:r>
            <a:r>
              <a:rPr lang="en-GB" dirty="0" smtClean="0">
                <a:solidFill>
                  <a:prstClr val="black"/>
                </a:solidFill>
              </a:rPr>
              <a:t>Figure </a:t>
            </a:r>
            <a:r>
              <a:rPr lang="en-GB" dirty="0">
                <a:solidFill>
                  <a:prstClr val="black"/>
                </a:solidFill>
              </a:rPr>
              <a:t>2 is based on the assumption </a:t>
            </a:r>
            <a:r>
              <a:rPr lang="en-GB" dirty="0" smtClean="0">
                <a:solidFill>
                  <a:prstClr val="black"/>
                </a:solidFill>
              </a:rPr>
              <a:t>that:</a:t>
            </a:r>
          </a:p>
          <a:p>
            <a:endParaRPr lang="en-GB" sz="1200" dirty="0">
              <a:solidFill>
                <a:prstClr val="black"/>
              </a:solidFill>
            </a:endParaRPr>
          </a:p>
          <a:p>
            <a:r>
              <a:rPr lang="en-GB" dirty="0" smtClean="0">
                <a:solidFill>
                  <a:prstClr val="black"/>
                </a:solidFill>
              </a:rPr>
              <a:t>A. the </a:t>
            </a:r>
            <a:r>
              <a:rPr lang="en-GB" dirty="0">
                <a:solidFill>
                  <a:prstClr val="black"/>
                </a:solidFill>
              </a:rPr>
              <a:t>animals in the rock art were present in the area at the time they were drawn.</a:t>
            </a:r>
          </a:p>
          <a:p>
            <a:endParaRPr lang="en-GB" sz="1200" dirty="0" smtClean="0">
              <a:solidFill>
                <a:prstClr val="black"/>
              </a:solidFill>
            </a:endParaRPr>
          </a:p>
          <a:p>
            <a:r>
              <a:rPr lang="en-GB" dirty="0" smtClean="0">
                <a:solidFill>
                  <a:prstClr val="black"/>
                </a:solidFill>
              </a:rPr>
              <a:t>B. the </a:t>
            </a:r>
            <a:r>
              <a:rPr lang="en-GB" dirty="0">
                <a:solidFill>
                  <a:prstClr val="black"/>
                </a:solidFill>
              </a:rPr>
              <a:t>artists who drew the animals were highly skilled.</a:t>
            </a:r>
          </a:p>
          <a:p>
            <a:endParaRPr lang="en-GB" sz="1200" dirty="0" smtClean="0">
              <a:solidFill>
                <a:prstClr val="black"/>
              </a:solidFill>
            </a:endParaRPr>
          </a:p>
          <a:p>
            <a:r>
              <a:rPr lang="en-GB" dirty="0" smtClean="0">
                <a:solidFill>
                  <a:prstClr val="black"/>
                </a:solidFill>
              </a:rPr>
              <a:t>C. the </a:t>
            </a:r>
            <a:r>
              <a:rPr lang="en-GB" dirty="0">
                <a:solidFill>
                  <a:prstClr val="black"/>
                </a:solidFill>
              </a:rPr>
              <a:t>artists who drew the animals were able to travel widely.</a:t>
            </a:r>
          </a:p>
          <a:p>
            <a:endParaRPr lang="en-GB" sz="1200" dirty="0" smtClean="0">
              <a:solidFill>
                <a:prstClr val="black"/>
              </a:solidFill>
            </a:endParaRPr>
          </a:p>
          <a:p>
            <a:r>
              <a:rPr lang="en-GB" dirty="0" smtClean="0">
                <a:solidFill>
                  <a:prstClr val="black"/>
                </a:solidFill>
              </a:rPr>
              <a:t>D. there </a:t>
            </a:r>
            <a:r>
              <a:rPr lang="en-GB" dirty="0">
                <a:solidFill>
                  <a:prstClr val="black"/>
                </a:solidFill>
              </a:rPr>
              <a:t>was no attempt to domesticate the animals which were depicted in the rock art.</a:t>
            </a:r>
          </a:p>
        </p:txBody>
      </p:sp>
      <p:sp>
        <p:nvSpPr>
          <p:cNvPr id="36" name="TextBox 35"/>
          <p:cNvSpPr txBox="1"/>
          <p:nvPr/>
        </p:nvSpPr>
        <p:spPr>
          <a:xfrm>
            <a:off x="467544" y="260648"/>
            <a:ext cx="7776864" cy="646331"/>
          </a:xfrm>
          <a:prstGeom prst="rect">
            <a:avLst/>
          </a:prstGeom>
          <a:noFill/>
        </p:spPr>
        <p:txBody>
          <a:bodyPr wrap="square" rtlCol="0">
            <a:spAutoFit/>
          </a:bodyPr>
          <a:lstStyle/>
          <a:p>
            <a:r>
              <a:rPr lang="en-US" altLang="en-US" dirty="0">
                <a:solidFill>
                  <a:prstClr val="black"/>
                </a:solidFill>
                <a:latin typeface="Arial" pitchFamily="34" charset="0"/>
                <a:ea typeface="Times New Roman" pitchFamily="18" charset="0"/>
                <a:cs typeface="Times New Roman" pitchFamily="18" charset="0"/>
              </a:rPr>
              <a:t>Figure 2 shows Saharan rock art (ancient drawings or paintings found on the walls of caves) and changing patterns of wildlife</a:t>
            </a:r>
            <a:endParaRPr lang="en-GB" dirty="0">
              <a:solidFill>
                <a:prstClr val="black"/>
              </a:solidFill>
            </a:endParaRPr>
          </a:p>
        </p:txBody>
      </p:sp>
      <p:pic>
        <p:nvPicPr>
          <p:cNvPr id="41" name="Picture 16"/>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76256" y="713569"/>
            <a:ext cx="2267744" cy="175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ular Callout 36"/>
          <p:cNvSpPr/>
          <p:nvPr/>
        </p:nvSpPr>
        <p:spPr>
          <a:xfrm>
            <a:off x="389422" y="2535900"/>
            <a:ext cx="4659084" cy="1860085"/>
          </a:xfrm>
          <a:prstGeom prst="wedgeRoundRectCallout">
            <a:avLst/>
          </a:prstGeom>
          <a:gradFill>
            <a:gsLst>
              <a:gs pos="0">
                <a:srgbClr val="C00000"/>
              </a:gs>
              <a:gs pos="50000">
                <a:srgbClr val="C00000">
                  <a:alpha val="88000"/>
                </a:srgb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white"/>
                </a:solidFill>
              </a:rPr>
              <a:t>Answering this question correctly corresponds to a difficulty of 397 score points on the PISA reading scale. Across </a:t>
            </a:r>
            <a:r>
              <a:rPr lang="en-GB" dirty="0" smtClean="0">
                <a:solidFill>
                  <a:prstClr val="white"/>
                </a:solidFill>
              </a:rPr>
              <a:t>countries</a:t>
            </a:r>
            <a:r>
              <a:rPr lang="en-GB" dirty="0">
                <a:solidFill>
                  <a:prstClr val="white"/>
                </a:solidFill>
              </a:rPr>
              <a:t>, 77% of students answered correctly. To do so, they interpreted the text correctly.</a:t>
            </a:r>
          </a:p>
        </p:txBody>
      </p:sp>
      <p:graphicFrame>
        <p:nvGraphicFramePr>
          <p:cNvPr id="40" name="Table 39"/>
          <p:cNvGraphicFramePr>
            <a:graphicFrameLocks noGrp="1"/>
          </p:cNvGraphicFramePr>
          <p:nvPr>
            <p:extLst/>
          </p:nvPr>
        </p:nvGraphicFramePr>
        <p:xfrm>
          <a:off x="6921300" y="605325"/>
          <a:ext cx="2016224" cy="6166407"/>
        </p:xfrm>
        <a:graphic>
          <a:graphicData uri="http://schemas.openxmlformats.org/drawingml/2006/table">
            <a:tbl>
              <a:tblPr/>
              <a:tblGrid>
                <a:gridCol w="1152128"/>
                <a:gridCol w="864096"/>
              </a:tblGrid>
              <a:tr h="333299">
                <a:tc gridSpan="2">
                  <a:txBody>
                    <a:bodyPr/>
                    <a:lstStyle/>
                    <a:p>
                      <a:pPr marL="171450" indent="-171450" algn="ctr" fontAlgn="b">
                        <a:buFont typeface="Arial" panose="020B0604020202020204" pitchFamily="34" charset="0"/>
                        <a:buChar char="•"/>
                      </a:pPr>
                      <a:r>
                        <a:rPr lang="en-US" sz="800" b="1" i="0" u="none" strike="noStrike" dirty="0">
                          <a:solidFill>
                            <a:srgbClr val="000000"/>
                          </a:solidFill>
                          <a:effectLst/>
                          <a:latin typeface="+mn-lt"/>
                        </a:rPr>
                        <a:t>% students by country who answered correctly</a:t>
                      </a:r>
                    </a:p>
                  </a:txBody>
                  <a:tcPr marL="7407" marR="7407" marT="7407" marB="0" anchor="b">
                    <a:lnL>
                      <a:noFill/>
                    </a:lnL>
                    <a:lnR>
                      <a:noFill/>
                    </a:lnR>
                    <a:lnT>
                      <a:noFill/>
                    </a:lnT>
                    <a:lnB>
                      <a:noFill/>
                    </a:lnB>
                    <a:solidFill>
                      <a:srgbClr val="FF8B8B"/>
                    </a:solidFill>
                  </a:tcPr>
                </a:tc>
                <a:tc hMerge="1">
                  <a:txBody>
                    <a:bodyPr/>
                    <a:lstStyle/>
                    <a:p>
                      <a:endParaRPr lang="en-GB"/>
                    </a:p>
                  </a:txBody>
                  <a:tcPr/>
                </a:tc>
              </a:tr>
              <a:tr h="171562">
                <a:tc>
                  <a:txBody>
                    <a:bodyPr/>
                    <a:lstStyle/>
                    <a:p>
                      <a:pPr algn="l" fontAlgn="b"/>
                      <a:endParaRPr lang="en-GB" sz="800" b="1" i="0" u="none" strike="noStrike">
                        <a:solidFill>
                          <a:srgbClr val="000000"/>
                        </a:solidFill>
                        <a:effectLst/>
                        <a:latin typeface="+mn-lt"/>
                      </a:endParaRPr>
                    </a:p>
                  </a:txBody>
                  <a:tcPr marL="7407" marR="7407" marT="7407" marB="0" anchor="b">
                    <a:lnL>
                      <a:noFill/>
                    </a:lnL>
                    <a:lnR>
                      <a:noFill/>
                    </a:lnR>
                    <a:lnT>
                      <a:noFill/>
                    </a:lnT>
                    <a:lnB>
                      <a:noFill/>
                    </a:lnB>
                    <a:solidFill>
                      <a:srgbClr val="FF8B8B"/>
                    </a:solidFill>
                  </a:tcPr>
                </a:tc>
                <a:tc>
                  <a:txBody>
                    <a:bodyPr/>
                    <a:lstStyle/>
                    <a:p>
                      <a:pPr algn="l" fontAlgn="b"/>
                      <a:endParaRPr lang="en-GB" sz="800" b="0" i="0" u="none" strike="noStrike" dirty="0">
                        <a:solidFill>
                          <a:srgbClr val="000000"/>
                        </a:solidFill>
                        <a:effectLst/>
                        <a:latin typeface="+mn-lt"/>
                      </a:endParaRPr>
                    </a:p>
                  </a:txBody>
                  <a:tcPr marL="7407" marR="7407" marT="7407" marB="0" anchor="b">
                    <a:lnL>
                      <a:noFill/>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Finland</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87</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Hungary</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85</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Korea</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85</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Netherlands</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84</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Austria</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83</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Sweden</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82</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Spain</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82</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France</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82</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Belgium</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81</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Czech Republic</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80</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Denmark</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80</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Canada</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80</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Germany</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80</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Australia</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80</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Liechtenstein</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79</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Japan</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79</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Italy</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79</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Switzerland</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78</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New Zealand</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78</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Portugal</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78</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ctr"/>
                      <a:r>
                        <a:rPr lang="en-GB" sz="800" b="1" i="0" u="none" strike="noStrike" dirty="0">
                          <a:solidFill>
                            <a:srgbClr val="000000"/>
                          </a:solidFill>
                          <a:effectLst/>
                          <a:latin typeface="+mn-lt"/>
                        </a:rPr>
                        <a:t>OECD average</a:t>
                      </a:r>
                    </a:p>
                  </a:txBody>
                  <a:tcPr marL="7407" marR="7407" marT="7407" marB="0" anchor="ctr">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1" i="0" u="none" strike="noStrike" dirty="0">
                          <a:solidFill>
                            <a:srgbClr val="000000"/>
                          </a:solidFill>
                          <a:effectLst/>
                          <a:latin typeface="+mn-lt"/>
                        </a:rPr>
                        <a:t>77</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United Kingdom</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76</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Poland</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73</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Ireland</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72</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Luxembourg</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72</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Norway</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72</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United States</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71</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Iceland</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70</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Greece</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68</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Latvia</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68</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dirty="0">
                          <a:solidFill>
                            <a:srgbClr val="000000"/>
                          </a:solidFill>
                          <a:effectLst/>
                          <a:latin typeface="+mn-lt"/>
                        </a:rPr>
                        <a:t>Brazil</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63</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Russian Federation</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59</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r h="171562">
                <a:tc>
                  <a:txBody>
                    <a:bodyPr/>
                    <a:lstStyle/>
                    <a:p>
                      <a:pPr algn="l" fontAlgn="b"/>
                      <a:r>
                        <a:rPr lang="en-GB" sz="800" b="0" i="0" u="none" strike="noStrike">
                          <a:solidFill>
                            <a:srgbClr val="000000"/>
                          </a:solidFill>
                          <a:effectLst/>
                          <a:latin typeface="+mn-lt"/>
                        </a:rPr>
                        <a:t>Mexico</a:t>
                      </a:r>
                    </a:p>
                  </a:txBody>
                  <a:tcPr marL="7407" marR="7407" marT="7407" marB="0" anchor="b">
                    <a:lnL>
                      <a:noFill/>
                    </a:lnL>
                    <a:lnR w="12700" cap="flat" cmpd="sng" algn="ctr">
                      <a:solidFill>
                        <a:schemeClr val="tx1"/>
                      </a:solidFill>
                      <a:prstDash val="solid"/>
                      <a:round/>
                      <a:headEnd type="none" w="med" len="med"/>
                      <a:tailEnd type="none" w="med" len="med"/>
                    </a:lnR>
                    <a:lnT>
                      <a:noFill/>
                    </a:lnT>
                    <a:lnB>
                      <a:noFill/>
                    </a:lnB>
                    <a:solidFill>
                      <a:srgbClr val="FF8B8B"/>
                    </a:solidFill>
                  </a:tcPr>
                </a:tc>
                <a:tc>
                  <a:txBody>
                    <a:bodyPr/>
                    <a:lstStyle/>
                    <a:p>
                      <a:pPr algn="ctr" fontAlgn="b"/>
                      <a:r>
                        <a:rPr lang="en-GB" sz="800" b="0" i="0" u="none" strike="noStrike" dirty="0">
                          <a:solidFill>
                            <a:srgbClr val="000000"/>
                          </a:solidFill>
                          <a:effectLst/>
                          <a:latin typeface="+mn-lt"/>
                        </a:rPr>
                        <a:t>49</a:t>
                      </a:r>
                    </a:p>
                  </a:txBody>
                  <a:tcPr marL="7407" marR="7407" marT="7407" marB="0" anchor="b">
                    <a:lnL w="12700" cap="flat" cmpd="sng" algn="ctr">
                      <a:solidFill>
                        <a:schemeClr val="tx1"/>
                      </a:solidFill>
                      <a:prstDash val="solid"/>
                      <a:round/>
                      <a:headEnd type="none" w="med" len="med"/>
                      <a:tailEnd type="none" w="med" len="med"/>
                    </a:lnL>
                    <a:lnR>
                      <a:noFill/>
                    </a:lnR>
                    <a:lnT>
                      <a:noFill/>
                    </a:lnT>
                    <a:lnB>
                      <a:noFill/>
                    </a:lnB>
                    <a:solidFill>
                      <a:srgbClr val="FF8B8B"/>
                    </a:solidFill>
                  </a:tcPr>
                </a:tc>
              </a:tr>
            </a:tbl>
          </a:graphicData>
        </a:graphic>
      </p:graphicFrame>
    </p:spTree>
    <p:extLst>
      <p:ext uri="{BB962C8B-B14F-4D97-AF65-F5344CB8AC3E}">
        <p14:creationId xmlns:p14="http://schemas.microsoft.com/office/powerpoint/2010/main" val="34438435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strVal val="4*#ppt_w"/>
                                          </p:val>
                                        </p:tav>
                                        <p:tav tm="100000">
                                          <p:val>
                                            <p:strVal val="#ppt_w"/>
                                          </p:val>
                                        </p:tav>
                                      </p:tavLst>
                                    </p:anim>
                                    <p:anim calcmode="lin" valueType="num">
                                      <p:cBhvr>
                                        <p:cTn id="8" dur="20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524448" cy="1022400"/>
          </a:xfrm>
        </p:spPr>
        <p:txBody>
          <a:bodyPr/>
          <a:lstStyle/>
          <a:p>
            <a:r>
              <a:rPr lang="en-GB" sz="2800" b="1" dirty="0" smtClean="0">
                <a:solidFill>
                  <a:srgbClr val="000000"/>
                </a:solidFill>
                <a:latin typeface="Georgia"/>
                <a:ea typeface="+mn-ea"/>
                <a:cs typeface="+mn-cs"/>
              </a:rPr>
              <a:t>School resources by country’s resources level </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5.3.</a:t>
            </a:r>
            <a:endParaRPr lang="en-GB" sz="1300" dirty="0"/>
          </a:p>
        </p:txBody>
      </p:sp>
      <p:graphicFrame>
        <p:nvGraphicFramePr>
          <p:cNvPr id="8" name="Chart 7"/>
          <p:cNvGraphicFramePr>
            <a:graphicFrameLocks/>
          </p:cNvGraphicFramePr>
          <p:nvPr>
            <p:extLst>
              <p:ext uri="{D42A27DB-BD31-4B8C-83A1-F6EECF244321}">
                <p14:modId xmlns:p14="http://schemas.microsoft.com/office/powerpoint/2010/main" val="3066235068"/>
              </p:ext>
            </p:extLst>
          </p:nvPr>
        </p:nvGraphicFramePr>
        <p:xfrm>
          <a:off x="395536" y="1629727"/>
          <a:ext cx="8208912" cy="4886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2411759" y="1988840"/>
            <a:ext cx="2232249" cy="720080"/>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dirty="0" smtClean="0">
                <a:solidFill>
                  <a:schemeClr val="bg2">
                    <a:lumMod val="10000"/>
                  </a:schemeClr>
                </a:solidFill>
              </a:rPr>
              <a:t>Quality </a:t>
            </a:r>
            <a:r>
              <a:rPr lang="en-GB" sz="1400" dirty="0">
                <a:solidFill>
                  <a:schemeClr val="bg2">
                    <a:lumMod val="10000"/>
                  </a:schemeClr>
                </a:solidFill>
              </a:rPr>
              <a:t>of </a:t>
            </a:r>
            <a:r>
              <a:rPr lang="en-GB" sz="1400" dirty="0" smtClean="0">
                <a:solidFill>
                  <a:schemeClr val="bg2">
                    <a:lumMod val="10000"/>
                  </a:schemeClr>
                </a:solidFill>
              </a:rPr>
              <a:t>physical </a:t>
            </a:r>
            <a:r>
              <a:rPr lang="en-GB" sz="1400" baseline="0" dirty="0" smtClean="0">
                <a:solidFill>
                  <a:schemeClr val="bg2">
                    <a:lumMod val="10000"/>
                  </a:schemeClr>
                </a:solidFill>
              </a:rPr>
              <a:t>infrastructure </a:t>
            </a:r>
            <a:endParaRPr lang="en-GB" sz="1400" baseline="0" dirty="0">
              <a:solidFill>
                <a:schemeClr val="bg2">
                  <a:lumMod val="10000"/>
                </a:schemeClr>
              </a:solidFill>
            </a:endParaRPr>
          </a:p>
          <a:p>
            <a:pPr algn="l"/>
            <a:r>
              <a:rPr lang="en-GB" sz="1400" baseline="0" dirty="0">
                <a:solidFill>
                  <a:schemeClr val="bg2">
                    <a:lumMod val="10000"/>
                  </a:schemeClr>
                </a:solidFill>
              </a:rPr>
              <a:t>(</a:t>
            </a:r>
            <a:r>
              <a:rPr lang="en-GB" sz="1400" b="1" baseline="0" dirty="0">
                <a:solidFill>
                  <a:schemeClr val="bg2">
                    <a:lumMod val="10000"/>
                  </a:schemeClr>
                </a:solidFill>
              </a:rPr>
              <a:t>below</a:t>
            </a:r>
            <a:r>
              <a:rPr lang="en-GB" sz="1400" baseline="0" dirty="0">
                <a:solidFill>
                  <a:schemeClr val="bg2">
                    <a:lumMod val="10000"/>
                  </a:schemeClr>
                </a:solidFill>
              </a:rPr>
              <a:t> OECD average)</a:t>
            </a:r>
          </a:p>
        </p:txBody>
      </p:sp>
      <p:sp>
        <p:nvSpPr>
          <p:cNvPr id="9" name="TextBox 1"/>
          <p:cNvSpPr txBox="1"/>
          <p:nvPr/>
        </p:nvSpPr>
        <p:spPr>
          <a:xfrm>
            <a:off x="1187624" y="3909258"/>
            <a:ext cx="2088232" cy="599862"/>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dirty="0" smtClean="0">
                <a:solidFill>
                  <a:schemeClr val="bg2">
                    <a:lumMod val="10000"/>
                  </a:schemeClr>
                </a:solidFill>
              </a:rPr>
              <a:t>Quality </a:t>
            </a:r>
            <a:r>
              <a:rPr lang="en-US" sz="1400" dirty="0">
                <a:solidFill>
                  <a:schemeClr val="bg2">
                    <a:lumMod val="10000"/>
                  </a:schemeClr>
                </a:solidFill>
              </a:rPr>
              <a:t>of schools' educational resources </a:t>
            </a:r>
          </a:p>
          <a:p>
            <a:pPr algn="r"/>
            <a:r>
              <a:rPr lang="en-GB" sz="1400" baseline="0" dirty="0" smtClean="0">
                <a:solidFill>
                  <a:schemeClr val="bg2">
                    <a:lumMod val="10000"/>
                  </a:schemeClr>
                </a:solidFill>
              </a:rPr>
              <a:t>(</a:t>
            </a:r>
            <a:r>
              <a:rPr lang="en-GB" sz="1400" b="1" baseline="0" dirty="0">
                <a:solidFill>
                  <a:schemeClr val="bg2">
                    <a:lumMod val="10000"/>
                  </a:schemeClr>
                </a:solidFill>
              </a:rPr>
              <a:t>below</a:t>
            </a:r>
            <a:r>
              <a:rPr lang="en-GB" sz="1400" baseline="0" dirty="0">
                <a:solidFill>
                  <a:schemeClr val="bg2">
                    <a:lumMod val="10000"/>
                  </a:schemeClr>
                </a:solidFill>
              </a:rPr>
              <a:t> OECD average)</a:t>
            </a:r>
          </a:p>
        </p:txBody>
      </p:sp>
      <p:sp>
        <p:nvSpPr>
          <p:cNvPr id="10" name="TextBox 1"/>
          <p:cNvSpPr txBox="1"/>
          <p:nvPr/>
        </p:nvSpPr>
        <p:spPr>
          <a:xfrm>
            <a:off x="4788024" y="3999836"/>
            <a:ext cx="3456384" cy="509284"/>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baseline="0" dirty="0" smtClean="0">
                <a:solidFill>
                  <a:schemeClr val="bg2">
                    <a:lumMod val="10000"/>
                  </a:schemeClr>
                </a:solidFill>
              </a:rPr>
              <a:t>Quality </a:t>
            </a:r>
            <a:r>
              <a:rPr lang="en-GB" sz="1400" baseline="0" dirty="0">
                <a:solidFill>
                  <a:schemeClr val="bg2">
                    <a:lumMod val="10000"/>
                  </a:schemeClr>
                </a:solidFill>
              </a:rPr>
              <a:t>of schools' educational resources  </a:t>
            </a:r>
          </a:p>
          <a:p>
            <a:pPr algn="l"/>
            <a:r>
              <a:rPr lang="en-GB" sz="1400" baseline="0" dirty="0">
                <a:solidFill>
                  <a:schemeClr val="bg2">
                    <a:lumMod val="10000"/>
                  </a:schemeClr>
                </a:solidFill>
              </a:rPr>
              <a:t>(</a:t>
            </a:r>
            <a:r>
              <a:rPr lang="en-GB" sz="1400" b="1" baseline="0" dirty="0">
                <a:solidFill>
                  <a:schemeClr val="bg2">
                    <a:lumMod val="10000"/>
                  </a:schemeClr>
                </a:solidFill>
              </a:rPr>
              <a:t>above</a:t>
            </a:r>
            <a:r>
              <a:rPr lang="en-GB" sz="1400" baseline="0" dirty="0">
                <a:solidFill>
                  <a:schemeClr val="bg2">
                    <a:lumMod val="10000"/>
                  </a:schemeClr>
                </a:solidFill>
              </a:rPr>
              <a:t> OECD average)</a:t>
            </a:r>
          </a:p>
        </p:txBody>
      </p:sp>
      <p:sp>
        <p:nvSpPr>
          <p:cNvPr id="11" name="TextBox 1"/>
          <p:cNvSpPr txBox="1"/>
          <p:nvPr/>
        </p:nvSpPr>
        <p:spPr>
          <a:xfrm>
            <a:off x="5209244" y="5373216"/>
            <a:ext cx="2963156" cy="391676"/>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dirty="0" smtClean="0">
                <a:solidFill>
                  <a:schemeClr val="bg2">
                    <a:lumMod val="10000"/>
                  </a:schemeClr>
                </a:solidFill>
                <a:effectLst/>
              </a:rPr>
              <a:t>Quality </a:t>
            </a:r>
            <a:r>
              <a:rPr lang="en-GB" sz="1400" dirty="0">
                <a:solidFill>
                  <a:schemeClr val="bg2">
                    <a:lumMod val="10000"/>
                  </a:schemeClr>
                </a:solidFill>
                <a:effectLst/>
              </a:rPr>
              <a:t>of physical</a:t>
            </a:r>
            <a:r>
              <a:rPr lang="en-GB" sz="1400" baseline="0" dirty="0">
                <a:solidFill>
                  <a:schemeClr val="bg2">
                    <a:lumMod val="10000"/>
                  </a:schemeClr>
                </a:solidFill>
                <a:effectLst/>
              </a:rPr>
              <a:t> infrastructure</a:t>
            </a:r>
          </a:p>
          <a:p>
            <a:pPr algn="r"/>
            <a:r>
              <a:rPr lang="en-GB" sz="1400" baseline="0" dirty="0">
                <a:solidFill>
                  <a:schemeClr val="bg2">
                    <a:lumMod val="10000"/>
                  </a:schemeClr>
                </a:solidFill>
                <a:effectLst/>
              </a:rPr>
              <a:t> (</a:t>
            </a:r>
            <a:r>
              <a:rPr lang="en-GB" sz="1400" b="1" baseline="0" dirty="0">
                <a:solidFill>
                  <a:schemeClr val="bg2">
                    <a:lumMod val="10000"/>
                  </a:schemeClr>
                </a:solidFill>
                <a:effectLst/>
              </a:rPr>
              <a:t>above</a:t>
            </a:r>
            <a:r>
              <a:rPr lang="en-GB" sz="1400" baseline="0" dirty="0">
                <a:solidFill>
                  <a:schemeClr val="bg2">
                    <a:lumMod val="10000"/>
                  </a:schemeClr>
                </a:solidFill>
                <a:effectLst/>
              </a:rPr>
              <a:t> OECD average)</a:t>
            </a:r>
            <a:endParaRPr lang="en-GB" sz="1400" dirty="0">
              <a:solidFill>
                <a:schemeClr val="bg2">
                  <a:lumMod val="10000"/>
                </a:schemeClr>
              </a:solidFill>
              <a:effectLst/>
            </a:endParaRPr>
          </a:p>
        </p:txBody>
      </p:sp>
      <p:sp>
        <p:nvSpPr>
          <p:cNvPr id="12" name="TextBox 11"/>
          <p:cNvSpPr txBox="1"/>
          <p:nvPr/>
        </p:nvSpPr>
        <p:spPr>
          <a:xfrm>
            <a:off x="1115616" y="1331476"/>
            <a:ext cx="7272808" cy="369332"/>
          </a:xfrm>
          <a:prstGeom prst="rect">
            <a:avLst/>
          </a:prstGeom>
          <a:noFill/>
        </p:spPr>
        <p:txBody>
          <a:bodyPr wrap="square" rtlCol="0">
            <a:spAutoFit/>
          </a:bodyPr>
          <a:lstStyle/>
          <a:p>
            <a:pPr algn="ctr"/>
            <a:r>
              <a:rPr lang="en-GB" dirty="0" smtClean="0">
                <a:solidFill>
                  <a:srgbClr val="000000"/>
                </a:solidFill>
              </a:rPr>
              <a:t>System-level correlation (all countries/economies in PISA 2012)</a:t>
            </a:r>
            <a:endParaRPr lang="en-GB" dirty="0">
              <a:solidFill>
                <a:srgbClr val="000000"/>
              </a:solidFill>
            </a:endParaRPr>
          </a:p>
        </p:txBody>
      </p:sp>
    </p:spTree>
    <p:extLst>
      <p:ext uri="{BB962C8B-B14F-4D97-AF65-F5344CB8AC3E}">
        <p14:creationId xmlns:p14="http://schemas.microsoft.com/office/powerpoint/2010/main" val="352183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9" dur="500"/>
                                        <p:tgtEl>
                                          <p:spTgt spid="8">
                                            <p:graphicEl>
                                              <a:chart seriesIdx="1" categoryIdx="-4" bldStep="series"/>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8" dur="500"/>
                                        <p:tgtEl>
                                          <p:spTgt spid="8">
                                            <p:graphicEl>
                                              <a:chart seriesIdx="2" categoryIdx="-4" bldStep="series"/>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36" dur="500"/>
                                        <p:tgtEl>
                                          <p:spTgt spid="8">
                                            <p:graphicEl>
                                              <a:chart seriesIdx="3" categoryIdx="-4" bldStep="series"/>
                                            </p:graphicEl>
                                          </p:spTgt>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7" grpId="0" uiExpand="1" animBg="1"/>
      <p:bldP spid="9" grpId="0" animBg="1"/>
      <p:bldP spid="10" grpId="0" uiExpand="1" animBg="1"/>
      <p:bldP spid="11" grpId="0" uiExpand="1"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956496" cy="1022400"/>
          </a:xfrm>
        </p:spPr>
        <p:txBody>
          <a:bodyPr/>
          <a:lstStyle/>
          <a:p>
            <a:r>
              <a:rPr lang="en-GB" sz="2800" b="1" dirty="0" smtClean="0">
                <a:solidFill>
                  <a:srgbClr val="000000"/>
                </a:solidFill>
                <a:latin typeface="Georgia"/>
                <a:ea typeface="+mn-ea"/>
                <a:cs typeface="+mn-cs"/>
              </a:rPr>
              <a:t>School resources: low and top performers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5.4.</a:t>
            </a:r>
            <a:endParaRPr lang="en-GB" sz="1300" dirty="0"/>
          </a:p>
        </p:txBody>
      </p:sp>
      <p:graphicFrame>
        <p:nvGraphicFramePr>
          <p:cNvPr id="7" name="Chart 6"/>
          <p:cNvGraphicFramePr>
            <a:graphicFrameLocks/>
          </p:cNvGraphicFramePr>
          <p:nvPr>
            <p:extLst>
              <p:ext uri="{D42A27DB-BD31-4B8C-83A1-F6EECF244321}">
                <p14:modId xmlns:p14="http://schemas.microsoft.com/office/powerpoint/2010/main" val="335398989"/>
              </p:ext>
            </p:extLst>
          </p:nvPr>
        </p:nvGraphicFramePr>
        <p:xfrm>
          <a:off x="395536" y="1484784"/>
          <a:ext cx="8280920" cy="48482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791524" y="2141735"/>
            <a:ext cx="2880321" cy="432047"/>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dirty="0">
                <a:solidFill>
                  <a:schemeClr val="bg2">
                    <a:lumMod val="10000"/>
                  </a:schemeClr>
                </a:solidFill>
              </a:rPr>
              <a:t>Q</a:t>
            </a:r>
            <a:r>
              <a:rPr lang="en-GB" sz="1400" dirty="0" smtClean="0">
                <a:solidFill>
                  <a:schemeClr val="bg2">
                    <a:lumMod val="10000"/>
                  </a:schemeClr>
                </a:solidFill>
              </a:rPr>
              <a:t>uality </a:t>
            </a:r>
            <a:r>
              <a:rPr lang="en-GB" sz="1400" dirty="0">
                <a:solidFill>
                  <a:schemeClr val="bg2">
                    <a:lumMod val="10000"/>
                  </a:schemeClr>
                </a:solidFill>
              </a:rPr>
              <a:t>of physical</a:t>
            </a:r>
            <a:r>
              <a:rPr lang="en-GB" sz="1400" baseline="0" dirty="0">
                <a:solidFill>
                  <a:schemeClr val="bg2">
                    <a:lumMod val="10000"/>
                  </a:schemeClr>
                </a:solidFill>
              </a:rPr>
              <a:t> infrastructure </a:t>
            </a:r>
            <a:endParaRPr lang="en-GB" sz="1400" baseline="0" dirty="0" smtClean="0">
              <a:solidFill>
                <a:schemeClr val="bg2">
                  <a:lumMod val="10000"/>
                </a:schemeClr>
              </a:solidFill>
            </a:endParaRPr>
          </a:p>
          <a:p>
            <a:pPr algn="l"/>
            <a:r>
              <a:rPr lang="en-GB" sz="1400" baseline="0" dirty="0" smtClean="0">
                <a:solidFill>
                  <a:schemeClr val="bg2">
                    <a:lumMod val="10000"/>
                  </a:schemeClr>
                </a:solidFill>
              </a:rPr>
              <a:t>and </a:t>
            </a:r>
            <a:r>
              <a:rPr lang="en-GB" sz="1400" b="1" baseline="0" dirty="0" smtClean="0">
                <a:solidFill>
                  <a:schemeClr val="bg2">
                    <a:lumMod val="10000"/>
                  </a:schemeClr>
                </a:solidFill>
              </a:rPr>
              <a:t>low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9" name="TextBox 1"/>
          <p:cNvSpPr txBox="1"/>
          <p:nvPr/>
        </p:nvSpPr>
        <p:spPr>
          <a:xfrm>
            <a:off x="1063472" y="3041056"/>
            <a:ext cx="1976496" cy="662764"/>
          </a:xfrm>
          <a:prstGeom prst="rect">
            <a:avLst/>
          </a:prstGeom>
          <a:solidFill>
            <a:schemeClr val="bg1"/>
          </a:solid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bg2">
                    <a:lumMod val="10000"/>
                  </a:schemeClr>
                </a:solidFill>
              </a:rPr>
              <a:t>Q</a:t>
            </a:r>
            <a:r>
              <a:rPr lang="en-GB" sz="1400" dirty="0" smtClean="0">
                <a:solidFill>
                  <a:schemeClr val="bg2">
                    <a:lumMod val="10000"/>
                  </a:schemeClr>
                </a:solidFill>
              </a:rPr>
              <a:t>uality </a:t>
            </a:r>
            <a:r>
              <a:rPr lang="en-GB" sz="1400" dirty="0">
                <a:solidFill>
                  <a:schemeClr val="bg2">
                    <a:lumMod val="10000"/>
                  </a:schemeClr>
                </a:solidFill>
              </a:rPr>
              <a:t>of schools' </a:t>
            </a:r>
            <a:endParaRPr lang="en-GB" sz="1400" dirty="0" smtClean="0">
              <a:solidFill>
                <a:schemeClr val="bg2">
                  <a:lumMod val="10000"/>
                </a:schemeClr>
              </a:solidFill>
            </a:endParaRPr>
          </a:p>
          <a:p>
            <a:pPr algn="ctr"/>
            <a:r>
              <a:rPr lang="en-GB" sz="1400" dirty="0" smtClean="0">
                <a:solidFill>
                  <a:schemeClr val="bg2">
                    <a:lumMod val="10000"/>
                  </a:schemeClr>
                </a:solidFill>
              </a:rPr>
              <a:t>educational resources </a:t>
            </a:r>
          </a:p>
          <a:p>
            <a:pPr algn="ctr"/>
            <a:r>
              <a:rPr lang="en-GB" sz="1400" baseline="0" dirty="0" smtClean="0">
                <a:solidFill>
                  <a:schemeClr val="bg2">
                    <a:lumMod val="10000"/>
                  </a:schemeClr>
                </a:solidFill>
              </a:rPr>
              <a:t>and </a:t>
            </a:r>
            <a:r>
              <a:rPr lang="en-GB" sz="1400" b="1" baseline="0" dirty="0" smtClean="0">
                <a:solidFill>
                  <a:schemeClr val="bg2">
                    <a:lumMod val="10000"/>
                  </a:schemeClr>
                </a:solidFill>
              </a:rPr>
              <a:t>low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0" name="TextBox 1"/>
          <p:cNvSpPr txBox="1"/>
          <p:nvPr/>
        </p:nvSpPr>
        <p:spPr>
          <a:xfrm>
            <a:off x="1331640" y="4873618"/>
            <a:ext cx="2808312" cy="451413"/>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dirty="0">
                <a:solidFill>
                  <a:schemeClr val="bg2">
                    <a:lumMod val="10000"/>
                  </a:schemeClr>
                </a:solidFill>
              </a:rPr>
              <a:t>Q</a:t>
            </a:r>
            <a:r>
              <a:rPr lang="en-GB" sz="1400" dirty="0" smtClean="0">
                <a:solidFill>
                  <a:schemeClr val="bg2">
                    <a:lumMod val="10000"/>
                  </a:schemeClr>
                </a:solidFill>
              </a:rPr>
              <a:t>uality </a:t>
            </a:r>
            <a:r>
              <a:rPr lang="en-GB" sz="1400" dirty="0">
                <a:solidFill>
                  <a:schemeClr val="bg2">
                    <a:lumMod val="10000"/>
                  </a:schemeClr>
                </a:solidFill>
              </a:rPr>
              <a:t>of physical</a:t>
            </a:r>
            <a:r>
              <a:rPr lang="en-GB" sz="1400" baseline="0" dirty="0">
                <a:solidFill>
                  <a:schemeClr val="bg2">
                    <a:lumMod val="10000"/>
                  </a:schemeClr>
                </a:solidFill>
              </a:rPr>
              <a:t> infrastructure </a:t>
            </a:r>
            <a:endParaRPr lang="en-GB" sz="1400" baseline="0" dirty="0" smtClean="0">
              <a:solidFill>
                <a:schemeClr val="bg2">
                  <a:lumMod val="10000"/>
                </a:schemeClr>
              </a:solidFill>
            </a:endParaRPr>
          </a:p>
          <a:p>
            <a:pPr algn="r"/>
            <a:r>
              <a:rPr lang="en-GB" sz="1400" baseline="0" dirty="0" smtClean="0">
                <a:solidFill>
                  <a:schemeClr val="bg2">
                    <a:lumMod val="10000"/>
                  </a:schemeClr>
                </a:solidFill>
              </a:rPr>
              <a:t>and </a:t>
            </a:r>
            <a:r>
              <a:rPr lang="en-GB" sz="1400" b="1" baseline="0" dirty="0" smtClean="0">
                <a:solidFill>
                  <a:schemeClr val="bg2">
                    <a:lumMod val="10000"/>
                  </a:schemeClr>
                </a:solidFill>
              </a:rPr>
              <a:t>top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1" name="TextBox 1"/>
          <p:cNvSpPr txBox="1"/>
          <p:nvPr/>
        </p:nvSpPr>
        <p:spPr>
          <a:xfrm>
            <a:off x="6228184" y="3356992"/>
            <a:ext cx="2016224" cy="674181"/>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dirty="0">
                <a:solidFill>
                  <a:schemeClr val="bg2">
                    <a:lumMod val="10000"/>
                  </a:schemeClr>
                </a:solidFill>
              </a:rPr>
              <a:t>Q</a:t>
            </a:r>
            <a:r>
              <a:rPr lang="en-GB" sz="1400" dirty="0" smtClean="0">
                <a:solidFill>
                  <a:schemeClr val="bg2">
                    <a:lumMod val="10000"/>
                  </a:schemeClr>
                </a:solidFill>
              </a:rPr>
              <a:t>uality </a:t>
            </a:r>
            <a:r>
              <a:rPr lang="en-GB" sz="1400" dirty="0">
                <a:solidFill>
                  <a:schemeClr val="bg2">
                    <a:lumMod val="10000"/>
                  </a:schemeClr>
                </a:solidFill>
              </a:rPr>
              <a:t>of </a:t>
            </a:r>
            <a:r>
              <a:rPr lang="en-GB" sz="1400" dirty="0" smtClean="0">
                <a:solidFill>
                  <a:schemeClr val="bg2">
                    <a:lumMod val="10000"/>
                  </a:schemeClr>
                </a:solidFill>
              </a:rPr>
              <a:t>schools‘ </a:t>
            </a:r>
          </a:p>
          <a:p>
            <a:pPr algn="ctr"/>
            <a:r>
              <a:rPr lang="en-GB" sz="1400" dirty="0" smtClean="0">
                <a:solidFill>
                  <a:schemeClr val="bg2">
                    <a:lumMod val="10000"/>
                  </a:schemeClr>
                </a:solidFill>
              </a:rPr>
              <a:t>educational </a:t>
            </a:r>
            <a:r>
              <a:rPr lang="en-GB" sz="1400" dirty="0">
                <a:solidFill>
                  <a:schemeClr val="bg2">
                    <a:lumMod val="10000"/>
                  </a:schemeClr>
                </a:solidFill>
              </a:rPr>
              <a:t>resources</a:t>
            </a:r>
            <a:r>
              <a:rPr lang="en-GB" sz="1400" baseline="0" dirty="0">
                <a:solidFill>
                  <a:schemeClr val="bg2">
                    <a:lumMod val="10000"/>
                  </a:schemeClr>
                </a:solidFill>
              </a:rPr>
              <a:t> </a:t>
            </a:r>
            <a:endParaRPr lang="en-GB" sz="1400" baseline="0" dirty="0" smtClean="0">
              <a:solidFill>
                <a:schemeClr val="bg2">
                  <a:lumMod val="10000"/>
                </a:schemeClr>
              </a:solidFill>
            </a:endParaRPr>
          </a:p>
          <a:p>
            <a:pPr algn="ctr"/>
            <a:r>
              <a:rPr lang="en-GB" sz="1400" baseline="0" dirty="0" smtClean="0">
                <a:solidFill>
                  <a:schemeClr val="bg2">
                    <a:lumMod val="10000"/>
                  </a:schemeClr>
                </a:solidFill>
              </a:rPr>
              <a:t>and </a:t>
            </a:r>
            <a:r>
              <a:rPr lang="en-GB" sz="1400" b="1" baseline="0" dirty="0" smtClean="0">
                <a:solidFill>
                  <a:schemeClr val="bg2">
                    <a:lumMod val="10000"/>
                  </a:schemeClr>
                </a:solidFill>
              </a:rPr>
              <a:t>top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3" name="TextBox 12"/>
          <p:cNvSpPr txBox="1"/>
          <p:nvPr/>
        </p:nvSpPr>
        <p:spPr>
          <a:xfrm>
            <a:off x="1115616" y="1331476"/>
            <a:ext cx="7272808" cy="369332"/>
          </a:xfrm>
          <a:prstGeom prst="rect">
            <a:avLst/>
          </a:prstGeom>
          <a:noFill/>
        </p:spPr>
        <p:txBody>
          <a:bodyPr wrap="square" rtlCol="0">
            <a:spAutoFit/>
          </a:bodyPr>
          <a:lstStyle/>
          <a:p>
            <a:pPr algn="ctr"/>
            <a:r>
              <a:rPr lang="en-GB" dirty="0" smtClean="0">
                <a:solidFill>
                  <a:srgbClr val="000000"/>
                </a:solidFill>
              </a:rPr>
              <a:t>System-level correlation (all countries/economies in PISA 2012)</a:t>
            </a:r>
            <a:endParaRPr lang="en-GB" dirty="0">
              <a:solidFill>
                <a:srgbClr val="000000"/>
              </a:solidFill>
            </a:endParaRPr>
          </a:p>
        </p:txBody>
      </p:sp>
    </p:spTree>
    <p:extLst>
      <p:ext uri="{BB962C8B-B14F-4D97-AF65-F5344CB8AC3E}">
        <p14:creationId xmlns:p14="http://schemas.microsoft.com/office/powerpoint/2010/main" val="3334626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9" dur="500"/>
                                        <p:tgtEl>
                                          <p:spTgt spid="7">
                                            <p:graphicEl>
                                              <a:chart seriesIdx="1" categoryIdx="-4" bldStep="series"/>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8" dur="500"/>
                                        <p:tgtEl>
                                          <p:spTgt spid="7">
                                            <p:graphicEl>
                                              <a:chart seriesIdx="2" categoryIdx="-4" bldStep="series"/>
                                            </p:graphicEl>
                                          </p:spTgt>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36" dur="500"/>
                                        <p:tgtEl>
                                          <p:spTgt spid="7">
                                            <p:graphicEl>
                                              <a:chart seriesIdx="3" categoryIdx="-4" bldStep="series"/>
                                            </p:graphicEl>
                                          </p:spTgt>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uiExpand="1" animBg="1"/>
      <p:bldP spid="9" grpId="0" animBg="1"/>
      <p:bldP spid="10" grpId="0" uiExpand="1" animBg="1"/>
      <p:bldP spid="11" grpId="0" uiExpan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Equity in resources across </a:t>
            </a:r>
            <a:r>
              <a:rPr lang="en-GB" sz="2800" b="1" dirty="0" smtClean="0">
                <a:solidFill>
                  <a:srgbClr val="000000"/>
                </a:solidFill>
                <a:latin typeface="Georgia"/>
                <a:ea typeface="+mn-ea"/>
                <a:cs typeface="+mn-cs"/>
              </a:rPr>
              <a:t>schools</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5.5.</a:t>
            </a:r>
            <a:endParaRPr lang="en-GB" sz="1300" dirty="0"/>
          </a:p>
        </p:txBody>
      </p:sp>
      <p:graphicFrame>
        <p:nvGraphicFramePr>
          <p:cNvPr id="7" name="Chart 6"/>
          <p:cNvGraphicFramePr>
            <a:graphicFrameLocks/>
          </p:cNvGraphicFramePr>
          <p:nvPr>
            <p:extLst>
              <p:ext uri="{D42A27DB-BD31-4B8C-83A1-F6EECF244321}">
                <p14:modId xmlns:p14="http://schemas.microsoft.com/office/powerpoint/2010/main" val="2174165975"/>
              </p:ext>
            </p:extLst>
          </p:nvPr>
        </p:nvGraphicFramePr>
        <p:xfrm>
          <a:off x="323528" y="1484784"/>
          <a:ext cx="8424936"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6225573" y="2942742"/>
            <a:ext cx="2116397" cy="1256921"/>
          </a:xfrm>
          <a:prstGeom prst="rect">
            <a:avLst/>
          </a:prstGeom>
          <a:solidFill>
            <a:schemeClr val="bg1"/>
          </a:solidFill>
        </p:spPr>
        <p:txBody>
          <a:bodyPr wrap="square" rtlCol="0" anchor="ctr"/>
          <a:lstStyle>
            <a:defPPr>
              <a:defRPr lang="en-US"/>
            </a:defPPr>
            <a:lvl1pPr indent="0" algn="r">
              <a:defRPr sz="1000" baseline="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r>
              <a:rPr lang="en-GB" sz="1400" dirty="0">
                <a:solidFill>
                  <a:schemeClr val="bg2">
                    <a:lumMod val="10000"/>
                  </a:schemeClr>
                </a:solidFill>
              </a:rPr>
              <a:t>Equity in resource allocation </a:t>
            </a:r>
          </a:p>
          <a:p>
            <a:pPr algn="l"/>
            <a:r>
              <a:rPr lang="en-GB" sz="1400" dirty="0">
                <a:solidFill>
                  <a:schemeClr val="bg2">
                    <a:lumMod val="10000"/>
                  </a:schemeClr>
                </a:solidFill>
              </a:rPr>
              <a:t>and </a:t>
            </a:r>
            <a:r>
              <a:rPr lang="en-GB" sz="1400" b="1" dirty="0" smtClean="0">
                <a:solidFill>
                  <a:schemeClr val="bg2">
                    <a:lumMod val="10000"/>
                  </a:schemeClr>
                </a:solidFill>
              </a:rPr>
              <a:t>low </a:t>
            </a:r>
            <a:r>
              <a:rPr lang="en-GB" sz="1400" b="1" dirty="0">
                <a:solidFill>
                  <a:schemeClr val="bg2">
                    <a:lumMod val="10000"/>
                  </a:schemeClr>
                </a:solidFill>
              </a:rPr>
              <a:t>performers</a:t>
            </a:r>
            <a:r>
              <a:rPr lang="en-GB" sz="1400" dirty="0">
                <a:solidFill>
                  <a:schemeClr val="bg2">
                    <a:lumMod val="10000"/>
                  </a:schemeClr>
                </a:solidFill>
              </a:rPr>
              <a:t>, </a:t>
            </a:r>
            <a:r>
              <a:rPr lang="en-GB" sz="1400" b="1" dirty="0">
                <a:solidFill>
                  <a:schemeClr val="bg2">
                    <a:lumMod val="10000"/>
                  </a:schemeClr>
                </a:solidFill>
              </a:rPr>
              <a:t>after</a:t>
            </a:r>
            <a:r>
              <a:rPr lang="en-GB" sz="1400" dirty="0">
                <a:solidFill>
                  <a:schemeClr val="bg2">
                    <a:lumMod val="10000"/>
                  </a:schemeClr>
                </a:solidFill>
              </a:rPr>
              <a:t> accounting for </a:t>
            </a:r>
            <a:r>
              <a:rPr lang="en-GB" sz="1400" dirty="0" smtClean="0">
                <a:solidFill>
                  <a:schemeClr val="bg2">
                    <a:lumMod val="10000"/>
                  </a:schemeClr>
                </a:solidFill>
              </a:rPr>
              <a:t>the </a:t>
            </a:r>
            <a:r>
              <a:rPr lang="en-GB" sz="1400" dirty="0">
                <a:solidFill>
                  <a:schemeClr val="bg2">
                    <a:lumMod val="10000"/>
                  </a:schemeClr>
                </a:solidFill>
              </a:rPr>
              <a:t>quality of schools' educational resources</a:t>
            </a:r>
          </a:p>
        </p:txBody>
      </p:sp>
      <p:sp>
        <p:nvSpPr>
          <p:cNvPr id="9" name="TextBox 1"/>
          <p:cNvSpPr txBox="1"/>
          <p:nvPr/>
        </p:nvSpPr>
        <p:spPr>
          <a:xfrm>
            <a:off x="2483768" y="1988840"/>
            <a:ext cx="2448272" cy="469179"/>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aseline="0" dirty="0">
                <a:solidFill>
                  <a:schemeClr val="bg2">
                    <a:lumMod val="10000"/>
                  </a:schemeClr>
                </a:solidFill>
              </a:rPr>
              <a:t>Equity in resource allocation </a:t>
            </a:r>
            <a:endParaRPr lang="en-GB" sz="1400" baseline="0" dirty="0" smtClean="0">
              <a:solidFill>
                <a:schemeClr val="bg2">
                  <a:lumMod val="10000"/>
                </a:schemeClr>
              </a:solidFill>
            </a:endParaRPr>
          </a:p>
          <a:p>
            <a:r>
              <a:rPr lang="en-GB" sz="1400" baseline="0" dirty="0" smtClean="0">
                <a:solidFill>
                  <a:schemeClr val="bg2">
                    <a:lumMod val="10000"/>
                  </a:schemeClr>
                </a:solidFill>
              </a:rPr>
              <a:t>and </a:t>
            </a:r>
            <a:r>
              <a:rPr lang="en-GB" sz="1400" b="1" baseline="0" dirty="0" smtClean="0">
                <a:solidFill>
                  <a:schemeClr val="bg2">
                    <a:lumMod val="10000"/>
                  </a:schemeClr>
                </a:solidFill>
              </a:rPr>
              <a:t>low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0" name="TextBox 1"/>
          <p:cNvSpPr txBox="1"/>
          <p:nvPr/>
        </p:nvSpPr>
        <p:spPr>
          <a:xfrm>
            <a:off x="976725" y="3110816"/>
            <a:ext cx="2124739" cy="1197943"/>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baseline="0" dirty="0">
                <a:solidFill>
                  <a:schemeClr val="bg2">
                    <a:lumMod val="10000"/>
                  </a:schemeClr>
                </a:solidFill>
              </a:rPr>
              <a:t>Equity in resource allocation </a:t>
            </a:r>
            <a:endParaRPr lang="en-GB" sz="1400" baseline="0" dirty="0" smtClean="0">
              <a:solidFill>
                <a:schemeClr val="bg2">
                  <a:lumMod val="10000"/>
                </a:schemeClr>
              </a:solidFill>
            </a:endParaRPr>
          </a:p>
          <a:p>
            <a:pPr algn="r"/>
            <a:r>
              <a:rPr lang="en-GB" sz="1400" baseline="0" dirty="0" smtClean="0">
                <a:solidFill>
                  <a:schemeClr val="bg2">
                    <a:lumMod val="10000"/>
                  </a:schemeClr>
                </a:solidFill>
              </a:rPr>
              <a:t>and </a:t>
            </a:r>
            <a:r>
              <a:rPr lang="en-GB" sz="1400" b="1" baseline="0" dirty="0" smtClean="0">
                <a:solidFill>
                  <a:schemeClr val="bg2">
                    <a:lumMod val="10000"/>
                  </a:schemeClr>
                </a:solidFill>
              </a:rPr>
              <a:t>top </a:t>
            </a:r>
            <a:r>
              <a:rPr lang="en-GB" sz="1400" b="1" baseline="0" dirty="0">
                <a:solidFill>
                  <a:schemeClr val="bg2">
                    <a:lumMod val="10000"/>
                  </a:schemeClr>
                </a:solidFill>
              </a:rPr>
              <a:t>performers</a:t>
            </a:r>
            <a:r>
              <a:rPr lang="en-GB" sz="1400" baseline="0" dirty="0">
                <a:solidFill>
                  <a:schemeClr val="bg2">
                    <a:lumMod val="10000"/>
                  </a:schemeClr>
                </a:solidFill>
              </a:rPr>
              <a:t>, </a:t>
            </a:r>
          </a:p>
          <a:p>
            <a:pPr algn="r"/>
            <a:r>
              <a:rPr lang="en-GB" sz="1400" b="1" baseline="0" dirty="0">
                <a:solidFill>
                  <a:schemeClr val="bg2">
                    <a:lumMod val="10000"/>
                  </a:schemeClr>
                </a:solidFill>
              </a:rPr>
              <a:t>after</a:t>
            </a:r>
            <a:r>
              <a:rPr lang="en-GB" sz="1400" baseline="0" dirty="0">
                <a:solidFill>
                  <a:schemeClr val="bg2">
                    <a:lumMod val="10000"/>
                  </a:schemeClr>
                </a:solidFill>
              </a:rPr>
              <a:t> accounting for the </a:t>
            </a:r>
          </a:p>
          <a:p>
            <a:pPr algn="r"/>
            <a:r>
              <a:rPr lang="en-GB" sz="1400" baseline="0" dirty="0">
                <a:solidFill>
                  <a:schemeClr val="bg2">
                    <a:lumMod val="10000"/>
                  </a:schemeClr>
                </a:solidFill>
              </a:rPr>
              <a:t>quality of schools' educational resources</a:t>
            </a:r>
          </a:p>
        </p:txBody>
      </p:sp>
      <p:sp>
        <p:nvSpPr>
          <p:cNvPr id="11" name="TextBox 1"/>
          <p:cNvSpPr txBox="1"/>
          <p:nvPr/>
        </p:nvSpPr>
        <p:spPr>
          <a:xfrm>
            <a:off x="986756" y="5023059"/>
            <a:ext cx="2433116" cy="408827"/>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baseline="0" dirty="0">
                <a:solidFill>
                  <a:schemeClr val="bg2">
                    <a:lumMod val="10000"/>
                  </a:schemeClr>
                </a:solidFill>
              </a:rPr>
              <a:t>Equity in resource allocation </a:t>
            </a:r>
            <a:endParaRPr lang="en-GB" sz="1400" baseline="0" dirty="0" smtClean="0">
              <a:solidFill>
                <a:schemeClr val="bg2">
                  <a:lumMod val="10000"/>
                </a:schemeClr>
              </a:solidFill>
            </a:endParaRPr>
          </a:p>
          <a:p>
            <a:pPr algn="r"/>
            <a:r>
              <a:rPr lang="en-GB" sz="1400" baseline="0" dirty="0" smtClean="0">
                <a:solidFill>
                  <a:schemeClr val="bg2">
                    <a:lumMod val="10000"/>
                  </a:schemeClr>
                </a:solidFill>
              </a:rPr>
              <a:t>and </a:t>
            </a:r>
            <a:r>
              <a:rPr lang="en-GB" sz="1400" b="1" baseline="0" dirty="0" smtClean="0">
                <a:solidFill>
                  <a:schemeClr val="bg2">
                    <a:lumMod val="10000"/>
                  </a:schemeClr>
                </a:solidFill>
              </a:rPr>
              <a:t>top </a:t>
            </a:r>
            <a:r>
              <a:rPr lang="en-GB" sz="1400" b="1" baseline="0" dirty="0">
                <a:solidFill>
                  <a:schemeClr val="bg2">
                    <a:lumMod val="10000"/>
                  </a:schemeClr>
                </a:solidFill>
              </a:rPr>
              <a:t>performers</a:t>
            </a:r>
            <a:endParaRPr lang="en-GB" sz="1400" b="1" dirty="0">
              <a:solidFill>
                <a:schemeClr val="bg2">
                  <a:lumMod val="10000"/>
                </a:schemeClr>
              </a:solidFill>
            </a:endParaRPr>
          </a:p>
        </p:txBody>
      </p:sp>
      <p:cxnSp>
        <p:nvCxnSpPr>
          <p:cNvPr id="13" name="Straight Arrow Connector 12"/>
          <p:cNvCxnSpPr/>
          <p:nvPr/>
        </p:nvCxnSpPr>
        <p:spPr>
          <a:xfrm>
            <a:off x="3101464" y="4653136"/>
            <a:ext cx="1002484" cy="72008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15616" y="1331476"/>
            <a:ext cx="7272808" cy="369332"/>
          </a:xfrm>
          <a:prstGeom prst="rect">
            <a:avLst/>
          </a:prstGeom>
          <a:noFill/>
        </p:spPr>
        <p:txBody>
          <a:bodyPr wrap="square" rtlCol="0">
            <a:spAutoFit/>
          </a:bodyPr>
          <a:lstStyle/>
          <a:p>
            <a:pPr algn="ctr"/>
            <a:r>
              <a:rPr lang="en-GB" dirty="0" smtClean="0">
                <a:solidFill>
                  <a:srgbClr val="000000"/>
                </a:solidFill>
              </a:rPr>
              <a:t>System-level correlation (all countries/economies in PISA 2012)</a:t>
            </a:r>
            <a:endParaRPr lang="en-GB" dirty="0">
              <a:solidFill>
                <a:srgbClr val="000000"/>
              </a:solidFill>
            </a:endParaRPr>
          </a:p>
        </p:txBody>
      </p:sp>
    </p:spTree>
    <p:extLst>
      <p:ext uri="{BB962C8B-B14F-4D97-AF65-F5344CB8AC3E}">
        <p14:creationId xmlns:p14="http://schemas.microsoft.com/office/powerpoint/2010/main" val="42255504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9" dur="500"/>
                                        <p:tgtEl>
                                          <p:spTgt spid="7">
                                            <p:graphicEl>
                                              <a:chart seriesIdx="1" categoryIdx="-4" bldStep="series"/>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8" dur="500"/>
                                        <p:tgtEl>
                                          <p:spTgt spid="7">
                                            <p:graphicEl>
                                              <a:chart seriesIdx="2" categoryIdx="-4" bldStep="series"/>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40" dur="500"/>
                                        <p:tgtEl>
                                          <p:spTgt spid="7">
                                            <p:graphicEl>
                                              <a:chart seriesIdx="3" categoryIdx="-4" bldStep="series"/>
                                            </p:graphicEl>
                                          </p:spTgt>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animBg="1"/>
      <p:bldP spid="9" grpId="0" uiExpand="1" animBg="1"/>
      <p:bldP spid="10" grpId="0" uiExpand="1" animBg="1"/>
      <p:bldP spid="11" grpId="0" uiExpan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School </a:t>
            </a:r>
            <a:r>
              <a:rPr lang="en-GB" sz="2800" b="1" dirty="0" smtClean="0">
                <a:solidFill>
                  <a:srgbClr val="000000"/>
                </a:solidFill>
                <a:latin typeface="Georgia"/>
                <a:ea typeface="+mn-ea"/>
                <a:cs typeface="+mn-cs"/>
              </a:rPr>
              <a:t>autonomy</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5.6.</a:t>
            </a:r>
            <a:endParaRPr lang="en-GB" sz="1300" dirty="0"/>
          </a:p>
        </p:txBody>
      </p:sp>
      <p:graphicFrame>
        <p:nvGraphicFramePr>
          <p:cNvPr id="7" name="Chart 6"/>
          <p:cNvGraphicFramePr>
            <a:graphicFrameLocks/>
          </p:cNvGraphicFramePr>
          <p:nvPr>
            <p:extLst>
              <p:ext uri="{D42A27DB-BD31-4B8C-83A1-F6EECF244321}">
                <p14:modId xmlns:p14="http://schemas.microsoft.com/office/powerpoint/2010/main" val="1803837268"/>
              </p:ext>
            </p:extLst>
          </p:nvPr>
        </p:nvGraphicFramePr>
        <p:xfrm>
          <a:off x="395536" y="1638092"/>
          <a:ext cx="8352928" cy="47432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259632" y="2593932"/>
            <a:ext cx="2592288" cy="792088"/>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dirty="0" smtClean="0">
                <a:solidFill>
                  <a:schemeClr val="bg2">
                    <a:lumMod val="10000"/>
                  </a:schemeClr>
                </a:solidFill>
              </a:rPr>
              <a:t>School </a:t>
            </a:r>
            <a:r>
              <a:rPr lang="en-GB" sz="1400" dirty="0">
                <a:solidFill>
                  <a:schemeClr val="bg2">
                    <a:lumMod val="10000"/>
                  </a:schemeClr>
                </a:solidFill>
              </a:rPr>
              <a:t>responsibility</a:t>
            </a:r>
            <a:r>
              <a:rPr lang="en-GB" sz="1400" baseline="0" dirty="0">
                <a:solidFill>
                  <a:schemeClr val="bg2">
                    <a:lumMod val="10000"/>
                  </a:schemeClr>
                </a:solidFill>
              </a:rPr>
              <a:t> for</a:t>
            </a:r>
            <a:r>
              <a:rPr lang="en-GB" sz="1400" dirty="0">
                <a:solidFill>
                  <a:schemeClr val="bg2">
                    <a:lumMod val="10000"/>
                  </a:schemeClr>
                </a:solidFill>
              </a:rPr>
              <a:t> curriculum</a:t>
            </a:r>
            <a:r>
              <a:rPr lang="en-GB" sz="1400" baseline="0" dirty="0">
                <a:solidFill>
                  <a:schemeClr val="bg2">
                    <a:lumMod val="10000"/>
                  </a:schemeClr>
                </a:solidFill>
              </a:rPr>
              <a:t> and assessment </a:t>
            </a:r>
            <a:endParaRPr lang="en-GB" sz="1400" baseline="0" dirty="0" smtClean="0">
              <a:solidFill>
                <a:schemeClr val="bg2">
                  <a:lumMod val="10000"/>
                </a:schemeClr>
              </a:solidFill>
            </a:endParaRPr>
          </a:p>
          <a:p>
            <a:pPr algn="l"/>
            <a:r>
              <a:rPr lang="en-GB" sz="1400" dirty="0" smtClean="0">
                <a:solidFill>
                  <a:schemeClr val="bg2">
                    <a:lumMod val="10000"/>
                  </a:schemeClr>
                </a:solidFill>
              </a:rPr>
              <a:t>and </a:t>
            </a:r>
            <a:r>
              <a:rPr lang="en-GB" sz="1400" b="1" baseline="0" dirty="0" smtClean="0">
                <a:solidFill>
                  <a:schemeClr val="bg2">
                    <a:lumMod val="10000"/>
                  </a:schemeClr>
                </a:solidFill>
              </a:rPr>
              <a:t>low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9" name="TextBox 1"/>
          <p:cNvSpPr txBox="1"/>
          <p:nvPr/>
        </p:nvSpPr>
        <p:spPr>
          <a:xfrm>
            <a:off x="1079612" y="4508558"/>
            <a:ext cx="2556284" cy="701341"/>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400" dirty="0" smtClean="0">
                <a:solidFill>
                  <a:schemeClr val="bg2">
                    <a:lumMod val="10000"/>
                  </a:schemeClr>
                </a:solidFill>
              </a:rPr>
              <a:t>School </a:t>
            </a:r>
            <a:r>
              <a:rPr lang="en-GB" sz="1400" dirty="0">
                <a:solidFill>
                  <a:schemeClr val="bg2">
                    <a:lumMod val="10000"/>
                  </a:schemeClr>
                </a:solidFill>
              </a:rPr>
              <a:t>responsibility for curriculum</a:t>
            </a:r>
            <a:r>
              <a:rPr lang="en-GB" sz="1400" baseline="0" dirty="0">
                <a:solidFill>
                  <a:schemeClr val="bg2">
                    <a:lumMod val="10000"/>
                  </a:schemeClr>
                </a:solidFill>
              </a:rPr>
              <a:t> and assessment </a:t>
            </a:r>
            <a:endParaRPr lang="en-GB" sz="1400" baseline="0" dirty="0" smtClean="0">
              <a:solidFill>
                <a:schemeClr val="bg2">
                  <a:lumMod val="10000"/>
                </a:schemeClr>
              </a:solidFill>
            </a:endParaRPr>
          </a:p>
          <a:p>
            <a:pPr algn="l"/>
            <a:r>
              <a:rPr lang="en-GB" sz="1400" dirty="0" smtClean="0">
                <a:solidFill>
                  <a:schemeClr val="bg2">
                    <a:lumMod val="10000"/>
                  </a:schemeClr>
                </a:solidFill>
              </a:rPr>
              <a:t>and </a:t>
            </a:r>
            <a:r>
              <a:rPr lang="en-GB" sz="1400" b="1" baseline="0" dirty="0" smtClean="0">
                <a:solidFill>
                  <a:schemeClr val="bg2">
                    <a:lumMod val="10000"/>
                  </a:schemeClr>
                </a:solidFill>
              </a:rPr>
              <a:t>top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0" name="TextBox 1"/>
          <p:cNvSpPr txBox="1"/>
          <p:nvPr/>
        </p:nvSpPr>
        <p:spPr>
          <a:xfrm>
            <a:off x="4932040" y="3798970"/>
            <a:ext cx="3459575" cy="494126"/>
          </a:xfrm>
          <a:prstGeom prst="rect">
            <a:avLst/>
          </a:prstGeom>
          <a:solidFill>
            <a:schemeClr val="bg1"/>
          </a:solidFill>
        </p:spPr>
        <p:txBody>
          <a:bodyPr wrap="square" lIns="0" r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dirty="0" smtClean="0">
                <a:solidFill>
                  <a:schemeClr val="bg2">
                    <a:lumMod val="10000"/>
                  </a:schemeClr>
                </a:solidFill>
              </a:rPr>
              <a:t>School </a:t>
            </a:r>
            <a:r>
              <a:rPr lang="en-GB" sz="1400" dirty="0">
                <a:solidFill>
                  <a:schemeClr val="bg2">
                    <a:lumMod val="10000"/>
                  </a:schemeClr>
                </a:solidFill>
              </a:rPr>
              <a:t>responsibility for </a:t>
            </a:r>
            <a:r>
              <a:rPr lang="en-GB" sz="1400" dirty="0" smtClean="0">
                <a:solidFill>
                  <a:schemeClr val="bg2">
                    <a:lumMod val="10000"/>
                  </a:schemeClr>
                </a:solidFill>
              </a:rPr>
              <a:t>resource </a:t>
            </a:r>
            <a:r>
              <a:rPr lang="en-GB" sz="1400" dirty="0">
                <a:solidFill>
                  <a:schemeClr val="bg2">
                    <a:lumMod val="10000"/>
                  </a:schemeClr>
                </a:solidFill>
              </a:rPr>
              <a:t>allocation </a:t>
            </a:r>
            <a:endParaRPr lang="en-GB" sz="1400" dirty="0" smtClean="0">
              <a:solidFill>
                <a:schemeClr val="bg2">
                  <a:lumMod val="10000"/>
                </a:schemeClr>
              </a:solidFill>
            </a:endParaRPr>
          </a:p>
          <a:p>
            <a:pPr algn="r"/>
            <a:r>
              <a:rPr lang="en-GB" sz="1400" dirty="0" smtClean="0">
                <a:solidFill>
                  <a:schemeClr val="bg2">
                    <a:lumMod val="10000"/>
                  </a:schemeClr>
                </a:solidFill>
              </a:rPr>
              <a:t>and </a:t>
            </a:r>
            <a:r>
              <a:rPr lang="en-GB" sz="1400" b="1" baseline="0" dirty="0" smtClean="0">
                <a:solidFill>
                  <a:schemeClr val="bg2">
                    <a:lumMod val="10000"/>
                  </a:schemeClr>
                </a:solidFill>
              </a:rPr>
              <a:t>low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1" name="TextBox 1"/>
          <p:cNvSpPr txBox="1"/>
          <p:nvPr/>
        </p:nvSpPr>
        <p:spPr>
          <a:xfrm>
            <a:off x="4655164" y="5407701"/>
            <a:ext cx="3798282" cy="36004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400" dirty="0" smtClean="0">
                <a:solidFill>
                  <a:schemeClr val="bg2">
                    <a:lumMod val="10000"/>
                  </a:schemeClr>
                </a:solidFill>
              </a:rPr>
              <a:t>School </a:t>
            </a:r>
            <a:r>
              <a:rPr lang="en-GB" sz="1400" dirty="0">
                <a:solidFill>
                  <a:schemeClr val="bg2">
                    <a:lumMod val="10000"/>
                  </a:schemeClr>
                </a:solidFill>
              </a:rPr>
              <a:t>responsibility for resource allocation </a:t>
            </a:r>
            <a:endParaRPr lang="en-GB" sz="1400" dirty="0" smtClean="0">
              <a:solidFill>
                <a:schemeClr val="bg2">
                  <a:lumMod val="10000"/>
                </a:schemeClr>
              </a:solidFill>
            </a:endParaRPr>
          </a:p>
          <a:p>
            <a:pPr algn="r"/>
            <a:r>
              <a:rPr lang="en-GB" sz="1400" dirty="0" smtClean="0">
                <a:solidFill>
                  <a:schemeClr val="bg2">
                    <a:lumMod val="10000"/>
                  </a:schemeClr>
                </a:solidFill>
              </a:rPr>
              <a:t>and </a:t>
            </a:r>
            <a:r>
              <a:rPr lang="en-GB" sz="1400" b="1" baseline="0" dirty="0" smtClean="0">
                <a:solidFill>
                  <a:schemeClr val="bg2">
                    <a:lumMod val="10000"/>
                  </a:schemeClr>
                </a:solidFill>
              </a:rPr>
              <a:t>top </a:t>
            </a:r>
            <a:r>
              <a:rPr lang="en-GB" sz="1400" b="1" baseline="0" dirty="0">
                <a:solidFill>
                  <a:schemeClr val="bg2">
                    <a:lumMod val="10000"/>
                  </a:schemeClr>
                </a:solidFill>
              </a:rPr>
              <a:t>performers</a:t>
            </a:r>
            <a:endParaRPr lang="en-GB" sz="1400" b="1" dirty="0">
              <a:solidFill>
                <a:schemeClr val="bg2">
                  <a:lumMod val="10000"/>
                </a:schemeClr>
              </a:solidFill>
            </a:endParaRPr>
          </a:p>
        </p:txBody>
      </p:sp>
      <p:sp>
        <p:nvSpPr>
          <p:cNvPr id="13" name="TextBox 12"/>
          <p:cNvSpPr txBox="1"/>
          <p:nvPr/>
        </p:nvSpPr>
        <p:spPr>
          <a:xfrm>
            <a:off x="1115616" y="1331476"/>
            <a:ext cx="7272808" cy="369332"/>
          </a:xfrm>
          <a:prstGeom prst="rect">
            <a:avLst/>
          </a:prstGeom>
          <a:noFill/>
        </p:spPr>
        <p:txBody>
          <a:bodyPr wrap="square" rtlCol="0">
            <a:spAutoFit/>
          </a:bodyPr>
          <a:lstStyle/>
          <a:p>
            <a:pPr algn="ctr"/>
            <a:r>
              <a:rPr lang="en-GB" dirty="0" smtClean="0">
                <a:solidFill>
                  <a:srgbClr val="000000"/>
                </a:solidFill>
              </a:rPr>
              <a:t>System-level correlation (all countries/economies in PISA 2012)</a:t>
            </a:r>
            <a:endParaRPr lang="en-GB" dirty="0">
              <a:solidFill>
                <a:srgbClr val="000000"/>
              </a:solidFill>
            </a:endParaRPr>
          </a:p>
        </p:txBody>
      </p:sp>
    </p:spTree>
    <p:extLst>
      <p:ext uri="{BB962C8B-B14F-4D97-AF65-F5344CB8AC3E}">
        <p14:creationId xmlns:p14="http://schemas.microsoft.com/office/powerpoint/2010/main" val="25217533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9" dur="500"/>
                                        <p:tgtEl>
                                          <p:spTgt spid="7">
                                            <p:graphicEl>
                                              <a:chart seriesIdx="1" categoryIdx="-4" bldStep="series"/>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8" dur="500"/>
                                        <p:tgtEl>
                                          <p:spTgt spid="7">
                                            <p:graphicEl>
                                              <a:chart seriesIdx="2" categoryIdx="-4" bldStep="series"/>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36" dur="500"/>
                                        <p:tgtEl>
                                          <p:spTgt spid="7">
                                            <p:graphicEl>
                                              <a:chart seriesIdx="3" categoryIdx="-4" bldStep="series"/>
                                            </p:graphicEl>
                                          </p:spTgt>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animBg="1"/>
      <p:bldP spid="9" grpId="0" uiExpand="1" animBg="1"/>
      <p:bldP spid="10" grpId="0" uiExpand="1" animBg="1"/>
      <p:bldP spid="11" grpId="0" uiExpand="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092182924"/>
              </p:ext>
            </p:extLst>
          </p:nvPr>
        </p:nvGraphicFramePr>
        <p:xfrm>
          <a:off x="323528" y="1337361"/>
          <a:ext cx="7632848" cy="517869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School </a:t>
            </a:r>
            <a:r>
              <a:rPr lang="en-GB" sz="2800" b="1" dirty="0" smtClean="0">
                <a:solidFill>
                  <a:srgbClr val="000000"/>
                </a:solidFill>
                <a:latin typeface="Georgia"/>
                <a:ea typeface="+mn-ea"/>
                <a:cs typeface="+mn-cs"/>
              </a:rPr>
              <a:t>type: Private </a:t>
            </a:r>
            <a:r>
              <a:rPr lang="en-GB" sz="2800" b="1" dirty="0">
                <a:solidFill>
                  <a:srgbClr val="000000"/>
                </a:solidFill>
                <a:latin typeface="Georgia"/>
                <a:ea typeface="+mn-ea"/>
                <a:cs typeface="+mn-cs"/>
              </a:rPr>
              <a:t>government-independent</a:t>
            </a:r>
          </a:p>
        </p:txBody>
      </p:sp>
      <p:sp>
        <p:nvSpPr>
          <p:cNvPr id="5" name="TextBox 4"/>
          <p:cNvSpPr txBox="1"/>
          <p:nvPr/>
        </p:nvSpPr>
        <p:spPr>
          <a:xfrm>
            <a:off x="-36512" y="6516052"/>
            <a:ext cx="5544616" cy="307777"/>
          </a:xfrm>
          <a:prstGeom prst="rect">
            <a:avLst/>
          </a:prstGeom>
          <a:noFill/>
        </p:spPr>
        <p:txBody>
          <a:bodyPr wrap="square" rtlCol="0">
            <a:spAutoFit/>
          </a:bodyPr>
          <a:lstStyle/>
          <a:p>
            <a:r>
              <a:rPr lang="en-GB" sz="1300" dirty="0" smtClean="0"/>
              <a:t>Source: </a:t>
            </a:r>
            <a:r>
              <a:rPr lang="en-GB" sz="1400" dirty="0"/>
              <a:t>Figure 4.15, Panel </a:t>
            </a:r>
            <a:r>
              <a:rPr lang="en-GB" sz="1400" dirty="0" smtClean="0"/>
              <a:t>A</a:t>
            </a:r>
            <a:r>
              <a:rPr lang="en-GB" sz="1300" dirty="0" smtClean="0"/>
              <a:t>.</a:t>
            </a:r>
            <a:endParaRPr lang="en-GB" sz="1300" dirty="0"/>
          </a:p>
        </p:txBody>
      </p:sp>
      <p:sp>
        <p:nvSpPr>
          <p:cNvPr id="4" name="Rectangle 3"/>
          <p:cNvSpPr/>
          <p:nvPr/>
        </p:nvSpPr>
        <p:spPr>
          <a:xfrm>
            <a:off x="892328" y="2065748"/>
            <a:ext cx="8144168" cy="2386012"/>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125897" y="2071030"/>
            <a:ext cx="1890932" cy="2375554"/>
          </a:xfrm>
          <a:prstGeom prst="rect">
            <a:avLst/>
          </a:prstGeom>
          <a:noFill/>
          <a:ln w="127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vert="horz" wrap="square" rtlCol="0">
            <a:spAutoFit/>
          </a:bodyPr>
          <a:lstStyle/>
          <a:p>
            <a:pPr algn="ctr"/>
            <a:endParaRPr lang="en-GB" sz="1600" b="1" dirty="0" smtClean="0">
              <a:solidFill>
                <a:sysClr val="windowText" lastClr="000000"/>
              </a:solidFill>
            </a:endParaRPr>
          </a:p>
          <a:p>
            <a:pPr algn="ctr"/>
            <a:r>
              <a:rPr lang="en-GB" sz="1600" b="1" dirty="0" smtClean="0">
                <a:solidFill>
                  <a:sysClr val="windowText" lastClr="000000"/>
                </a:solidFill>
              </a:rPr>
              <a:t>...</a:t>
            </a:r>
            <a:r>
              <a:rPr lang="en-GB" sz="1600" b="1" dirty="0">
                <a:solidFill>
                  <a:sysClr val="windowText" lastClr="000000"/>
                </a:solidFill>
              </a:rPr>
              <a:t>more likely  </a:t>
            </a:r>
          </a:p>
          <a:p>
            <a:pPr algn="ctr"/>
            <a:r>
              <a:rPr lang="en-GB" sz="1600" b="1" dirty="0">
                <a:solidFill>
                  <a:sysClr val="windowText" lastClr="000000"/>
                </a:solidFill>
              </a:rPr>
              <a:t>to be low performers </a:t>
            </a:r>
            <a:r>
              <a:rPr lang="en-GB" sz="1600" dirty="0" smtClean="0">
                <a:solidFill>
                  <a:sysClr val="windowText" lastClr="000000"/>
                </a:solidFill>
              </a:rPr>
              <a:t> </a:t>
            </a:r>
            <a:r>
              <a:rPr lang="en-GB" sz="1600" dirty="0">
                <a:solidFill>
                  <a:sysClr val="windowText" lastClr="000000"/>
                </a:solidFill>
              </a:rPr>
              <a:t>than students in public schools</a:t>
            </a:r>
          </a:p>
          <a:p>
            <a:pPr algn="ctr"/>
            <a:endParaRPr lang="en-GB" sz="1600" dirty="0"/>
          </a:p>
        </p:txBody>
      </p:sp>
      <p:sp>
        <p:nvSpPr>
          <p:cNvPr id="9" name="TextBox 8"/>
          <p:cNvSpPr txBox="1"/>
          <p:nvPr/>
        </p:nvSpPr>
        <p:spPr>
          <a:xfrm>
            <a:off x="7134671" y="4458822"/>
            <a:ext cx="1886400" cy="466589"/>
          </a:xfrm>
          <a:prstGeom prst="rect">
            <a:avLst/>
          </a:prstGeom>
          <a:ln w="127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vert="horz" wrap="square" tIns="36000" bIns="0" rtlCol="0">
            <a:spAutoFit/>
          </a:bodyPr>
          <a:lstStyle/>
          <a:p>
            <a:pPr algn="ctr"/>
            <a:r>
              <a:rPr lang="en-GB" sz="1400" b="1" dirty="0">
                <a:solidFill>
                  <a:sysClr val="windowText" lastClr="000000"/>
                </a:solidFill>
              </a:rPr>
              <a:t>… less </a:t>
            </a:r>
            <a:r>
              <a:rPr lang="en-GB" sz="1400" b="1" dirty="0" smtClean="0">
                <a:solidFill>
                  <a:sysClr val="windowText" lastClr="000000"/>
                </a:solidFill>
              </a:rPr>
              <a:t>likely </a:t>
            </a:r>
            <a:r>
              <a:rPr lang="en-GB" sz="1400" b="1" dirty="0">
                <a:solidFill>
                  <a:sysClr val="windowText" lastClr="000000"/>
                </a:solidFill>
              </a:rPr>
              <a:t>to be low </a:t>
            </a:r>
            <a:r>
              <a:rPr lang="en-GB" sz="1400" b="1" dirty="0" smtClean="0">
                <a:solidFill>
                  <a:sysClr val="windowText" lastClr="000000"/>
                </a:solidFill>
              </a:rPr>
              <a:t>performers</a:t>
            </a:r>
            <a:endParaRPr lang="en-GB" sz="1400" dirty="0"/>
          </a:p>
        </p:txBody>
      </p:sp>
      <p:sp>
        <p:nvSpPr>
          <p:cNvPr id="12" name="TextBox 1"/>
          <p:cNvSpPr txBox="1"/>
          <p:nvPr/>
        </p:nvSpPr>
        <p:spPr>
          <a:xfrm rot="5400000">
            <a:off x="7564955" y="607330"/>
            <a:ext cx="972000" cy="1890000"/>
          </a:xfrm>
          <a:prstGeom prst="rect">
            <a:avLst/>
          </a:prstGeom>
          <a:ln>
            <a:noFill/>
          </a:ln>
        </p:spPr>
        <p:style>
          <a:lnRef idx="2">
            <a:schemeClr val="accent5"/>
          </a:lnRef>
          <a:fillRef idx="1">
            <a:schemeClr val="lt1"/>
          </a:fillRef>
          <a:effectRef idx="0">
            <a:schemeClr val="accent5"/>
          </a:effectRef>
          <a:fontRef idx="minor">
            <a:schemeClr val="dk1"/>
          </a:fontRef>
        </p:style>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solidFill>
                  <a:srgbClr val="000000"/>
                </a:solidFill>
              </a:rPr>
              <a:t>Students in </a:t>
            </a:r>
            <a:endParaRPr lang="en-GB" sz="1600" dirty="0" smtClean="0">
              <a:solidFill>
                <a:srgbClr val="000000"/>
              </a:solidFill>
            </a:endParaRPr>
          </a:p>
          <a:p>
            <a:pPr algn="ctr"/>
            <a:r>
              <a:rPr lang="en-GB" sz="1600" b="1" dirty="0" smtClean="0">
                <a:solidFill>
                  <a:srgbClr val="000000"/>
                </a:solidFill>
              </a:rPr>
              <a:t>private- independent</a:t>
            </a:r>
            <a:r>
              <a:rPr lang="en-GB" sz="1600" b="1" baseline="0" dirty="0" smtClean="0">
                <a:solidFill>
                  <a:srgbClr val="000000"/>
                </a:solidFill>
              </a:rPr>
              <a:t> </a:t>
            </a:r>
          </a:p>
          <a:p>
            <a:pPr algn="ctr"/>
            <a:r>
              <a:rPr lang="en-GB" sz="1600" baseline="0" dirty="0" smtClean="0">
                <a:solidFill>
                  <a:srgbClr val="000000"/>
                </a:solidFill>
              </a:rPr>
              <a:t>schools </a:t>
            </a:r>
            <a:r>
              <a:rPr lang="en-GB" sz="1600" baseline="0" dirty="0">
                <a:solidFill>
                  <a:srgbClr val="000000"/>
                </a:solidFill>
              </a:rPr>
              <a:t>are...</a:t>
            </a:r>
            <a:endParaRPr lang="en-GB" sz="1600" dirty="0">
              <a:solidFill>
                <a:srgbClr val="000000"/>
              </a:solidFill>
            </a:endParaRPr>
          </a:p>
        </p:txBody>
      </p:sp>
      <p:sp>
        <p:nvSpPr>
          <p:cNvPr id="13" name="Rectangle 12"/>
          <p:cNvSpPr/>
          <p:nvPr/>
        </p:nvSpPr>
        <p:spPr>
          <a:xfrm>
            <a:off x="5144365" y="2084190"/>
            <a:ext cx="138139" cy="4232264"/>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30968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2000"/>
                            </p:stCondLst>
                            <p:childTnLst>
                              <p:par>
                                <p:cTn id="27" presetID="47" presetClass="entr" presetSubtype="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4" grpId="0" animBg="1"/>
      <p:bldP spid="8" grpId="0" animBg="1"/>
      <p:bldP spid="9" grpId="0" animBg="1"/>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23132613"/>
              </p:ext>
            </p:extLst>
          </p:nvPr>
        </p:nvGraphicFramePr>
        <p:xfrm>
          <a:off x="323528" y="1337361"/>
          <a:ext cx="7632848" cy="517869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800" b="1" dirty="0">
                <a:solidFill>
                  <a:srgbClr val="000000"/>
                </a:solidFill>
                <a:latin typeface="Georgia"/>
                <a:ea typeface="+mn-ea"/>
                <a:cs typeface="+mn-cs"/>
              </a:rPr>
              <a:t>School </a:t>
            </a:r>
            <a:r>
              <a:rPr lang="en-GB" sz="2800" b="1" dirty="0" smtClean="0">
                <a:solidFill>
                  <a:srgbClr val="000000"/>
                </a:solidFill>
                <a:latin typeface="Georgia"/>
                <a:ea typeface="+mn-ea"/>
                <a:cs typeface="+mn-cs"/>
              </a:rPr>
              <a:t>type: Private government-dependent</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307777"/>
          </a:xfrm>
          <a:prstGeom prst="rect">
            <a:avLst/>
          </a:prstGeom>
          <a:noFill/>
        </p:spPr>
        <p:txBody>
          <a:bodyPr wrap="square" rtlCol="0">
            <a:spAutoFit/>
          </a:bodyPr>
          <a:lstStyle/>
          <a:p>
            <a:r>
              <a:rPr lang="en-GB" sz="1300" dirty="0" smtClean="0"/>
              <a:t>Source: </a:t>
            </a:r>
            <a:r>
              <a:rPr lang="en-GB" sz="1400" dirty="0"/>
              <a:t>Figure 4.15, Panel B</a:t>
            </a:r>
            <a:r>
              <a:rPr lang="en-GB" sz="1300" dirty="0" smtClean="0"/>
              <a:t>.</a:t>
            </a:r>
            <a:endParaRPr lang="en-GB" sz="1300" dirty="0"/>
          </a:p>
        </p:txBody>
      </p:sp>
      <p:sp>
        <p:nvSpPr>
          <p:cNvPr id="4" name="Rectangle 3"/>
          <p:cNvSpPr/>
          <p:nvPr/>
        </p:nvSpPr>
        <p:spPr>
          <a:xfrm>
            <a:off x="892328" y="2080108"/>
            <a:ext cx="8144168" cy="2270209"/>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140411" y="2073835"/>
            <a:ext cx="1890932" cy="2282861"/>
          </a:xfrm>
          <a:prstGeom prst="rect">
            <a:avLst/>
          </a:prstGeom>
          <a:no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vert="horz" wrap="square" rtlCol="0">
            <a:spAutoFit/>
          </a:bodyPr>
          <a:lstStyle/>
          <a:p>
            <a:pPr algn="ctr"/>
            <a:endParaRPr lang="en-GB" sz="1600" b="1" dirty="0" smtClean="0">
              <a:solidFill>
                <a:sysClr val="windowText" lastClr="000000"/>
              </a:solidFill>
            </a:endParaRPr>
          </a:p>
          <a:p>
            <a:pPr algn="ctr"/>
            <a:r>
              <a:rPr lang="en-GB" sz="1600" b="1" dirty="0" smtClean="0">
                <a:solidFill>
                  <a:sysClr val="windowText" lastClr="000000"/>
                </a:solidFill>
              </a:rPr>
              <a:t>...</a:t>
            </a:r>
            <a:r>
              <a:rPr lang="en-GB" sz="1600" b="1" dirty="0">
                <a:solidFill>
                  <a:sysClr val="windowText" lastClr="000000"/>
                </a:solidFill>
              </a:rPr>
              <a:t>more likely  </a:t>
            </a:r>
          </a:p>
          <a:p>
            <a:pPr algn="ctr"/>
            <a:r>
              <a:rPr lang="en-GB" sz="1600" b="1" dirty="0">
                <a:solidFill>
                  <a:sysClr val="windowText" lastClr="000000"/>
                </a:solidFill>
              </a:rPr>
              <a:t>to be low performers </a:t>
            </a:r>
            <a:r>
              <a:rPr lang="en-GB" sz="1600" dirty="0" smtClean="0">
                <a:solidFill>
                  <a:sysClr val="windowText" lastClr="000000"/>
                </a:solidFill>
              </a:rPr>
              <a:t> </a:t>
            </a:r>
            <a:r>
              <a:rPr lang="en-GB" sz="1600" dirty="0">
                <a:solidFill>
                  <a:sysClr val="windowText" lastClr="000000"/>
                </a:solidFill>
              </a:rPr>
              <a:t>than students in public schools</a:t>
            </a:r>
          </a:p>
          <a:p>
            <a:pPr algn="ctr"/>
            <a:endParaRPr lang="en-GB" sz="1600" dirty="0"/>
          </a:p>
        </p:txBody>
      </p:sp>
      <p:sp>
        <p:nvSpPr>
          <p:cNvPr id="9" name="TextBox 8"/>
          <p:cNvSpPr txBox="1"/>
          <p:nvPr/>
        </p:nvSpPr>
        <p:spPr>
          <a:xfrm>
            <a:off x="7134671" y="4355006"/>
            <a:ext cx="1890000" cy="558109"/>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vert="horz" wrap="square" tIns="36000" bIns="0" rtlCol="0">
            <a:spAutoFit/>
          </a:bodyPr>
          <a:lstStyle/>
          <a:p>
            <a:pPr algn="ctr"/>
            <a:r>
              <a:rPr lang="en-GB" sz="1400" b="1" dirty="0">
                <a:solidFill>
                  <a:sysClr val="windowText" lastClr="000000"/>
                </a:solidFill>
              </a:rPr>
              <a:t>… less </a:t>
            </a:r>
            <a:r>
              <a:rPr lang="en-GB" sz="1400" b="1" dirty="0" smtClean="0">
                <a:solidFill>
                  <a:sysClr val="windowText" lastClr="000000"/>
                </a:solidFill>
              </a:rPr>
              <a:t>likely </a:t>
            </a:r>
            <a:r>
              <a:rPr lang="en-GB" sz="1400" b="1" dirty="0">
                <a:solidFill>
                  <a:sysClr val="windowText" lastClr="000000"/>
                </a:solidFill>
              </a:rPr>
              <a:t>to be low </a:t>
            </a:r>
            <a:r>
              <a:rPr lang="en-GB" sz="1400" b="1" dirty="0" smtClean="0">
                <a:solidFill>
                  <a:sysClr val="windowText" lastClr="000000"/>
                </a:solidFill>
              </a:rPr>
              <a:t>performers</a:t>
            </a:r>
            <a:endParaRPr lang="en-GB" sz="1400" dirty="0"/>
          </a:p>
        </p:txBody>
      </p:sp>
      <p:sp>
        <p:nvSpPr>
          <p:cNvPr id="12" name="TextBox 1"/>
          <p:cNvSpPr txBox="1"/>
          <p:nvPr/>
        </p:nvSpPr>
        <p:spPr>
          <a:xfrm rot="5400000">
            <a:off x="7564955" y="607330"/>
            <a:ext cx="972000" cy="1890000"/>
          </a:xfrm>
          <a:prstGeom prst="rect">
            <a:avLst/>
          </a:prstGeom>
          <a:ln>
            <a:noFill/>
          </a:ln>
        </p:spPr>
        <p:style>
          <a:lnRef idx="2">
            <a:schemeClr val="accent5"/>
          </a:lnRef>
          <a:fillRef idx="1">
            <a:schemeClr val="lt1"/>
          </a:fillRef>
          <a:effectRef idx="0">
            <a:schemeClr val="accent5"/>
          </a:effectRef>
          <a:fontRef idx="minor">
            <a:schemeClr val="dk1"/>
          </a:fontRef>
        </p:style>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solidFill>
                  <a:srgbClr val="000000"/>
                </a:solidFill>
              </a:rPr>
              <a:t>Students in </a:t>
            </a:r>
            <a:endParaRPr lang="en-GB" sz="1600" dirty="0" smtClean="0">
              <a:solidFill>
                <a:srgbClr val="000000"/>
              </a:solidFill>
            </a:endParaRPr>
          </a:p>
          <a:p>
            <a:pPr algn="ctr"/>
            <a:r>
              <a:rPr lang="en-GB" sz="1600" b="1" dirty="0" smtClean="0">
                <a:solidFill>
                  <a:srgbClr val="000000"/>
                </a:solidFill>
              </a:rPr>
              <a:t>private- dependent</a:t>
            </a:r>
            <a:r>
              <a:rPr lang="en-GB" sz="1600" b="1" baseline="0" dirty="0" smtClean="0">
                <a:solidFill>
                  <a:srgbClr val="000000"/>
                </a:solidFill>
              </a:rPr>
              <a:t> </a:t>
            </a:r>
          </a:p>
          <a:p>
            <a:pPr algn="ctr"/>
            <a:r>
              <a:rPr lang="en-GB" sz="1600" baseline="0" dirty="0" smtClean="0">
                <a:solidFill>
                  <a:srgbClr val="000000"/>
                </a:solidFill>
              </a:rPr>
              <a:t>schools </a:t>
            </a:r>
            <a:r>
              <a:rPr lang="en-GB" sz="1600" baseline="0" dirty="0">
                <a:solidFill>
                  <a:srgbClr val="000000"/>
                </a:solidFill>
              </a:rPr>
              <a:t>are...</a:t>
            </a:r>
            <a:endParaRPr lang="en-GB" sz="1600" dirty="0">
              <a:solidFill>
                <a:srgbClr val="000000"/>
              </a:solidFill>
            </a:endParaRPr>
          </a:p>
        </p:txBody>
      </p:sp>
      <p:sp>
        <p:nvSpPr>
          <p:cNvPr id="13" name="Rectangle 12"/>
          <p:cNvSpPr/>
          <p:nvPr/>
        </p:nvSpPr>
        <p:spPr>
          <a:xfrm>
            <a:off x="4580043" y="2079677"/>
            <a:ext cx="162000" cy="4067122"/>
          </a:xfrm>
          <a:prstGeom prst="rect">
            <a:avLst/>
          </a:prstGeom>
          <a:solidFill>
            <a:srgbClr val="00B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30968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4" dur="500"/>
                                        <p:tgtEl>
                                          <p:spTgt spid="7">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8" dur="500"/>
                                        <p:tgtEl>
                                          <p:spTgt spid="7">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1" dur="500"/>
                                        <p:tgtEl>
                                          <p:spTgt spid="7">
                                            <p:graphicEl>
                                              <a:chart seriesIdx="3" categoryIdx="-4" bldStep="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2000"/>
                            </p:stCondLst>
                            <p:childTnLst>
                              <p:par>
                                <p:cTn id="27" presetID="47" presetClass="entr" presetSubtype="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4" grpId="0" animBg="1"/>
      <p:bldP spid="8" grpId="0" animBg="1"/>
      <p:bldP spid="9" grpId="0" animBg="1"/>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School </a:t>
            </a:r>
            <a:r>
              <a:rPr lang="en-GB" sz="2800" b="1" dirty="0" smtClean="0">
                <a:solidFill>
                  <a:srgbClr val="000000"/>
                </a:solidFill>
                <a:latin typeface="Georgia"/>
                <a:ea typeface="+mn-ea"/>
                <a:cs typeface="+mn-cs"/>
              </a:rPr>
              <a:t>type</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5.7.</a:t>
            </a:r>
            <a:endParaRPr lang="en-GB" sz="1300" dirty="0"/>
          </a:p>
        </p:txBody>
      </p:sp>
      <p:graphicFrame>
        <p:nvGraphicFramePr>
          <p:cNvPr id="7" name="Chart 6"/>
          <p:cNvGraphicFramePr>
            <a:graphicFrameLocks/>
          </p:cNvGraphicFramePr>
          <p:nvPr>
            <p:extLst>
              <p:ext uri="{D42A27DB-BD31-4B8C-83A1-F6EECF244321}">
                <p14:modId xmlns:p14="http://schemas.microsoft.com/office/powerpoint/2010/main" val="2321631817"/>
              </p:ext>
            </p:extLst>
          </p:nvPr>
        </p:nvGraphicFramePr>
        <p:xfrm>
          <a:off x="179512" y="1412776"/>
          <a:ext cx="8712968" cy="48577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
          <p:cNvSpPr txBox="1"/>
          <p:nvPr/>
        </p:nvSpPr>
        <p:spPr>
          <a:xfrm>
            <a:off x="4499992" y="3099765"/>
            <a:ext cx="3306850" cy="228199"/>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aseline="0" dirty="0" smtClean="0">
                <a:solidFill>
                  <a:schemeClr val="bg2">
                    <a:lumMod val="10000"/>
                  </a:schemeClr>
                </a:solidFill>
              </a:rPr>
              <a:t>Students </a:t>
            </a:r>
            <a:r>
              <a:rPr lang="en-GB" sz="1400" baseline="0" dirty="0">
                <a:solidFill>
                  <a:schemeClr val="bg2">
                    <a:lumMod val="10000"/>
                  </a:schemeClr>
                </a:solidFill>
              </a:rPr>
              <a:t>enrolled in </a:t>
            </a:r>
            <a:r>
              <a:rPr lang="en-GB" sz="1400" b="1" baseline="0" dirty="0">
                <a:solidFill>
                  <a:schemeClr val="bg2">
                    <a:lumMod val="10000"/>
                  </a:schemeClr>
                </a:solidFill>
              </a:rPr>
              <a:t>public schools</a:t>
            </a:r>
            <a:endParaRPr lang="en-GB" sz="1400" b="1" dirty="0">
              <a:solidFill>
                <a:schemeClr val="bg2">
                  <a:lumMod val="10000"/>
                </a:schemeClr>
              </a:solidFill>
            </a:endParaRPr>
          </a:p>
        </p:txBody>
      </p:sp>
      <p:sp>
        <p:nvSpPr>
          <p:cNvPr id="9" name="TextBox 3"/>
          <p:cNvSpPr txBox="1"/>
          <p:nvPr/>
        </p:nvSpPr>
        <p:spPr>
          <a:xfrm>
            <a:off x="3635896" y="2340112"/>
            <a:ext cx="4536504" cy="224792"/>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400" baseline="0" dirty="0" smtClean="0">
                <a:solidFill>
                  <a:schemeClr val="bg2">
                    <a:lumMod val="10000"/>
                  </a:schemeClr>
                </a:solidFill>
              </a:rPr>
              <a:t>Students </a:t>
            </a:r>
            <a:r>
              <a:rPr lang="en-GB" sz="1400" baseline="0" dirty="0">
                <a:solidFill>
                  <a:schemeClr val="bg2">
                    <a:lumMod val="10000"/>
                  </a:schemeClr>
                </a:solidFill>
              </a:rPr>
              <a:t>enrolled in </a:t>
            </a:r>
            <a:r>
              <a:rPr lang="en-GB" sz="1400" b="1" baseline="0" dirty="0" smtClean="0">
                <a:solidFill>
                  <a:schemeClr val="bg2">
                    <a:lumMod val="10000"/>
                  </a:schemeClr>
                </a:solidFill>
              </a:rPr>
              <a:t>p</a:t>
            </a:r>
            <a:r>
              <a:rPr lang="en-GB" sz="1400" b="1" dirty="0" smtClean="0">
                <a:solidFill>
                  <a:schemeClr val="bg2">
                    <a:lumMod val="10000"/>
                  </a:schemeClr>
                </a:solidFill>
              </a:rPr>
              <a:t>rivate-independent</a:t>
            </a:r>
            <a:r>
              <a:rPr lang="en-GB" sz="1400" b="1" baseline="0" dirty="0" smtClean="0">
                <a:solidFill>
                  <a:schemeClr val="bg2">
                    <a:lumMod val="10000"/>
                  </a:schemeClr>
                </a:solidFill>
              </a:rPr>
              <a:t> </a:t>
            </a:r>
            <a:r>
              <a:rPr lang="en-GB" sz="1400" b="1" baseline="0" dirty="0">
                <a:solidFill>
                  <a:schemeClr val="bg2">
                    <a:lumMod val="10000"/>
                  </a:schemeClr>
                </a:solidFill>
              </a:rPr>
              <a:t>schools</a:t>
            </a:r>
            <a:endParaRPr lang="en-GB" sz="1400" b="1" dirty="0">
              <a:solidFill>
                <a:schemeClr val="bg2">
                  <a:lumMod val="10000"/>
                </a:schemeClr>
              </a:solidFill>
            </a:endParaRPr>
          </a:p>
        </p:txBody>
      </p:sp>
      <p:sp>
        <p:nvSpPr>
          <p:cNvPr id="10" name="TextBox 4"/>
          <p:cNvSpPr txBox="1"/>
          <p:nvPr/>
        </p:nvSpPr>
        <p:spPr>
          <a:xfrm>
            <a:off x="3775473" y="5059460"/>
            <a:ext cx="4320480" cy="22969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GB" sz="1400" dirty="0" smtClean="0">
                <a:solidFill>
                  <a:schemeClr val="bg2">
                    <a:lumMod val="10000"/>
                  </a:schemeClr>
                </a:solidFill>
              </a:rPr>
              <a:t>Students </a:t>
            </a:r>
            <a:r>
              <a:rPr lang="en-GB" sz="1400" dirty="0">
                <a:solidFill>
                  <a:schemeClr val="bg2">
                    <a:lumMod val="10000"/>
                  </a:schemeClr>
                </a:solidFill>
              </a:rPr>
              <a:t>enrolled in </a:t>
            </a:r>
            <a:r>
              <a:rPr lang="en-GB" sz="1400" b="1" dirty="0">
                <a:solidFill>
                  <a:schemeClr val="bg2">
                    <a:lumMod val="10000"/>
                  </a:schemeClr>
                </a:solidFill>
              </a:rPr>
              <a:t>private-dependent</a:t>
            </a:r>
            <a:r>
              <a:rPr lang="en-GB" sz="1400" b="1" baseline="0" dirty="0">
                <a:solidFill>
                  <a:schemeClr val="bg2">
                    <a:lumMod val="10000"/>
                  </a:schemeClr>
                </a:solidFill>
              </a:rPr>
              <a:t> schools</a:t>
            </a:r>
            <a:endParaRPr lang="en-GB" sz="1400" b="1" dirty="0">
              <a:solidFill>
                <a:schemeClr val="bg2">
                  <a:lumMod val="10000"/>
                </a:schemeClr>
              </a:solidFill>
            </a:endParaRPr>
          </a:p>
        </p:txBody>
      </p:sp>
      <p:sp>
        <p:nvSpPr>
          <p:cNvPr id="12" name="TextBox 11"/>
          <p:cNvSpPr txBox="1"/>
          <p:nvPr/>
        </p:nvSpPr>
        <p:spPr>
          <a:xfrm>
            <a:off x="827584" y="1331476"/>
            <a:ext cx="7776864" cy="369332"/>
          </a:xfrm>
          <a:prstGeom prst="rect">
            <a:avLst/>
          </a:prstGeom>
          <a:noFill/>
        </p:spPr>
        <p:txBody>
          <a:bodyPr wrap="square" rtlCol="0">
            <a:spAutoFit/>
          </a:bodyPr>
          <a:lstStyle/>
          <a:p>
            <a:pPr algn="ctr"/>
            <a:r>
              <a:rPr lang="en-GB" dirty="0" smtClean="0">
                <a:solidFill>
                  <a:srgbClr val="000000"/>
                </a:solidFill>
              </a:rPr>
              <a:t>System-level correlation (all countries/economies with data in PISA 2012)</a:t>
            </a:r>
            <a:endParaRPr lang="en-GB" dirty="0">
              <a:solidFill>
                <a:srgbClr val="000000"/>
              </a:solidFill>
            </a:endParaRPr>
          </a:p>
        </p:txBody>
      </p:sp>
    </p:spTree>
    <p:extLst>
      <p:ext uri="{BB962C8B-B14F-4D97-AF65-F5344CB8AC3E}">
        <p14:creationId xmlns:p14="http://schemas.microsoft.com/office/powerpoint/2010/main" val="29344263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9" dur="500"/>
                                        <p:tgtEl>
                                          <p:spTgt spid="7">
                                            <p:graphicEl>
                                              <a:chart seriesIdx="1"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7" dur="500"/>
                                        <p:tgtEl>
                                          <p:spTgt spid="7">
                                            <p:graphicEl>
                                              <a:chart seriesIdx="2"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8" grpId="0" animBg="1"/>
      <p:bldP spid="9"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0000"/>
                </a:solidFill>
                <a:latin typeface="Georgia"/>
                <a:ea typeface="+mn-ea"/>
                <a:cs typeface="+mn-cs"/>
              </a:rPr>
              <a:t>School system structure </a:t>
            </a:r>
            <a:r>
              <a:rPr lang="en-GB" sz="2800" b="1" dirty="0" smtClean="0">
                <a:solidFill>
                  <a:srgbClr val="000000"/>
                </a:solidFill>
                <a:latin typeface="Georgia"/>
                <a:ea typeface="+mn-ea"/>
                <a:cs typeface="+mn-cs"/>
              </a:rPr>
              <a:t>(</a:t>
            </a:r>
            <a:r>
              <a:rPr lang="en-GB" sz="2800" b="1" dirty="0">
                <a:solidFill>
                  <a:srgbClr val="000000"/>
                </a:solidFill>
                <a:latin typeface="Georgia"/>
                <a:ea typeface="+mn-ea"/>
                <a:cs typeface="+mn-cs"/>
              </a:rPr>
              <a:t>1)</a:t>
            </a: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a:t>Source: Figure </a:t>
            </a:r>
            <a:r>
              <a:rPr lang="en-GB" sz="1300" dirty="0" smtClean="0"/>
              <a:t>5.11.</a:t>
            </a:r>
            <a:endParaRPr lang="en-GB" sz="1300" dirty="0"/>
          </a:p>
        </p:txBody>
      </p:sp>
      <p:graphicFrame>
        <p:nvGraphicFramePr>
          <p:cNvPr id="7" name="Chart 6"/>
          <p:cNvGraphicFramePr>
            <a:graphicFrameLocks/>
          </p:cNvGraphicFramePr>
          <p:nvPr>
            <p:extLst>
              <p:ext uri="{D42A27DB-BD31-4B8C-83A1-F6EECF244321}">
                <p14:modId xmlns:p14="http://schemas.microsoft.com/office/powerpoint/2010/main" val="560067130"/>
              </p:ext>
            </p:extLst>
          </p:nvPr>
        </p:nvGraphicFramePr>
        <p:xfrm>
          <a:off x="323528" y="1556792"/>
          <a:ext cx="8352928" cy="49592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p:cNvSpPr txBox="1"/>
          <p:nvPr/>
        </p:nvSpPr>
        <p:spPr>
          <a:xfrm>
            <a:off x="5292080" y="2000260"/>
            <a:ext cx="1888065" cy="215629"/>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dirty="0" smtClean="0">
                <a:solidFill>
                  <a:schemeClr val="bg2">
                    <a:lumMod val="10000"/>
                  </a:schemeClr>
                </a:solidFill>
              </a:rPr>
              <a:t>Vertical </a:t>
            </a:r>
            <a:r>
              <a:rPr lang="en-GB" sz="1400" dirty="0">
                <a:solidFill>
                  <a:schemeClr val="bg2">
                    <a:lumMod val="10000"/>
                  </a:schemeClr>
                </a:solidFill>
              </a:rPr>
              <a:t>stratification</a:t>
            </a:r>
          </a:p>
        </p:txBody>
      </p:sp>
      <p:sp>
        <p:nvSpPr>
          <p:cNvPr id="9" name="TextBox 3"/>
          <p:cNvSpPr txBox="1"/>
          <p:nvPr/>
        </p:nvSpPr>
        <p:spPr>
          <a:xfrm>
            <a:off x="5652120" y="3213575"/>
            <a:ext cx="2664296" cy="34070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400" dirty="0">
                <a:solidFill>
                  <a:schemeClr val="bg2">
                    <a:lumMod val="10000"/>
                  </a:schemeClr>
                </a:solidFill>
              </a:rPr>
              <a:t>A</a:t>
            </a:r>
            <a:r>
              <a:rPr lang="en-GB" sz="1400" dirty="0" smtClean="0">
                <a:solidFill>
                  <a:schemeClr val="bg2">
                    <a:lumMod val="10000"/>
                  </a:schemeClr>
                </a:solidFill>
              </a:rPr>
              <a:t>bility </a:t>
            </a:r>
            <a:r>
              <a:rPr lang="en-GB" sz="1400" dirty="0">
                <a:solidFill>
                  <a:schemeClr val="bg2">
                    <a:lumMod val="10000"/>
                  </a:schemeClr>
                </a:solidFill>
              </a:rPr>
              <a:t>grouping</a:t>
            </a:r>
            <a:r>
              <a:rPr lang="en-GB" sz="1400" baseline="0" dirty="0">
                <a:solidFill>
                  <a:schemeClr val="bg2">
                    <a:lumMod val="10000"/>
                  </a:schemeClr>
                </a:solidFill>
              </a:rPr>
              <a:t> within schools</a:t>
            </a:r>
            <a:endParaRPr lang="en-GB" sz="1400" dirty="0">
              <a:solidFill>
                <a:schemeClr val="bg2">
                  <a:lumMod val="10000"/>
                </a:schemeClr>
              </a:solidFill>
            </a:endParaRPr>
          </a:p>
        </p:txBody>
      </p:sp>
      <p:sp>
        <p:nvSpPr>
          <p:cNvPr id="10" name="TextBox 4"/>
          <p:cNvSpPr txBox="1"/>
          <p:nvPr/>
        </p:nvSpPr>
        <p:spPr>
          <a:xfrm>
            <a:off x="4499992" y="4144678"/>
            <a:ext cx="2547441" cy="346652"/>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aseline="0" dirty="0" smtClean="0">
                <a:solidFill>
                  <a:schemeClr val="bg2">
                    <a:lumMod val="10000"/>
                  </a:schemeClr>
                </a:solidFill>
              </a:rPr>
              <a:t>Between-school </a:t>
            </a:r>
            <a:r>
              <a:rPr lang="en-GB" sz="1400" baseline="0" dirty="0">
                <a:solidFill>
                  <a:schemeClr val="bg2">
                    <a:lumMod val="10000"/>
                  </a:schemeClr>
                </a:solidFill>
              </a:rPr>
              <a:t>horizontal  stratification</a:t>
            </a:r>
            <a:endParaRPr lang="en-GB" sz="1400" dirty="0">
              <a:solidFill>
                <a:schemeClr val="bg2">
                  <a:lumMod val="10000"/>
                </a:schemeClr>
              </a:solidFill>
            </a:endParaRPr>
          </a:p>
        </p:txBody>
      </p:sp>
      <p:sp>
        <p:nvSpPr>
          <p:cNvPr id="12" name="TextBox 11"/>
          <p:cNvSpPr txBox="1"/>
          <p:nvPr/>
        </p:nvSpPr>
        <p:spPr>
          <a:xfrm>
            <a:off x="827584" y="1331476"/>
            <a:ext cx="7776864" cy="369332"/>
          </a:xfrm>
          <a:prstGeom prst="rect">
            <a:avLst/>
          </a:prstGeom>
          <a:noFill/>
        </p:spPr>
        <p:txBody>
          <a:bodyPr wrap="square" rtlCol="0">
            <a:spAutoFit/>
          </a:bodyPr>
          <a:lstStyle/>
          <a:p>
            <a:pPr algn="ctr"/>
            <a:r>
              <a:rPr lang="en-GB" dirty="0" smtClean="0">
                <a:solidFill>
                  <a:srgbClr val="000000"/>
                </a:solidFill>
              </a:rPr>
              <a:t>System-level correlation (all countries/economies with data in PISA 2012)</a:t>
            </a:r>
            <a:endParaRPr lang="en-GB" dirty="0">
              <a:solidFill>
                <a:srgbClr val="000000"/>
              </a:solidFill>
            </a:endParaRPr>
          </a:p>
        </p:txBody>
      </p:sp>
    </p:spTree>
    <p:extLst>
      <p:ext uri="{BB962C8B-B14F-4D97-AF65-F5344CB8AC3E}">
        <p14:creationId xmlns:p14="http://schemas.microsoft.com/office/powerpoint/2010/main" val="2341440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9" dur="500"/>
                                        <p:tgtEl>
                                          <p:spTgt spid="7">
                                            <p:graphicEl>
                                              <a:chart seriesIdx="1"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7" dur="500"/>
                                        <p:tgtEl>
                                          <p:spTgt spid="7">
                                            <p:graphicEl>
                                              <a:chart seriesIdx="2"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8" grpId="0" animBg="1"/>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solidFill>
                  <a:srgbClr val="000000"/>
                </a:solidFill>
                <a:latin typeface="Georgia"/>
                <a:ea typeface="+mn-ea"/>
                <a:cs typeface="+mn-cs"/>
              </a:rPr>
              <a:t>School system structure (2)</a:t>
            </a:r>
            <a:endParaRPr lang="en-GB" sz="2800" b="1" dirty="0">
              <a:solidFill>
                <a:srgbClr val="000000"/>
              </a:solidFill>
              <a:latin typeface="Georgia"/>
              <a:ea typeface="+mn-ea"/>
              <a:cs typeface="+mn-cs"/>
            </a:endParaRPr>
          </a:p>
        </p:txBody>
      </p:sp>
      <p:sp>
        <p:nvSpPr>
          <p:cNvPr id="5" name="TextBox 4"/>
          <p:cNvSpPr txBox="1"/>
          <p:nvPr/>
        </p:nvSpPr>
        <p:spPr>
          <a:xfrm>
            <a:off x="-36512" y="6516052"/>
            <a:ext cx="5544616" cy="292388"/>
          </a:xfrm>
          <a:prstGeom prst="rect">
            <a:avLst/>
          </a:prstGeom>
          <a:noFill/>
        </p:spPr>
        <p:txBody>
          <a:bodyPr wrap="square" rtlCol="0">
            <a:spAutoFit/>
          </a:bodyPr>
          <a:lstStyle/>
          <a:p>
            <a:r>
              <a:rPr lang="en-GB" sz="1300" dirty="0" smtClean="0"/>
              <a:t>Source: Figure 5.13.</a:t>
            </a:r>
            <a:endParaRPr lang="en-GB" sz="1300" dirty="0"/>
          </a:p>
        </p:txBody>
      </p:sp>
      <p:graphicFrame>
        <p:nvGraphicFramePr>
          <p:cNvPr id="3" name="Chart 2"/>
          <p:cNvGraphicFramePr/>
          <p:nvPr>
            <p:extLst>
              <p:ext uri="{D42A27DB-BD31-4B8C-83A1-F6EECF244321}">
                <p14:modId xmlns:p14="http://schemas.microsoft.com/office/powerpoint/2010/main" val="279658650"/>
              </p:ext>
            </p:extLst>
          </p:nvPr>
        </p:nvGraphicFramePr>
        <p:xfrm>
          <a:off x="251520" y="1915091"/>
          <a:ext cx="8352928" cy="460096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7584" y="1268760"/>
            <a:ext cx="7606570" cy="646331"/>
          </a:xfrm>
          <a:prstGeom prst="rect">
            <a:avLst/>
          </a:prstGeom>
        </p:spPr>
        <p:txBody>
          <a:bodyPr wrap="none">
            <a:spAutoFit/>
          </a:bodyPr>
          <a:lstStyle/>
          <a:p>
            <a:r>
              <a:rPr lang="en-US" b="1" dirty="0">
                <a:solidFill>
                  <a:srgbClr val="000000"/>
                </a:solidFill>
              </a:rPr>
              <a:t>Percentage-point difference of low performers in </a:t>
            </a:r>
            <a:r>
              <a:rPr lang="en-US" b="1" dirty="0" smtClean="0">
                <a:solidFill>
                  <a:srgbClr val="000000"/>
                </a:solidFill>
              </a:rPr>
              <a:t>mathematics</a:t>
            </a:r>
          </a:p>
          <a:p>
            <a:r>
              <a:rPr lang="en-US" b="1" dirty="0" smtClean="0">
                <a:solidFill>
                  <a:srgbClr val="000000"/>
                </a:solidFill>
              </a:rPr>
              <a:t> </a:t>
            </a:r>
            <a:r>
              <a:rPr lang="en-US" b="1" dirty="0">
                <a:solidFill>
                  <a:srgbClr val="000000"/>
                </a:solidFill>
              </a:rPr>
              <a:t>per unit increase in the indices cited along the horizontal axis</a:t>
            </a:r>
          </a:p>
        </p:txBody>
      </p:sp>
    </p:spTree>
    <p:extLst>
      <p:ext uri="{BB962C8B-B14F-4D97-AF65-F5344CB8AC3E}">
        <p14:creationId xmlns:p14="http://schemas.microsoft.com/office/powerpoint/2010/main" val="3249563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500"/>
                                        <p:tgtEl>
                                          <p:spTgt spid="3">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500"/>
                                        <p:tgtEl>
                                          <p:spTgt spid="3">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500"/>
                                        <p:tgtEl>
                                          <p:spTgt spid="3">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216411"/>
            <a:ext cx="6624000" cy="2464777"/>
          </a:xfrm>
        </p:spPr>
        <p:txBody>
          <a:bodyPr/>
          <a:lstStyle/>
          <a:p>
            <a:r>
              <a:rPr lang="en-GB" b="1" dirty="0" smtClean="0"/>
              <a:t>A </a:t>
            </a:r>
            <a:r>
              <a:rPr lang="en-GB" sz="4400" b="1" dirty="0" smtClean="0"/>
              <a:t>p</a:t>
            </a:r>
            <a:r>
              <a:rPr lang="en-GB" b="1" dirty="0" smtClean="0"/>
              <a:t>olicy </a:t>
            </a:r>
            <a:r>
              <a:rPr lang="en-GB" sz="4400" b="1" dirty="0" smtClean="0"/>
              <a:t>f</a:t>
            </a:r>
            <a:r>
              <a:rPr lang="en-GB" b="1" dirty="0" smtClean="0"/>
              <a:t>ramework</a:t>
            </a:r>
            <a:br>
              <a:rPr lang="en-GB" b="1" dirty="0" smtClean="0"/>
            </a:br>
            <a:r>
              <a:rPr lang="en-GB" b="1" dirty="0" smtClean="0"/>
              <a:t> </a:t>
            </a:r>
            <a:br>
              <a:rPr lang="en-GB" b="1" dirty="0" smtClean="0"/>
            </a:br>
            <a:r>
              <a:rPr lang="en-GB" b="1" dirty="0" smtClean="0"/>
              <a:t>for </a:t>
            </a:r>
            <a:r>
              <a:rPr lang="en-GB" sz="4400" b="1" dirty="0" smtClean="0"/>
              <a:t>t</a:t>
            </a:r>
            <a:r>
              <a:rPr lang="en-GB" b="1" dirty="0" smtClean="0"/>
              <a:t>ackling </a:t>
            </a:r>
            <a:r>
              <a:rPr lang="en-GB" sz="4400" b="1" dirty="0" smtClean="0"/>
              <a:t>s</a:t>
            </a:r>
            <a:r>
              <a:rPr lang="en-GB" b="1" dirty="0" smtClean="0"/>
              <a:t>tudent </a:t>
            </a:r>
            <a:br>
              <a:rPr lang="en-GB" b="1" dirty="0" smtClean="0"/>
            </a:br>
            <a:r>
              <a:rPr lang="en-GB" b="1" dirty="0"/>
              <a:t/>
            </a:r>
            <a:br>
              <a:rPr lang="en-GB" b="1" dirty="0"/>
            </a:br>
            <a:r>
              <a:rPr lang="en-GB" sz="4400" b="1" dirty="0" smtClean="0"/>
              <a:t>l</a:t>
            </a:r>
            <a:r>
              <a:rPr lang="en-GB" b="1" dirty="0" smtClean="0"/>
              <a:t>ow </a:t>
            </a:r>
            <a:r>
              <a:rPr lang="en-GB" sz="4400" b="1" dirty="0" smtClean="0"/>
              <a:t>p</a:t>
            </a:r>
            <a:r>
              <a:rPr lang="en-GB" b="1" dirty="0" smtClean="0"/>
              <a:t>erformance</a:t>
            </a:r>
            <a:endParaRPr lang="en-GB" b="1" dirty="0"/>
          </a:p>
        </p:txBody>
      </p:sp>
    </p:spTree>
    <p:extLst>
      <p:ext uri="{BB962C8B-B14F-4D97-AF65-F5344CB8AC3E}">
        <p14:creationId xmlns:p14="http://schemas.microsoft.com/office/powerpoint/2010/main" val="108129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32000"/>
          </a:srgbClr>
        </a:solidFill>
        <a:effectLst/>
      </p:bgPr>
    </p:bg>
    <p:spTree>
      <p:nvGrpSpPr>
        <p:cNvPr id="1" name=""/>
        <p:cNvGrpSpPr/>
        <p:nvPr/>
      </p:nvGrpSpPr>
      <p:grpSpPr>
        <a:xfrm>
          <a:off x="0" y="0"/>
          <a:ext cx="0" cy="0"/>
          <a:chOff x="0" y="0"/>
          <a:chExt cx="0" cy="0"/>
        </a:xfrm>
      </p:grpSpPr>
      <p:sp>
        <p:nvSpPr>
          <p:cNvPr id="2" name="TextBox 1"/>
          <p:cNvSpPr txBox="1"/>
          <p:nvPr/>
        </p:nvSpPr>
        <p:spPr>
          <a:xfrm>
            <a:off x="414173" y="692696"/>
            <a:ext cx="8208912" cy="1200329"/>
          </a:xfrm>
          <a:prstGeom prst="rect">
            <a:avLst/>
          </a:prstGeom>
          <a:noFill/>
        </p:spPr>
        <p:txBody>
          <a:bodyPr wrap="square" rtlCol="0">
            <a:spAutoFit/>
          </a:bodyPr>
          <a:lstStyle/>
          <a:p>
            <a:r>
              <a:rPr lang="en-GB" sz="2400" dirty="0">
                <a:solidFill>
                  <a:prstClr val="black"/>
                </a:solidFill>
              </a:rPr>
              <a:t>Mei-Ling from Singapore was preparing to go to South Africa for 3 months as an exchange student.  She needed to change some Singapore dollars (SGD) into South African rand (ZAR). </a:t>
            </a:r>
            <a:endParaRPr lang="en-GB" sz="2400" dirty="0" smtClean="0">
              <a:solidFill>
                <a:prstClr val="black"/>
              </a:solidFill>
            </a:endParaRPr>
          </a:p>
        </p:txBody>
      </p:sp>
      <p:sp>
        <p:nvSpPr>
          <p:cNvPr id="3" name="TextBox 2"/>
          <p:cNvSpPr txBox="1"/>
          <p:nvPr/>
        </p:nvSpPr>
        <p:spPr>
          <a:xfrm>
            <a:off x="395536" y="2154903"/>
            <a:ext cx="7992888" cy="1938992"/>
          </a:xfrm>
          <a:prstGeom prst="rect">
            <a:avLst/>
          </a:prstGeom>
          <a:noFill/>
        </p:spPr>
        <p:txBody>
          <a:bodyPr wrap="square" rtlCol="0">
            <a:spAutoFit/>
          </a:bodyPr>
          <a:lstStyle/>
          <a:p>
            <a:r>
              <a:rPr lang="en-GB" sz="2400" b="1" dirty="0" smtClean="0">
                <a:solidFill>
                  <a:prstClr val="black"/>
                </a:solidFill>
              </a:rPr>
              <a:t>Question</a:t>
            </a:r>
            <a:r>
              <a:rPr lang="en-GB" sz="2400" dirty="0" smtClean="0">
                <a:solidFill>
                  <a:prstClr val="black"/>
                </a:solidFill>
              </a:rPr>
              <a:t>: Mei-Ling </a:t>
            </a:r>
            <a:r>
              <a:rPr lang="en-GB" sz="2400" dirty="0">
                <a:solidFill>
                  <a:prstClr val="black"/>
                </a:solidFill>
              </a:rPr>
              <a:t>found out that the exchange rate between Singapore dollars and South African rand was:</a:t>
            </a:r>
          </a:p>
          <a:p>
            <a:endParaRPr lang="en-GB" sz="2400" dirty="0" smtClean="0">
              <a:solidFill>
                <a:prstClr val="black"/>
              </a:solidFill>
            </a:endParaRPr>
          </a:p>
          <a:p>
            <a:r>
              <a:rPr lang="en-GB" sz="2400" dirty="0" smtClean="0">
                <a:solidFill>
                  <a:prstClr val="black"/>
                </a:solidFill>
              </a:rPr>
              <a:t>1 </a:t>
            </a:r>
            <a:r>
              <a:rPr lang="en-GB" sz="2400" dirty="0">
                <a:solidFill>
                  <a:prstClr val="black"/>
                </a:solidFill>
              </a:rPr>
              <a:t>SGD = 4.2 </a:t>
            </a:r>
            <a:r>
              <a:rPr lang="en-GB" sz="2400" dirty="0" smtClean="0">
                <a:solidFill>
                  <a:prstClr val="black"/>
                </a:solidFill>
              </a:rPr>
              <a:t>ZAR</a:t>
            </a:r>
          </a:p>
          <a:p>
            <a:endParaRPr lang="en-GB" sz="2400" dirty="0">
              <a:solidFill>
                <a:prstClr val="black"/>
              </a:solidFill>
            </a:endParaRPr>
          </a:p>
        </p:txBody>
      </p:sp>
      <p:sp>
        <p:nvSpPr>
          <p:cNvPr id="4" name="TextBox 3"/>
          <p:cNvSpPr txBox="1"/>
          <p:nvPr/>
        </p:nvSpPr>
        <p:spPr>
          <a:xfrm>
            <a:off x="395536" y="3861048"/>
            <a:ext cx="7992888" cy="1200329"/>
          </a:xfrm>
          <a:prstGeom prst="rect">
            <a:avLst/>
          </a:prstGeom>
          <a:noFill/>
        </p:spPr>
        <p:txBody>
          <a:bodyPr wrap="square" rtlCol="0">
            <a:spAutoFit/>
          </a:bodyPr>
          <a:lstStyle/>
          <a:p>
            <a:r>
              <a:rPr lang="en-GB" sz="2400" dirty="0">
                <a:solidFill>
                  <a:prstClr val="black"/>
                </a:solidFill>
              </a:rPr>
              <a:t>Mei-Ling changed 3000 Singapore dollars into South African rand at this exchange rate.  </a:t>
            </a:r>
          </a:p>
          <a:p>
            <a:r>
              <a:rPr lang="en-GB" sz="2400" dirty="0">
                <a:solidFill>
                  <a:prstClr val="black"/>
                </a:solidFill>
              </a:rPr>
              <a:t>How much money in South African rand did Mei-Ling get?</a:t>
            </a:r>
          </a:p>
        </p:txBody>
      </p:sp>
      <p:sp>
        <p:nvSpPr>
          <p:cNvPr id="5" name="TextBox 4"/>
          <p:cNvSpPr txBox="1"/>
          <p:nvPr/>
        </p:nvSpPr>
        <p:spPr>
          <a:xfrm>
            <a:off x="395536" y="5301208"/>
            <a:ext cx="7416824" cy="461665"/>
          </a:xfrm>
          <a:prstGeom prst="rect">
            <a:avLst/>
          </a:prstGeom>
          <a:noFill/>
        </p:spPr>
        <p:txBody>
          <a:bodyPr wrap="square" rtlCol="0">
            <a:spAutoFit/>
          </a:bodyPr>
          <a:lstStyle/>
          <a:p>
            <a:r>
              <a:rPr lang="en-GB" sz="2400" dirty="0">
                <a:solidFill>
                  <a:prstClr val="black"/>
                </a:solidFill>
              </a:rPr>
              <a:t>Answer: </a:t>
            </a:r>
            <a:r>
              <a:rPr lang="en-GB" sz="2400" dirty="0" smtClean="0">
                <a:solidFill>
                  <a:prstClr val="black"/>
                </a:solidFill>
              </a:rPr>
              <a:t>________________________</a:t>
            </a:r>
            <a:r>
              <a:rPr lang="en-GB" dirty="0">
                <a:solidFill>
                  <a:prstClr val="black"/>
                </a:solidFill>
              </a:rPr>
              <a:t>	</a:t>
            </a:r>
          </a:p>
        </p:txBody>
      </p:sp>
      <p:graphicFrame>
        <p:nvGraphicFramePr>
          <p:cNvPr id="8" name="Table 7"/>
          <p:cNvGraphicFramePr>
            <a:graphicFrameLocks noGrp="1"/>
          </p:cNvGraphicFramePr>
          <p:nvPr>
            <p:extLst/>
          </p:nvPr>
        </p:nvGraphicFramePr>
        <p:xfrm>
          <a:off x="7242216" y="332656"/>
          <a:ext cx="1872208" cy="6430329"/>
        </p:xfrm>
        <a:graphic>
          <a:graphicData uri="http://schemas.openxmlformats.org/drawingml/2006/table">
            <a:tbl>
              <a:tblPr>
                <a:tableStyleId>{8EC20E35-A176-4012-BC5E-935CFFF8708E}</a:tableStyleId>
              </a:tblPr>
              <a:tblGrid>
                <a:gridCol w="927194"/>
                <a:gridCol w="945014"/>
              </a:tblGrid>
              <a:tr h="345475">
                <a:tc gridSpan="2">
                  <a:txBody>
                    <a:bodyPr/>
                    <a:lstStyle/>
                    <a:p>
                      <a:pPr algn="l" fontAlgn="b"/>
                      <a:r>
                        <a:rPr lang="en-US" sz="900" b="1" u="none" strike="noStrike" dirty="0">
                          <a:effectLst/>
                        </a:rPr>
                        <a:t>% students by country who answered </a:t>
                      </a:r>
                      <a:r>
                        <a:rPr lang="en-US" sz="900" b="1" u="none" strike="noStrike" dirty="0">
                          <a:effectLst/>
                          <a:latin typeface="+mn-lt"/>
                        </a:rPr>
                        <a:t>correctly</a:t>
                      </a:r>
                      <a:r>
                        <a:rPr lang="en-US" sz="900" u="none" strike="noStrike" dirty="0">
                          <a:effectLst/>
                        </a:rPr>
                        <a:t/>
                      </a:r>
                      <a:br>
                        <a:rPr lang="en-US" sz="900" u="none" strike="noStrike" dirty="0">
                          <a:effectLst/>
                        </a:rPr>
                      </a:br>
                      <a:endParaRPr lang="en-US" sz="900" b="1" i="0" u="none" strike="noStrike" dirty="0">
                        <a:solidFill>
                          <a:srgbClr val="000000"/>
                        </a:solidFill>
                        <a:effectLst/>
                        <a:latin typeface="Arial"/>
                      </a:endParaRPr>
                    </a:p>
                  </a:txBody>
                  <a:tcPr marL="6003" marR="6003" marT="6003"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8B8B"/>
                    </a:solidFill>
                  </a:tcPr>
                </a:tc>
                <a:tc hMerge="1">
                  <a:txBody>
                    <a:bodyPr/>
                    <a:lstStyle/>
                    <a:p>
                      <a:endParaRPr lang="en-GB"/>
                    </a:p>
                  </a:txBody>
                  <a:tcPr/>
                </a:tc>
              </a:tr>
              <a:tr h="102044">
                <a:tc>
                  <a:txBody>
                    <a:bodyPr/>
                    <a:lstStyle/>
                    <a:p>
                      <a:pPr algn="l" fontAlgn="b"/>
                      <a:r>
                        <a:rPr lang="en-GB" sz="900" u="none" strike="noStrike" dirty="0" smtClean="0">
                          <a:effectLst/>
                        </a:rPr>
                        <a:t>Liechtenstein</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lnT>
                      <a:noFill/>
                    </a:lnT>
                    <a:solidFill>
                      <a:srgbClr val="FF8B8B"/>
                    </a:solidFill>
                  </a:tcPr>
                </a:tc>
                <a:tc>
                  <a:txBody>
                    <a:bodyPr/>
                    <a:lstStyle/>
                    <a:p>
                      <a:pPr algn="ctr" fontAlgn="b"/>
                      <a:r>
                        <a:rPr lang="en-GB" sz="900" u="none" strike="noStrike" dirty="0">
                          <a:effectLst/>
                        </a:rPr>
                        <a:t>95</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lnT>
                      <a:noFill/>
                    </a:lnT>
                    <a:solidFill>
                      <a:srgbClr val="FF8B8B"/>
                    </a:solidFill>
                  </a:tcPr>
                </a:tc>
              </a:tr>
              <a:tr h="102044">
                <a:tc>
                  <a:txBody>
                    <a:bodyPr/>
                    <a:lstStyle/>
                    <a:p>
                      <a:pPr algn="l" fontAlgn="b"/>
                      <a:r>
                        <a:rPr lang="en-GB" sz="900" u="none" strike="noStrike" dirty="0">
                          <a:effectLst/>
                        </a:rPr>
                        <a:t>Macao- China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93</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Finland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90</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France</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Hong Kong-China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Sweden</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Austria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Switzerland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Belgium</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Czech Republic</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Canada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86</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Slovak Republic</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86</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Iceland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86</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Denmark</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85</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Russian Federation</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85</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Luxembourg</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85</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Netherlands</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85</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Hungary</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84</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Ireland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83</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Germany</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83</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Australia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81</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Korea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81</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Latvia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80</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New Zealand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80</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OECD average</a:t>
                      </a:r>
                      <a:endParaRPr lang="en-GB" sz="900" b="1"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80</a:t>
                      </a:r>
                      <a:endParaRPr lang="en-GB" sz="900" b="1"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Japan</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Spain</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Serbia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Norway</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Poland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20052">
                <a:tc>
                  <a:txBody>
                    <a:bodyPr/>
                    <a:lstStyle/>
                    <a:p>
                      <a:pPr algn="l" fontAlgn="b"/>
                      <a:r>
                        <a:rPr lang="en-GB" sz="900" u="none" strike="noStrike" dirty="0">
                          <a:effectLst/>
                        </a:rPr>
                        <a:t>Portugal</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74</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United Kingdom</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74</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Greece</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73</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Italy</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71</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Uruguay</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71</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Mexico</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60</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Thailand</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60</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Turkey</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60</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Indonesia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59</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Tunisia</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solidFill>
                      <a:srgbClr val="FF8B8B"/>
                    </a:solidFill>
                  </a:tcPr>
                </a:tc>
                <a:tc>
                  <a:txBody>
                    <a:bodyPr/>
                    <a:lstStyle/>
                    <a:p>
                      <a:pPr algn="ctr" fontAlgn="b"/>
                      <a:r>
                        <a:rPr lang="en-GB" sz="900" u="none" strike="noStrike" dirty="0">
                          <a:effectLst/>
                        </a:rPr>
                        <a:t>55</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solidFill>
                      <a:srgbClr val="FF8B8B"/>
                    </a:solidFill>
                  </a:tcPr>
                </a:tc>
              </a:tr>
              <a:tr h="102044">
                <a:tc>
                  <a:txBody>
                    <a:bodyPr/>
                    <a:lstStyle/>
                    <a:p>
                      <a:pPr algn="l" fontAlgn="b"/>
                      <a:r>
                        <a:rPr lang="en-GB" sz="900" u="none" strike="noStrike" dirty="0">
                          <a:effectLst/>
                        </a:rPr>
                        <a:t>United States</a:t>
                      </a:r>
                      <a:endParaRPr lang="en-GB" sz="900" b="0" i="0" u="none" strike="noStrike" dirty="0">
                        <a:solidFill>
                          <a:srgbClr val="000000"/>
                        </a:solidFill>
                        <a:effectLst/>
                        <a:latin typeface="Arial"/>
                      </a:endParaRPr>
                    </a:p>
                  </a:txBody>
                  <a:tcPr marL="6003" marR="6003" marT="6003" marB="0" anchor="b">
                    <a:lnR w="12700" cap="flat" cmpd="sng" algn="ctr">
                      <a:solidFill>
                        <a:schemeClr val="tx1"/>
                      </a:solidFill>
                      <a:prstDash val="solid"/>
                      <a:round/>
                      <a:headEnd type="none" w="med" len="med"/>
                      <a:tailEnd type="none" w="med" len="med"/>
                    </a:lnR>
                    <a:lnB>
                      <a:noFill/>
                    </a:lnB>
                    <a:solidFill>
                      <a:srgbClr val="FF8B8B"/>
                    </a:solidFill>
                  </a:tcPr>
                </a:tc>
                <a:tc>
                  <a:txBody>
                    <a:bodyPr/>
                    <a:lstStyle/>
                    <a:p>
                      <a:pPr algn="ctr" fontAlgn="b"/>
                      <a:r>
                        <a:rPr lang="en-GB" sz="900" u="none" strike="noStrike" dirty="0">
                          <a:effectLst/>
                        </a:rPr>
                        <a:t>54</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lnB>
                      <a:noFill/>
                    </a:lnB>
                    <a:solidFill>
                      <a:srgbClr val="FF8B8B"/>
                    </a:solidFill>
                  </a:tcPr>
                </a:tc>
              </a:tr>
              <a:tr h="102044">
                <a:tc>
                  <a:txBody>
                    <a:bodyPr/>
                    <a:lstStyle/>
                    <a:p>
                      <a:pPr algn="l" fontAlgn="b"/>
                      <a:r>
                        <a:rPr lang="en-GB" sz="900" u="none" strike="noStrike" dirty="0">
                          <a:effectLst/>
                        </a:rPr>
                        <a:t>Brazil</a:t>
                      </a:r>
                      <a:endParaRPr lang="en-GB" sz="900" b="0" i="0" u="none" strike="noStrike" dirty="0">
                        <a:solidFill>
                          <a:srgbClr val="000000"/>
                        </a:solidFill>
                        <a:effectLst/>
                        <a:latin typeface="Arial"/>
                      </a:endParaRPr>
                    </a:p>
                  </a:txBody>
                  <a:tcPr marL="6003" marR="6003" marT="6003" marB="0" anchor="b">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FF8B8B"/>
                    </a:solidFill>
                  </a:tcPr>
                </a:tc>
                <a:tc>
                  <a:txBody>
                    <a:bodyPr/>
                    <a:lstStyle/>
                    <a:p>
                      <a:pPr algn="ctr" fontAlgn="b"/>
                      <a:r>
                        <a:rPr lang="en-GB" sz="900" u="none" strike="noStrike" dirty="0">
                          <a:effectLst/>
                        </a:rPr>
                        <a:t>37</a:t>
                      </a:r>
                      <a:endParaRPr lang="en-GB" sz="900" b="0" i="0" u="none" strike="noStrike" dirty="0">
                        <a:solidFill>
                          <a:srgbClr val="000000"/>
                        </a:solidFill>
                        <a:effectLst/>
                        <a:latin typeface="Arial"/>
                      </a:endParaRPr>
                    </a:p>
                  </a:txBody>
                  <a:tcPr marL="6003" marR="6003" marT="6003" marB="0" anchor="b">
                    <a:lnL w="12700" cap="flat" cmpd="sng" algn="ctr">
                      <a:solidFill>
                        <a:schemeClr val="tx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rgbClr val="FF8B8B"/>
                    </a:solidFill>
                  </a:tcPr>
                </a:tc>
              </a:tr>
            </a:tbl>
          </a:graphicData>
        </a:graphic>
      </p:graphicFrame>
      <p:sp>
        <p:nvSpPr>
          <p:cNvPr id="9" name="TextBox 8"/>
          <p:cNvSpPr txBox="1"/>
          <p:nvPr/>
        </p:nvSpPr>
        <p:spPr>
          <a:xfrm>
            <a:off x="1691680" y="5238377"/>
            <a:ext cx="4464496" cy="523220"/>
          </a:xfrm>
          <a:prstGeom prst="rect">
            <a:avLst/>
          </a:prstGeom>
          <a:noFill/>
        </p:spPr>
        <p:txBody>
          <a:bodyPr wrap="square" rtlCol="0">
            <a:spAutoFit/>
          </a:bodyPr>
          <a:lstStyle/>
          <a:p>
            <a:r>
              <a:rPr lang="en-GB" sz="2800" b="1" dirty="0" smtClean="0">
                <a:solidFill>
                  <a:srgbClr val="FF0000"/>
                </a:solidFill>
                <a:latin typeface="Bradley Hand ITC" panose="03070402050302030203" pitchFamily="66" charset="0"/>
              </a:rPr>
              <a:t>12600 </a:t>
            </a:r>
            <a:r>
              <a:rPr lang="en-GB" sz="2800" b="1" dirty="0" err="1" smtClean="0">
                <a:solidFill>
                  <a:srgbClr val="FF0000"/>
                </a:solidFill>
                <a:latin typeface="Bradley Hand ITC" panose="03070402050302030203" pitchFamily="66" charset="0"/>
              </a:rPr>
              <a:t>zAR</a:t>
            </a:r>
            <a:endParaRPr lang="en-GB" sz="2800" b="1" dirty="0">
              <a:solidFill>
                <a:srgbClr val="FF0000"/>
              </a:solidFill>
              <a:latin typeface="Bradley Hand ITC" panose="03070402050302030203" pitchFamily="66" charset="0"/>
            </a:endParaRPr>
          </a:p>
        </p:txBody>
      </p:sp>
      <p:sp>
        <p:nvSpPr>
          <p:cNvPr id="10" name="Rounded Rectangular Callout 9"/>
          <p:cNvSpPr/>
          <p:nvPr/>
        </p:nvSpPr>
        <p:spPr>
          <a:xfrm>
            <a:off x="971600" y="2924944"/>
            <a:ext cx="4659084" cy="2119113"/>
          </a:xfrm>
          <a:prstGeom prst="wedgeRoundRectCallout">
            <a:avLst/>
          </a:prstGeom>
          <a:gradFill>
            <a:gsLst>
              <a:gs pos="0">
                <a:srgbClr val="C00000"/>
              </a:gs>
              <a:gs pos="50000">
                <a:srgbClr val="C00000">
                  <a:alpha val="88000"/>
                </a:srgb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white"/>
                </a:solidFill>
              </a:rPr>
              <a:t>Answering this question correctly corresponds to a difficulty of 406 score points on the PISA mathematics scale. Across </a:t>
            </a:r>
            <a:r>
              <a:rPr lang="en-GB" dirty="0" smtClean="0">
                <a:solidFill>
                  <a:prstClr val="white"/>
                </a:solidFill>
              </a:rPr>
              <a:t>countries</a:t>
            </a:r>
            <a:r>
              <a:rPr lang="en-GB" dirty="0">
                <a:solidFill>
                  <a:prstClr val="white"/>
                </a:solidFill>
              </a:rPr>
              <a:t>, 80% of students answered correctly. To answer the question correctly students have to draw on skills from the reproduction competency cluster.</a:t>
            </a:r>
          </a:p>
        </p:txBody>
      </p:sp>
    </p:spTree>
    <p:extLst>
      <p:ext uri="{BB962C8B-B14F-4D97-AF65-F5344CB8AC3E}">
        <p14:creationId xmlns:p14="http://schemas.microsoft.com/office/powerpoint/2010/main" val="3923457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8643748"/>
              </p:ext>
            </p:extLst>
          </p:nvPr>
        </p:nvGraphicFramePr>
        <p:xfrm>
          <a:off x="251520" y="1412776"/>
          <a:ext cx="88924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sz="2800" b="1" dirty="0">
                <a:solidFill>
                  <a:srgbClr val="000000"/>
                </a:solidFill>
                <a:latin typeface="Georgia"/>
              </a:rPr>
              <a:t>Summary: </a:t>
            </a:r>
            <a:r>
              <a:rPr lang="en-GB" sz="2800" b="1" dirty="0" smtClean="0">
                <a:solidFill>
                  <a:srgbClr val="000000"/>
                </a:solidFill>
                <a:latin typeface="Georgia"/>
              </a:rPr>
              <a:t/>
            </a:r>
            <a:br>
              <a:rPr lang="en-GB" sz="2800" b="1" dirty="0" smtClean="0">
                <a:solidFill>
                  <a:srgbClr val="000000"/>
                </a:solidFill>
                <a:latin typeface="Georgia"/>
              </a:rPr>
            </a:br>
            <a:r>
              <a:rPr lang="en-GB" sz="2800" b="1" dirty="0" smtClean="0">
                <a:solidFill>
                  <a:srgbClr val="000000"/>
                </a:solidFill>
                <a:latin typeface="Georgia"/>
              </a:rPr>
              <a:t>Risk </a:t>
            </a:r>
            <a:r>
              <a:rPr lang="en-GB" sz="2800" b="1" dirty="0">
                <a:solidFill>
                  <a:srgbClr val="000000"/>
                </a:solidFill>
                <a:latin typeface="Georgia"/>
              </a:rPr>
              <a:t>Factors of Low Performance</a:t>
            </a:r>
            <a:endParaRPr lang="en-GB" sz="2800" dirty="0">
              <a:solidFill>
                <a:srgbClr val="000000"/>
              </a:solidFill>
            </a:endParaRPr>
          </a:p>
        </p:txBody>
      </p:sp>
    </p:spTree>
    <p:extLst>
      <p:ext uri="{BB962C8B-B14F-4D97-AF65-F5344CB8AC3E}">
        <p14:creationId xmlns:p14="http://schemas.microsoft.com/office/powerpoint/2010/main" val="4467820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58F2D796-D8EB-4021-BD8F-29E05669C68E}"/>
                                            </p:graphicEl>
                                          </p:spTgt>
                                        </p:tgtEl>
                                        <p:attrNameLst>
                                          <p:attrName>style.visibility</p:attrName>
                                        </p:attrNameLst>
                                      </p:cBhvr>
                                      <p:to>
                                        <p:strVal val="visible"/>
                                      </p:to>
                                    </p:set>
                                    <p:animEffect transition="in" filter="wipe(left)">
                                      <p:cBhvr>
                                        <p:cTn id="7" dur="500"/>
                                        <p:tgtEl>
                                          <p:spTgt spid="4">
                                            <p:graphicEl>
                                              <a:dgm id="{58F2D796-D8EB-4021-BD8F-29E05669C68E}"/>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064A9ECB-8084-4A61-A614-50C0B172454E}"/>
                                            </p:graphicEl>
                                          </p:spTgt>
                                        </p:tgtEl>
                                        <p:attrNameLst>
                                          <p:attrName>style.visibility</p:attrName>
                                        </p:attrNameLst>
                                      </p:cBhvr>
                                      <p:to>
                                        <p:strVal val="visible"/>
                                      </p:to>
                                    </p:set>
                                    <p:animEffect transition="in" filter="wipe(left)">
                                      <p:cBhvr>
                                        <p:cTn id="11" dur="500"/>
                                        <p:tgtEl>
                                          <p:spTgt spid="4">
                                            <p:graphicEl>
                                              <a:dgm id="{064A9ECB-8084-4A61-A614-50C0B172454E}"/>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graphicEl>
                                              <a:dgm id="{9F91C2B8-E307-4D3E-96B4-C1B899409955}"/>
                                            </p:graphicEl>
                                          </p:spTgt>
                                        </p:tgtEl>
                                        <p:attrNameLst>
                                          <p:attrName>style.visibility</p:attrName>
                                        </p:attrNameLst>
                                      </p:cBhvr>
                                      <p:to>
                                        <p:strVal val="visible"/>
                                      </p:to>
                                    </p:set>
                                    <p:animEffect transition="in" filter="wipe(left)">
                                      <p:cBhvr>
                                        <p:cTn id="14" dur="500"/>
                                        <p:tgtEl>
                                          <p:spTgt spid="4">
                                            <p:graphicEl>
                                              <a:dgm id="{9F91C2B8-E307-4D3E-96B4-C1B899409955}"/>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graphicEl>
                                              <a:dgm id="{F5D568DE-31B5-4166-A27F-F1522608D6CE}"/>
                                            </p:graphicEl>
                                          </p:spTgt>
                                        </p:tgtEl>
                                        <p:attrNameLst>
                                          <p:attrName>style.visibility</p:attrName>
                                        </p:attrNameLst>
                                      </p:cBhvr>
                                      <p:to>
                                        <p:strVal val="visible"/>
                                      </p:to>
                                    </p:set>
                                    <p:animEffect transition="in" filter="wipe(left)">
                                      <p:cBhvr>
                                        <p:cTn id="17" dur="500"/>
                                        <p:tgtEl>
                                          <p:spTgt spid="4">
                                            <p:graphicEl>
                                              <a:dgm id="{F5D568DE-31B5-4166-A27F-F1522608D6CE}"/>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graphicEl>
                                              <a:dgm id="{01F00CE7-06E0-4C07-8A8B-3C930E9D6755}"/>
                                            </p:graphicEl>
                                          </p:spTgt>
                                        </p:tgtEl>
                                        <p:attrNameLst>
                                          <p:attrName>style.visibility</p:attrName>
                                        </p:attrNameLst>
                                      </p:cBhvr>
                                      <p:to>
                                        <p:strVal val="visible"/>
                                      </p:to>
                                    </p:set>
                                    <p:animEffect transition="in" filter="wipe(left)">
                                      <p:cBhvr>
                                        <p:cTn id="20" dur="500"/>
                                        <p:tgtEl>
                                          <p:spTgt spid="4">
                                            <p:graphicEl>
                                              <a:dgm id="{01F00CE7-06E0-4C07-8A8B-3C930E9D6755}"/>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0E5877DD-5796-4721-9F42-81068CCA0707}"/>
                                            </p:graphicEl>
                                          </p:spTgt>
                                        </p:tgtEl>
                                        <p:attrNameLst>
                                          <p:attrName>style.visibility</p:attrName>
                                        </p:attrNameLst>
                                      </p:cBhvr>
                                      <p:to>
                                        <p:strVal val="visible"/>
                                      </p:to>
                                    </p:set>
                                    <p:animEffect transition="in" filter="wipe(left)">
                                      <p:cBhvr>
                                        <p:cTn id="23" dur="500"/>
                                        <p:tgtEl>
                                          <p:spTgt spid="4">
                                            <p:graphicEl>
                                              <a:dgm id="{0E5877DD-5796-4721-9F42-81068CCA0707}"/>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62842B05-0495-4C4B-AA7E-7E52636A7695}"/>
                                            </p:graphicEl>
                                          </p:spTgt>
                                        </p:tgtEl>
                                        <p:attrNameLst>
                                          <p:attrName>style.visibility</p:attrName>
                                        </p:attrNameLst>
                                      </p:cBhvr>
                                      <p:to>
                                        <p:strVal val="visible"/>
                                      </p:to>
                                    </p:set>
                                    <p:animEffect transition="in" filter="wipe(left)">
                                      <p:cBhvr>
                                        <p:cTn id="26" dur="500"/>
                                        <p:tgtEl>
                                          <p:spTgt spid="4">
                                            <p:graphicEl>
                                              <a:dgm id="{62842B05-0495-4C4B-AA7E-7E52636A7695}"/>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1C67D3F2-BEC2-422E-BD26-CCD192081000}"/>
                                            </p:graphicEl>
                                          </p:spTgt>
                                        </p:tgtEl>
                                        <p:attrNameLst>
                                          <p:attrName>style.visibility</p:attrName>
                                        </p:attrNameLst>
                                      </p:cBhvr>
                                      <p:to>
                                        <p:strVal val="visible"/>
                                      </p:to>
                                    </p:set>
                                    <p:animEffect transition="in" filter="wipe(left)">
                                      <p:cBhvr>
                                        <p:cTn id="29" dur="500"/>
                                        <p:tgtEl>
                                          <p:spTgt spid="4">
                                            <p:graphicEl>
                                              <a:dgm id="{1C67D3F2-BEC2-422E-BD26-CCD192081000}"/>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graphicEl>
                                              <a:dgm id="{06967FCA-9435-4773-A895-5D2AEC18CFEB}"/>
                                            </p:graphicEl>
                                          </p:spTgt>
                                        </p:tgtEl>
                                        <p:attrNameLst>
                                          <p:attrName>style.visibility</p:attrName>
                                        </p:attrNameLst>
                                      </p:cBhvr>
                                      <p:to>
                                        <p:strVal val="visible"/>
                                      </p:to>
                                    </p:set>
                                    <p:animEffect transition="in" filter="wipe(left)">
                                      <p:cBhvr>
                                        <p:cTn id="32" dur="500"/>
                                        <p:tgtEl>
                                          <p:spTgt spid="4">
                                            <p:graphicEl>
                                              <a:dgm id="{06967FCA-9435-4773-A895-5D2AEC18CFEB}"/>
                                            </p:graphic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graphicEl>
                                              <a:dgm id="{09CCC94F-FD44-4370-94B7-DE25EB1FE9D8}"/>
                                            </p:graphicEl>
                                          </p:spTgt>
                                        </p:tgtEl>
                                        <p:attrNameLst>
                                          <p:attrName>style.visibility</p:attrName>
                                        </p:attrNameLst>
                                      </p:cBhvr>
                                      <p:to>
                                        <p:strVal val="visible"/>
                                      </p:to>
                                    </p:set>
                                    <p:animEffect transition="in" filter="wipe(left)">
                                      <p:cBhvr>
                                        <p:cTn id="36" dur="500"/>
                                        <p:tgtEl>
                                          <p:spTgt spid="4">
                                            <p:graphicEl>
                                              <a:dgm id="{09CCC94F-FD44-4370-94B7-DE25EB1FE9D8}"/>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9BC48AAA-CC86-4A20-9947-785C014E5B67}"/>
                                            </p:graphicEl>
                                          </p:spTgt>
                                        </p:tgtEl>
                                        <p:attrNameLst>
                                          <p:attrName>style.visibility</p:attrName>
                                        </p:attrNameLst>
                                      </p:cBhvr>
                                      <p:to>
                                        <p:strVal val="visible"/>
                                      </p:to>
                                    </p:set>
                                    <p:animEffect transition="in" filter="wipe(left)">
                                      <p:cBhvr>
                                        <p:cTn id="39" dur="500"/>
                                        <p:tgtEl>
                                          <p:spTgt spid="4">
                                            <p:graphicEl>
                                              <a:dgm id="{9BC48AAA-CC86-4A20-9947-785C014E5B67}"/>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graphicEl>
                                              <a:dgm id="{7A47990E-B401-4E1B-82F8-4578F5DB16BA}"/>
                                            </p:graphicEl>
                                          </p:spTgt>
                                        </p:tgtEl>
                                        <p:attrNameLst>
                                          <p:attrName>style.visibility</p:attrName>
                                        </p:attrNameLst>
                                      </p:cBhvr>
                                      <p:to>
                                        <p:strVal val="visible"/>
                                      </p:to>
                                    </p:set>
                                    <p:animEffect transition="in" filter="wipe(left)">
                                      <p:cBhvr>
                                        <p:cTn id="42" dur="500"/>
                                        <p:tgtEl>
                                          <p:spTgt spid="4">
                                            <p:graphicEl>
                                              <a:dgm id="{7A47990E-B401-4E1B-82F8-4578F5DB16BA}"/>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5431AC89-0FB9-4698-A42A-35F838C37266}"/>
                                            </p:graphicEl>
                                          </p:spTgt>
                                        </p:tgtEl>
                                        <p:attrNameLst>
                                          <p:attrName>style.visibility</p:attrName>
                                        </p:attrNameLst>
                                      </p:cBhvr>
                                      <p:to>
                                        <p:strVal val="visible"/>
                                      </p:to>
                                    </p:set>
                                    <p:animEffect transition="in" filter="wipe(left)">
                                      <p:cBhvr>
                                        <p:cTn id="45" dur="500"/>
                                        <p:tgtEl>
                                          <p:spTgt spid="4">
                                            <p:graphicEl>
                                              <a:dgm id="{5431AC89-0FB9-4698-A42A-35F838C3726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
                                            <p:graphicEl>
                                              <a:dgm id="{4430CBC7-7531-47A7-930B-72598E07282C}"/>
                                            </p:graphicEl>
                                          </p:spTgt>
                                        </p:tgtEl>
                                        <p:attrNameLst>
                                          <p:attrName>style.visibility</p:attrName>
                                        </p:attrNameLst>
                                      </p:cBhvr>
                                      <p:to>
                                        <p:strVal val="visible"/>
                                      </p:to>
                                    </p:set>
                                    <p:animEffect transition="in" filter="wipe(left)">
                                      <p:cBhvr>
                                        <p:cTn id="48" dur="500"/>
                                        <p:tgtEl>
                                          <p:spTgt spid="4">
                                            <p:graphicEl>
                                              <a:dgm id="{4430CBC7-7531-47A7-930B-72598E07282C}"/>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
                                            <p:graphicEl>
                                              <a:dgm id="{8D5FA1D9-36BE-4620-A6D1-9D11E75FEC06}"/>
                                            </p:graphicEl>
                                          </p:spTgt>
                                        </p:tgtEl>
                                        <p:attrNameLst>
                                          <p:attrName>style.visibility</p:attrName>
                                        </p:attrNameLst>
                                      </p:cBhvr>
                                      <p:to>
                                        <p:strVal val="visible"/>
                                      </p:to>
                                    </p:set>
                                    <p:animEffect transition="in" filter="wipe(left)">
                                      <p:cBhvr>
                                        <p:cTn id="51" dur="500"/>
                                        <p:tgtEl>
                                          <p:spTgt spid="4">
                                            <p:graphicEl>
                                              <a:dgm id="{8D5FA1D9-36BE-4620-A6D1-9D11E75FEC06}"/>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65CE9A42-5E73-4E9B-A0DB-8613611E0A85}"/>
                                            </p:graphicEl>
                                          </p:spTgt>
                                        </p:tgtEl>
                                        <p:attrNameLst>
                                          <p:attrName>style.visibility</p:attrName>
                                        </p:attrNameLst>
                                      </p:cBhvr>
                                      <p:to>
                                        <p:strVal val="visible"/>
                                      </p:to>
                                    </p:set>
                                    <p:animEffect transition="in" filter="wipe(left)">
                                      <p:cBhvr>
                                        <p:cTn id="54" dur="500"/>
                                        <p:tgtEl>
                                          <p:spTgt spid="4">
                                            <p:graphicEl>
                                              <a:dgm id="{65CE9A42-5E73-4E9B-A0DB-8613611E0A85}"/>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
                                            <p:graphicEl>
                                              <a:dgm id="{15DC7580-BB1F-48C3-8E18-59A8CB962BEF}"/>
                                            </p:graphicEl>
                                          </p:spTgt>
                                        </p:tgtEl>
                                        <p:attrNameLst>
                                          <p:attrName>style.visibility</p:attrName>
                                        </p:attrNameLst>
                                      </p:cBhvr>
                                      <p:to>
                                        <p:strVal val="visible"/>
                                      </p:to>
                                    </p:set>
                                    <p:animEffect transition="in" filter="wipe(left)">
                                      <p:cBhvr>
                                        <p:cTn id="57" dur="500"/>
                                        <p:tgtEl>
                                          <p:spTgt spid="4">
                                            <p:graphicEl>
                                              <a:dgm id="{15DC7580-BB1F-48C3-8E18-59A8CB962BEF}"/>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CD3E1342-C885-4110-B512-3A7C433D236E}"/>
                                            </p:graphicEl>
                                          </p:spTgt>
                                        </p:tgtEl>
                                        <p:attrNameLst>
                                          <p:attrName>style.visibility</p:attrName>
                                        </p:attrNameLst>
                                      </p:cBhvr>
                                      <p:to>
                                        <p:strVal val="visible"/>
                                      </p:to>
                                    </p:set>
                                    <p:animEffect transition="in" filter="wipe(left)">
                                      <p:cBhvr>
                                        <p:cTn id="60" dur="500"/>
                                        <p:tgtEl>
                                          <p:spTgt spid="4">
                                            <p:graphicEl>
                                              <a:dgm id="{CD3E1342-C885-4110-B512-3A7C433D236E}"/>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graphicEl>
                                              <a:dgm id="{9336A5EF-2E63-4537-8E3A-23CF95B0E377}"/>
                                            </p:graphicEl>
                                          </p:spTgt>
                                        </p:tgtEl>
                                        <p:attrNameLst>
                                          <p:attrName>style.visibility</p:attrName>
                                        </p:attrNameLst>
                                      </p:cBhvr>
                                      <p:to>
                                        <p:strVal val="visible"/>
                                      </p:to>
                                    </p:set>
                                    <p:animEffect transition="in" filter="wipe(left)">
                                      <p:cBhvr>
                                        <p:cTn id="63" dur="500"/>
                                        <p:tgtEl>
                                          <p:spTgt spid="4">
                                            <p:graphicEl>
                                              <a:dgm id="{9336A5EF-2E63-4537-8E3A-23CF95B0E377}"/>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
                                            <p:graphicEl>
                                              <a:dgm id="{0D180202-DA37-4BB2-9DEC-BC0C546E89FD}"/>
                                            </p:graphicEl>
                                          </p:spTgt>
                                        </p:tgtEl>
                                        <p:attrNameLst>
                                          <p:attrName>style.visibility</p:attrName>
                                        </p:attrNameLst>
                                      </p:cBhvr>
                                      <p:to>
                                        <p:strVal val="visible"/>
                                      </p:to>
                                    </p:set>
                                    <p:animEffect transition="in" filter="wipe(left)">
                                      <p:cBhvr>
                                        <p:cTn id="66" dur="500"/>
                                        <p:tgtEl>
                                          <p:spTgt spid="4">
                                            <p:graphicEl>
                                              <a:dgm id="{0D180202-DA37-4BB2-9DEC-BC0C546E89FD}"/>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
                                            <p:graphicEl>
                                              <a:dgm id="{90CC9182-8B5C-4BCB-A776-516C59918370}"/>
                                            </p:graphicEl>
                                          </p:spTgt>
                                        </p:tgtEl>
                                        <p:attrNameLst>
                                          <p:attrName>style.visibility</p:attrName>
                                        </p:attrNameLst>
                                      </p:cBhvr>
                                      <p:to>
                                        <p:strVal val="visible"/>
                                      </p:to>
                                    </p:set>
                                    <p:animEffect transition="in" filter="wipe(left)">
                                      <p:cBhvr>
                                        <p:cTn id="69" dur="500"/>
                                        <p:tgtEl>
                                          <p:spTgt spid="4">
                                            <p:graphicEl>
                                              <a:dgm id="{90CC9182-8B5C-4BCB-A776-516C59918370}"/>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
                                            <p:graphicEl>
                                              <a:dgm id="{6E4F4848-1165-4528-90A1-41B0E2F4D148}"/>
                                            </p:graphicEl>
                                          </p:spTgt>
                                        </p:tgtEl>
                                        <p:attrNameLst>
                                          <p:attrName>style.visibility</p:attrName>
                                        </p:attrNameLst>
                                      </p:cBhvr>
                                      <p:to>
                                        <p:strVal val="visible"/>
                                      </p:to>
                                    </p:set>
                                    <p:animEffect transition="in" filter="wipe(left)">
                                      <p:cBhvr>
                                        <p:cTn id="72" dur="500"/>
                                        <p:tgtEl>
                                          <p:spTgt spid="4">
                                            <p:graphicEl>
                                              <a:dgm id="{6E4F4848-1165-4528-90A1-41B0E2F4D148}"/>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93541B20-4D68-48BD-BC73-A6C2E34CEAC1}"/>
                                            </p:graphicEl>
                                          </p:spTgt>
                                        </p:tgtEl>
                                        <p:attrNameLst>
                                          <p:attrName>style.visibility</p:attrName>
                                        </p:attrNameLst>
                                      </p:cBhvr>
                                      <p:to>
                                        <p:strVal val="visible"/>
                                      </p:to>
                                    </p:set>
                                    <p:animEffect transition="in" filter="wipe(left)">
                                      <p:cBhvr>
                                        <p:cTn id="75" dur="500"/>
                                        <p:tgtEl>
                                          <p:spTgt spid="4">
                                            <p:graphicEl>
                                              <a:dgm id="{93541B20-4D68-48BD-BC73-A6C2E34CEAC1}"/>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
                                            <p:graphicEl>
                                              <a:dgm id="{D9E30722-EE2E-4219-A7F2-1203B544CA7B}"/>
                                            </p:graphicEl>
                                          </p:spTgt>
                                        </p:tgtEl>
                                        <p:attrNameLst>
                                          <p:attrName>style.visibility</p:attrName>
                                        </p:attrNameLst>
                                      </p:cBhvr>
                                      <p:to>
                                        <p:strVal val="visible"/>
                                      </p:to>
                                    </p:set>
                                    <p:animEffect transition="in" filter="wipe(left)">
                                      <p:cBhvr>
                                        <p:cTn id="78" dur="500"/>
                                        <p:tgtEl>
                                          <p:spTgt spid="4">
                                            <p:graphicEl>
                                              <a:dgm id="{D9E30722-EE2E-4219-A7F2-1203B544CA7B}"/>
                                            </p:graphicEl>
                                          </p:spTgt>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graphicEl>
                                              <a:dgm id="{02A82C66-3C85-4BFD-AE42-3519040F4DAC}"/>
                                            </p:graphicEl>
                                          </p:spTgt>
                                        </p:tgtEl>
                                        <p:attrNameLst>
                                          <p:attrName>style.visibility</p:attrName>
                                        </p:attrNameLst>
                                      </p:cBhvr>
                                      <p:to>
                                        <p:strVal val="visible"/>
                                      </p:to>
                                    </p:set>
                                    <p:animEffect transition="in" filter="wipe(left)">
                                      <p:cBhvr>
                                        <p:cTn id="81" dur="500"/>
                                        <p:tgtEl>
                                          <p:spTgt spid="4">
                                            <p:graphicEl>
                                              <a:dgm id="{02A82C66-3C85-4BFD-AE42-3519040F4DAC}"/>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
                                            <p:graphicEl>
                                              <a:dgm id="{B4B1EB8E-4237-4EB3-AB52-2C2984380062}"/>
                                            </p:graphicEl>
                                          </p:spTgt>
                                        </p:tgtEl>
                                        <p:attrNameLst>
                                          <p:attrName>style.visibility</p:attrName>
                                        </p:attrNameLst>
                                      </p:cBhvr>
                                      <p:to>
                                        <p:strVal val="visible"/>
                                      </p:to>
                                    </p:set>
                                    <p:animEffect transition="in" filter="wipe(left)">
                                      <p:cBhvr>
                                        <p:cTn id="84" dur="500"/>
                                        <p:tgtEl>
                                          <p:spTgt spid="4">
                                            <p:graphicEl>
                                              <a:dgm id="{B4B1EB8E-4237-4EB3-AB52-2C2984380062}"/>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
                                            <p:graphicEl>
                                              <a:dgm id="{E607BEBE-9E4E-4091-A161-2F44C748365F}"/>
                                            </p:graphicEl>
                                          </p:spTgt>
                                        </p:tgtEl>
                                        <p:attrNameLst>
                                          <p:attrName>style.visibility</p:attrName>
                                        </p:attrNameLst>
                                      </p:cBhvr>
                                      <p:to>
                                        <p:strVal val="visible"/>
                                      </p:to>
                                    </p:set>
                                    <p:animEffect transition="in" filter="wipe(left)">
                                      <p:cBhvr>
                                        <p:cTn id="87" dur="500"/>
                                        <p:tgtEl>
                                          <p:spTgt spid="4">
                                            <p:graphicEl>
                                              <a:dgm id="{E607BEBE-9E4E-4091-A161-2F44C74836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7185163"/>
              </p:ext>
            </p:extLst>
          </p:nvPr>
        </p:nvGraphicFramePr>
        <p:xfrm>
          <a:off x="251520" y="1412776"/>
          <a:ext cx="88924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sz="2800" b="1" dirty="0">
                <a:solidFill>
                  <a:srgbClr val="000000"/>
                </a:solidFill>
                <a:latin typeface="Georgia"/>
              </a:rPr>
              <a:t>Summary: </a:t>
            </a:r>
            <a:r>
              <a:rPr lang="en-GB" sz="2800" b="1" dirty="0" smtClean="0">
                <a:solidFill>
                  <a:srgbClr val="000000"/>
                </a:solidFill>
                <a:latin typeface="Georgia"/>
              </a:rPr>
              <a:t/>
            </a:r>
            <a:br>
              <a:rPr lang="en-GB" sz="2800" b="1" dirty="0" smtClean="0">
                <a:solidFill>
                  <a:srgbClr val="000000"/>
                </a:solidFill>
                <a:latin typeface="Georgia"/>
              </a:rPr>
            </a:br>
            <a:r>
              <a:rPr lang="en-GB" sz="2800" b="1" dirty="0" smtClean="0">
                <a:solidFill>
                  <a:srgbClr val="000000"/>
                </a:solidFill>
                <a:latin typeface="Georgia"/>
              </a:rPr>
              <a:t>Risk </a:t>
            </a:r>
            <a:r>
              <a:rPr lang="en-GB" sz="2800" b="1" dirty="0">
                <a:solidFill>
                  <a:srgbClr val="000000"/>
                </a:solidFill>
                <a:latin typeface="Georgia"/>
              </a:rPr>
              <a:t>Factors of Low Performance</a:t>
            </a:r>
            <a:endParaRPr lang="en-GB" sz="2800" dirty="0">
              <a:solidFill>
                <a:srgbClr val="000000"/>
              </a:solidFill>
            </a:endParaRPr>
          </a:p>
        </p:txBody>
      </p:sp>
    </p:spTree>
    <p:extLst>
      <p:ext uri="{BB962C8B-B14F-4D97-AF65-F5344CB8AC3E}">
        <p14:creationId xmlns:p14="http://schemas.microsoft.com/office/powerpoint/2010/main" val="18980456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58F2D796-D8EB-4021-BD8F-29E05669C68E}"/>
                                            </p:graphicEl>
                                          </p:spTgt>
                                        </p:tgtEl>
                                        <p:attrNameLst>
                                          <p:attrName>style.visibility</p:attrName>
                                        </p:attrNameLst>
                                      </p:cBhvr>
                                      <p:to>
                                        <p:strVal val="visible"/>
                                      </p:to>
                                    </p:set>
                                    <p:animEffect transition="in" filter="wipe(left)">
                                      <p:cBhvr>
                                        <p:cTn id="7" dur="500"/>
                                        <p:tgtEl>
                                          <p:spTgt spid="4">
                                            <p:graphicEl>
                                              <a:dgm id="{58F2D796-D8EB-4021-BD8F-29E05669C68E}"/>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064A9ECB-8084-4A61-A614-50C0B172454E}"/>
                                            </p:graphicEl>
                                          </p:spTgt>
                                        </p:tgtEl>
                                        <p:attrNameLst>
                                          <p:attrName>style.visibility</p:attrName>
                                        </p:attrNameLst>
                                      </p:cBhvr>
                                      <p:to>
                                        <p:strVal val="visible"/>
                                      </p:to>
                                    </p:set>
                                    <p:animEffect transition="in" filter="wipe(left)">
                                      <p:cBhvr>
                                        <p:cTn id="11" dur="500"/>
                                        <p:tgtEl>
                                          <p:spTgt spid="4">
                                            <p:graphicEl>
                                              <a:dgm id="{064A9ECB-8084-4A61-A614-50C0B172454E}"/>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graphicEl>
                                              <a:dgm id="{9F91C2B8-E307-4D3E-96B4-C1B899409955}"/>
                                            </p:graphicEl>
                                          </p:spTgt>
                                        </p:tgtEl>
                                        <p:attrNameLst>
                                          <p:attrName>style.visibility</p:attrName>
                                        </p:attrNameLst>
                                      </p:cBhvr>
                                      <p:to>
                                        <p:strVal val="visible"/>
                                      </p:to>
                                    </p:set>
                                    <p:animEffect transition="in" filter="wipe(left)">
                                      <p:cBhvr>
                                        <p:cTn id="14" dur="500"/>
                                        <p:tgtEl>
                                          <p:spTgt spid="4">
                                            <p:graphicEl>
                                              <a:dgm id="{9F91C2B8-E307-4D3E-96B4-C1B899409955}"/>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graphicEl>
                                              <a:dgm id="{F5D568DE-31B5-4166-A27F-F1522608D6CE}"/>
                                            </p:graphicEl>
                                          </p:spTgt>
                                        </p:tgtEl>
                                        <p:attrNameLst>
                                          <p:attrName>style.visibility</p:attrName>
                                        </p:attrNameLst>
                                      </p:cBhvr>
                                      <p:to>
                                        <p:strVal val="visible"/>
                                      </p:to>
                                    </p:set>
                                    <p:animEffect transition="in" filter="wipe(left)">
                                      <p:cBhvr>
                                        <p:cTn id="17" dur="500"/>
                                        <p:tgtEl>
                                          <p:spTgt spid="4">
                                            <p:graphicEl>
                                              <a:dgm id="{F5D568DE-31B5-4166-A27F-F1522608D6CE}"/>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graphicEl>
                                              <a:dgm id="{01F00CE7-06E0-4C07-8A8B-3C930E9D6755}"/>
                                            </p:graphicEl>
                                          </p:spTgt>
                                        </p:tgtEl>
                                        <p:attrNameLst>
                                          <p:attrName>style.visibility</p:attrName>
                                        </p:attrNameLst>
                                      </p:cBhvr>
                                      <p:to>
                                        <p:strVal val="visible"/>
                                      </p:to>
                                    </p:set>
                                    <p:animEffect transition="in" filter="wipe(left)">
                                      <p:cBhvr>
                                        <p:cTn id="20" dur="500"/>
                                        <p:tgtEl>
                                          <p:spTgt spid="4">
                                            <p:graphicEl>
                                              <a:dgm id="{01F00CE7-06E0-4C07-8A8B-3C930E9D6755}"/>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0E5877DD-5796-4721-9F42-81068CCA0707}"/>
                                            </p:graphicEl>
                                          </p:spTgt>
                                        </p:tgtEl>
                                        <p:attrNameLst>
                                          <p:attrName>style.visibility</p:attrName>
                                        </p:attrNameLst>
                                      </p:cBhvr>
                                      <p:to>
                                        <p:strVal val="visible"/>
                                      </p:to>
                                    </p:set>
                                    <p:animEffect transition="in" filter="wipe(left)">
                                      <p:cBhvr>
                                        <p:cTn id="23" dur="500"/>
                                        <p:tgtEl>
                                          <p:spTgt spid="4">
                                            <p:graphicEl>
                                              <a:dgm id="{0E5877DD-5796-4721-9F42-81068CCA0707}"/>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62842B05-0495-4C4B-AA7E-7E52636A7695}"/>
                                            </p:graphicEl>
                                          </p:spTgt>
                                        </p:tgtEl>
                                        <p:attrNameLst>
                                          <p:attrName>style.visibility</p:attrName>
                                        </p:attrNameLst>
                                      </p:cBhvr>
                                      <p:to>
                                        <p:strVal val="visible"/>
                                      </p:to>
                                    </p:set>
                                    <p:animEffect transition="in" filter="wipe(left)">
                                      <p:cBhvr>
                                        <p:cTn id="26" dur="500"/>
                                        <p:tgtEl>
                                          <p:spTgt spid="4">
                                            <p:graphicEl>
                                              <a:dgm id="{62842B05-0495-4C4B-AA7E-7E52636A7695}"/>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graphicEl>
                                              <a:dgm id="{09CCC94F-FD44-4370-94B7-DE25EB1FE9D8}"/>
                                            </p:graphicEl>
                                          </p:spTgt>
                                        </p:tgtEl>
                                        <p:attrNameLst>
                                          <p:attrName>style.visibility</p:attrName>
                                        </p:attrNameLst>
                                      </p:cBhvr>
                                      <p:to>
                                        <p:strVal val="visible"/>
                                      </p:to>
                                    </p:set>
                                    <p:animEffect transition="in" filter="wipe(left)">
                                      <p:cBhvr>
                                        <p:cTn id="30" dur="500"/>
                                        <p:tgtEl>
                                          <p:spTgt spid="4">
                                            <p:graphicEl>
                                              <a:dgm id="{09CCC94F-FD44-4370-94B7-DE25EB1FE9D8}"/>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graphicEl>
                                              <a:dgm id="{9BC48AAA-CC86-4A20-9947-785C014E5B67}"/>
                                            </p:graphicEl>
                                          </p:spTgt>
                                        </p:tgtEl>
                                        <p:attrNameLst>
                                          <p:attrName>style.visibility</p:attrName>
                                        </p:attrNameLst>
                                      </p:cBhvr>
                                      <p:to>
                                        <p:strVal val="visible"/>
                                      </p:to>
                                    </p:set>
                                    <p:animEffect transition="in" filter="wipe(left)">
                                      <p:cBhvr>
                                        <p:cTn id="33" dur="500"/>
                                        <p:tgtEl>
                                          <p:spTgt spid="4">
                                            <p:graphicEl>
                                              <a:dgm id="{9BC48AAA-CC86-4A20-9947-785C014E5B67}"/>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graphicEl>
                                              <a:dgm id="{7A47990E-B401-4E1B-82F8-4578F5DB16BA}"/>
                                            </p:graphicEl>
                                          </p:spTgt>
                                        </p:tgtEl>
                                        <p:attrNameLst>
                                          <p:attrName>style.visibility</p:attrName>
                                        </p:attrNameLst>
                                      </p:cBhvr>
                                      <p:to>
                                        <p:strVal val="visible"/>
                                      </p:to>
                                    </p:set>
                                    <p:animEffect transition="in" filter="wipe(left)">
                                      <p:cBhvr>
                                        <p:cTn id="36" dur="500"/>
                                        <p:tgtEl>
                                          <p:spTgt spid="4">
                                            <p:graphicEl>
                                              <a:dgm id="{7A47990E-B401-4E1B-82F8-4578F5DB16BA}"/>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5431AC89-0FB9-4698-A42A-35F838C37266}"/>
                                            </p:graphicEl>
                                          </p:spTgt>
                                        </p:tgtEl>
                                        <p:attrNameLst>
                                          <p:attrName>style.visibility</p:attrName>
                                        </p:attrNameLst>
                                      </p:cBhvr>
                                      <p:to>
                                        <p:strVal val="visible"/>
                                      </p:to>
                                    </p:set>
                                    <p:animEffect transition="in" filter="wipe(left)">
                                      <p:cBhvr>
                                        <p:cTn id="39" dur="500"/>
                                        <p:tgtEl>
                                          <p:spTgt spid="4">
                                            <p:graphicEl>
                                              <a:dgm id="{5431AC89-0FB9-4698-A42A-35F838C37266}"/>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graphicEl>
                                              <a:dgm id="{4430CBC7-7531-47A7-930B-72598E07282C}"/>
                                            </p:graphicEl>
                                          </p:spTgt>
                                        </p:tgtEl>
                                        <p:attrNameLst>
                                          <p:attrName>style.visibility</p:attrName>
                                        </p:attrNameLst>
                                      </p:cBhvr>
                                      <p:to>
                                        <p:strVal val="visible"/>
                                      </p:to>
                                    </p:set>
                                    <p:animEffect transition="in" filter="wipe(left)">
                                      <p:cBhvr>
                                        <p:cTn id="42" dur="500"/>
                                        <p:tgtEl>
                                          <p:spTgt spid="4">
                                            <p:graphicEl>
                                              <a:dgm id="{4430CBC7-7531-47A7-930B-72598E07282C}"/>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8D5FA1D9-36BE-4620-A6D1-9D11E75FEC06}"/>
                                            </p:graphicEl>
                                          </p:spTgt>
                                        </p:tgtEl>
                                        <p:attrNameLst>
                                          <p:attrName>style.visibility</p:attrName>
                                        </p:attrNameLst>
                                      </p:cBhvr>
                                      <p:to>
                                        <p:strVal val="visible"/>
                                      </p:to>
                                    </p:set>
                                    <p:animEffect transition="in" filter="wipe(left)">
                                      <p:cBhvr>
                                        <p:cTn id="45" dur="500"/>
                                        <p:tgtEl>
                                          <p:spTgt spid="4">
                                            <p:graphicEl>
                                              <a:dgm id="{8D5FA1D9-36BE-4620-A6D1-9D11E75FEC0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
                                            <p:graphicEl>
                                              <a:dgm id="{E248BEE7-3E69-4A24-9614-E35D164D4805}"/>
                                            </p:graphicEl>
                                          </p:spTgt>
                                        </p:tgtEl>
                                        <p:attrNameLst>
                                          <p:attrName>style.visibility</p:attrName>
                                        </p:attrNameLst>
                                      </p:cBhvr>
                                      <p:to>
                                        <p:strVal val="visible"/>
                                      </p:to>
                                    </p:set>
                                    <p:animEffect transition="in" filter="wipe(left)">
                                      <p:cBhvr>
                                        <p:cTn id="48" dur="500"/>
                                        <p:tgtEl>
                                          <p:spTgt spid="4">
                                            <p:graphicEl>
                                              <a:dgm id="{E248BEE7-3E69-4A24-9614-E35D164D4805}"/>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
                                            <p:graphicEl>
                                              <a:dgm id="{C98A8A4B-7333-4A03-810A-F89E2AB071F8}"/>
                                            </p:graphicEl>
                                          </p:spTgt>
                                        </p:tgtEl>
                                        <p:attrNameLst>
                                          <p:attrName>style.visibility</p:attrName>
                                        </p:attrNameLst>
                                      </p:cBhvr>
                                      <p:to>
                                        <p:strVal val="visible"/>
                                      </p:to>
                                    </p:set>
                                    <p:animEffect transition="in" filter="wipe(left)">
                                      <p:cBhvr>
                                        <p:cTn id="51" dur="500"/>
                                        <p:tgtEl>
                                          <p:spTgt spid="4">
                                            <p:graphicEl>
                                              <a:dgm id="{C98A8A4B-7333-4A03-810A-F89E2AB071F8}"/>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65CE9A42-5E73-4E9B-A0DB-8613611E0A85}"/>
                                            </p:graphicEl>
                                          </p:spTgt>
                                        </p:tgtEl>
                                        <p:attrNameLst>
                                          <p:attrName>style.visibility</p:attrName>
                                        </p:attrNameLst>
                                      </p:cBhvr>
                                      <p:to>
                                        <p:strVal val="visible"/>
                                      </p:to>
                                    </p:set>
                                    <p:animEffect transition="in" filter="wipe(left)">
                                      <p:cBhvr>
                                        <p:cTn id="54" dur="500"/>
                                        <p:tgtEl>
                                          <p:spTgt spid="4">
                                            <p:graphicEl>
                                              <a:dgm id="{65CE9A42-5E73-4E9B-A0DB-8613611E0A85}"/>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
                                            <p:graphicEl>
                                              <a:dgm id="{15DC7580-BB1F-48C3-8E18-59A8CB962BEF}"/>
                                            </p:graphicEl>
                                          </p:spTgt>
                                        </p:tgtEl>
                                        <p:attrNameLst>
                                          <p:attrName>style.visibility</p:attrName>
                                        </p:attrNameLst>
                                      </p:cBhvr>
                                      <p:to>
                                        <p:strVal val="visible"/>
                                      </p:to>
                                    </p:set>
                                    <p:animEffect transition="in" filter="wipe(left)">
                                      <p:cBhvr>
                                        <p:cTn id="57" dur="500"/>
                                        <p:tgtEl>
                                          <p:spTgt spid="4">
                                            <p:graphicEl>
                                              <a:dgm id="{15DC7580-BB1F-48C3-8E18-59A8CB962BEF}"/>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450F6809-E8A5-4CD4-ABBF-45211AFC589F}"/>
                                            </p:graphicEl>
                                          </p:spTgt>
                                        </p:tgtEl>
                                        <p:attrNameLst>
                                          <p:attrName>style.visibility</p:attrName>
                                        </p:attrNameLst>
                                      </p:cBhvr>
                                      <p:to>
                                        <p:strVal val="visible"/>
                                      </p:to>
                                    </p:set>
                                    <p:animEffect transition="in" filter="wipe(left)">
                                      <p:cBhvr>
                                        <p:cTn id="60" dur="500"/>
                                        <p:tgtEl>
                                          <p:spTgt spid="4">
                                            <p:graphicEl>
                                              <a:dgm id="{450F6809-E8A5-4CD4-ABBF-45211AFC589F}"/>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graphicEl>
                                              <a:dgm id="{A4A88DA5-F063-4CD4-A8D0-0709469AA78C}"/>
                                            </p:graphicEl>
                                          </p:spTgt>
                                        </p:tgtEl>
                                        <p:attrNameLst>
                                          <p:attrName>style.visibility</p:attrName>
                                        </p:attrNameLst>
                                      </p:cBhvr>
                                      <p:to>
                                        <p:strVal val="visible"/>
                                      </p:to>
                                    </p:set>
                                    <p:animEffect transition="in" filter="wipe(left)">
                                      <p:cBhvr>
                                        <p:cTn id="63" dur="500"/>
                                        <p:tgtEl>
                                          <p:spTgt spid="4">
                                            <p:graphicEl>
                                              <a:dgm id="{A4A88DA5-F063-4CD4-A8D0-0709469AA78C}"/>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
                                            <p:graphicEl>
                                              <a:dgm id="{CD3E1342-C885-4110-B512-3A7C433D236E}"/>
                                            </p:graphicEl>
                                          </p:spTgt>
                                        </p:tgtEl>
                                        <p:attrNameLst>
                                          <p:attrName>style.visibility</p:attrName>
                                        </p:attrNameLst>
                                      </p:cBhvr>
                                      <p:to>
                                        <p:strVal val="visible"/>
                                      </p:to>
                                    </p:set>
                                    <p:animEffect transition="in" filter="wipe(left)">
                                      <p:cBhvr>
                                        <p:cTn id="66" dur="500"/>
                                        <p:tgtEl>
                                          <p:spTgt spid="4">
                                            <p:graphicEl>
                                              <a:dgm id="{CD3E1342-C885-4110-B512-3A7C433D236E}"/>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
                                            <p:graphicEl>
                                              <a:dgm id="{9336A5EF-2E63-4537-8E3A-23CF95B0E377}"/>
                                            </p:graphicEl>
                                          </p:spTgt>
                                        </p:tgtEl>
                                        <p:attrNameLst>
                                          <p:attrName>style.visibility</p:attrName>
                                        </p:attrNameLst>
                                      </p:cBhvr>
                                      <p:to>
                                        <p:strVal val="visible"/>
                                      </p:to>
                                    </p:set>
                                    <p:animEffect transition="in" filter="wipe(left)">
                                      <p:cBhvr>
                                        <p:cTn id="69" dur="500"/>
                                        <p:tgtEl>
                                          <p:spTgt spid="4">
                                            <p:graphicEl>
                                              <a:dgm id="{9336A5EF-2E63-4537-8E3A-23CF95B0E377}"/>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
                                            <p:graphicEl>
                                              <a:dgm id="{0D180202-DA37-4BB2-9DEC-BC0C546E89FD}"/>
                                            </p:graphicEl>
                                          </p:spTgt>
                                        </p:tgtEl>
                                        <p:attrNameLst>
                                          <p:attrName>style.visibility</p:attrName>
                                        </p:attrNameLst>
                                      </p:cBhvr>
                                      <p:to>
                                        <p:strVal val="visible"/>
                                      </p:to>
                                    </p:set>
                                    <p:animEffect transition="in" filter="wipe(left)">
                                      <p:cBhvr>
                                        <p:cTn id="72" dur="500"/>
                                        <p:tgtEl>
                                          <p:spTgt spid="4">
                                            <p:graphicEl>
                                              <a:dgm id="{0D180202-DA37-4BB2-9DEC-BC0C546E89FD}"/>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90CC9182-8B5C-4BCB-A776-516C59918370}"/>
                                            </p:graphicEl>
                                          </p:spTgt>
                                        </p:tgtEl>
                                        <p:attrNameLst>
                                          <p:attrName>style.visibility</p:attrName>
                                        </p:attrNameLst>
                                      </p:cBhvr>
                                      <p:to>
                                        <p:strVal val="visible"/>
                                      </p:to>
                                    </p:set>
                                    <p:animEffect transition="in" filter="wipe(left)">
                                      <p:cBhvr>
                                        <p:cTn id="75" dur="500"/>
                                        <p:tgtEl>
                                          <p:spTgt spid="4">
                                            <p:graphicEl>
                                              <a:dgm id="{90CC9182-8B5C-4BCB-A776-516C599183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GB" sz="2400" b="1" dirty="0" smtClean="0"/>
          </a:p>
          <a:p>
            <a:pPr marL="0" indent="0" algn="ctr">
              <a:buNone/>
            </a:pPr>
            <a:r>
              <a:rPr lang="en-GB" sz="2400" b="1" dirty="0" smtClean="0">
                <a:solidFill>
                  <a:srgbClr val="000000"/>
                </a:solidFill>
              </a:rPr>
              <a:t>Thanks</a:t>
            </a:r>
            <a:r>
              <a:rPr lang="en-GB" sz="2400" b="1" dirty="0">
                <a:solidFill>
                  <a:srgbClr val="000000"/>
                </a:solidFill>
              </a:rPr>
              <a:t>!</a:t>
            </a:r>
          </a:p>
          <a:p>
            <a:pPr algn="ctr"/>
            <a:endParaRPr lang="en-GB" sz="2400" b="1" dirty="0">
              <a:solidFill>
                <a:srgbClr val="000000"/>
              </a:solidFill>
            </a:endParaRPr>
          </a:p>
          <a:p>
            <a:pPr marL="0" indent="0" algn="ctr">
              <a:buNone/>
            </a:pPr>
            <a:r>
              <a:rPr lang="en-GB" sz="2400" b="1" dirty="0">
                <a:solidFill>
                  <a:srgbClr val="000000"/>
                </a:solidFill>
              </a:rPr>
              <a:t>www.oecd.org/pisa</a:t>
            </a:r>
          </a:p>
          <a:p>
            <a:pPr marL="0" indent="0" algn="ctr">
              <a:buNone/>
            </a:pPr>
            <a:endParaRPr lang="en-GB" sz="2400" b="1" dirty="0"/>
          </a:p>
          <a:p>
            <a:pPr marL="0" indent="0" algn="ctr">
              <a:buNone/>
            </a:pPr>
            <a:r>
              <a:rPr lang="en-GB" sz="2400" dirty="0" smtClean="0">
                <a:hlinkClick r:id=""/>
              </a:rPr>
              <a:t>Andreas.SCHLEICHER@oecd.org</a:t>
            </a:r>
          </a:p>
          <a:p>
            <a:pPr marL="0" indent="0" algn="ctr">
              <a:buNone/>
            </a:pPr>
            <a:r>
              <a:rPr lang="en-GB" sz="2400" dirty="0" smtClean="0">
                <a:hlinkClick r:id=""/>
              </a:rPr>
              <a:t>Daniel.SALINAS@oecd.org</a:t>
            </a:r>
            <a:endParaRPr lang="en-GB" sz="2400" dirty="0"/>
          </a:p>
          <a:p>
            <a:pPr marL="0" indent="0" algn="ctr">
              <a:buNone/>
            </a:pPr>
            <a:r>
              <a:rPr lang="en-GB" sz="2400" dirty="0" smtClean="0">
                <a:hlinkClick r:id="rId2"/>
              </a:rPr>
              <a:t>Alfonso.ECHAZARRA@oecd.org</a:t>
            </a:r>
            <a:endParaRPr lang="en-GB" sz="2400" dirty="0"/>
          </a:p>
          <a:p>
            <a:pPr marL="0" indent="0">
              <a:buNone/>
            </a:pPr>
            <a:endParaRPr lang="en-GB" sz="2400" dirty="0"/>
          </a:p>
          <a:p>
            <a:endParaRPr lang="en-GB" dirty="0"/>
          </a:p>
        </p:txBody>
      </p:sp>
      <p:sp>
        <p:nvSpPr>
          <p:cNvPr id="3" name="Title 2"/>
          <p:cNvSpPr>
            <a:spLocks noGrp="1"/>
          </p:cNvSpPr>
          <p:nvPr>
            <p:ph type="title"/>
          </p:nvPr>
        </p:nvSpPr>
        <p:spPr/>
        <p:txBody>
          <a:bodyPr/>
          <a:lstStyle/>
          <a:p>
            <a:r>
              <a:rPr lang="en-GB" sz="2400" b="1" dirty="0">
                <a:solidFill>
                  <a:srgbClr val="000000"/>
                </a:solidFill>
                <a:latin typeface="Georgia"/>
                <a:ea typeface="+mn-ea"/>
                <a:cs typeface="+mn-cs"/>
              </a:rPr>
              <a:t>For more information:</a:t>
            </a:r>
          </a:p>
        </p:txBody>
      </p:sp>
    </p:spTree>
    <p:extLst>
      <p:ext uri="{BB962C8B-B14F-4D97-AF65-F5344CB8AC3E}">
        <p14:creationId xmlns:p14="http://schemas.microsoft.com/office/powerpoint/2010/main" val="1846811650"/>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5028190"/>
              </p:ext>
            </p:extLst>
          </p:nvPr>
        </p:nvGraphicFramePr>
        <p:xfrm>
          <a:off x="539551" y="1484780"/>
          <a:ext cx="7992889" cy="4543846"/>
        </p:xfrm>
        <a:graphic>
          <a:graphicData uri="http://schemas.openxmlformats.org/drawingml/2006/table">
            <a:tbl>
              <a:tblPr>
                <a:tableStyleId>{5940675A-B579-460E-94D1-54222C63F5DA}</a:tableStyleId>
              </a:tblPr>
              <a:tblGrid>
                <a:gridCol w="1866548"/>
                <a:gridCol w="1663260"/>
                <a:gridCol w="1510753"/>
                <a:gridCol w="790090"/>
                <a:gridCol w="794086"/>
                <a:gridCol w="1368152"/>
              </a:tblGrid>
              <a:tr h="362921">
                <a:tc rowSpan="2">
                  <a:txBody>
                    <a:bodyPr/>
                    <a:lstStyle/>
                    <a:p>
                      <a:pPr algn="l" fontAlgn="b"/>
                      <a:r>
                        <a:rPr lang="en-GB" sz="1600" u="none" strike="noStrike" dirty="0">
                          <a:solidFill>
                            <a:sysClr val="windowText" lastClr="000000"/>
                          </a:solidFill>
                          <a:effectLst/>
                        </a:rPr>
                        <a:t> </a:t>
                      </a:r>
                    </a:p>
                    <a:p>
                      <a:pPr algn="l" fontAlgn="b"/>
                      <a:r>
                        <a:rPr lang="en-GB" sz="1600" u="none" strike="noStrike" dirty="0">
                          <a:solidFill>
                            <a:sysClr val="windowText" lastClr="000000"/>
                          </a:solidFill>
                          <a:effectLst/>
                        </a:rPr>
                        <a:t> </a:t>
                      </a:r>
                      <a:endParaRPr lang="en-GB" sz="1600" b="1" i="0" u="none" strike="noStrike" dirty="0">
                        <a:solidFill>
                          <a:sysClr val="windowText" lastClr="000000"/>
                        </a:solidFill>
                        <a:effectLst/>
                        <a:latin typeface="Arial"/>
                      </a:endParaRPr>
                    </a:p>
                  </a:txBody>
                  <a:tcPr marL="9525" marR="9525" marT="9525" marB="0" anchor="b">
                    <a:solidFill>
                      <a:schemeClr val="accent1">
                        <a:lumMod val="60000"/>
                        <a:lumOff val="40000"/>
                      </a:schemeClr>
                    </a:solidFill>
                  </a:tcPr>
                </a:tc>
                <a:tc rowSpan="2">
                  <a:txBody>
                    <a:bodyPr/>
                    <a:lstStyle/>
                    <a:p>
                      <a:pPr algn="ctr" fontAlgn="ctr"/>
                      <a:r>
                        <a:rPr lang="en-GB" sz="1600" b="1" u="none" strike="noStrike" dirty="0">
                          <a:solidFill>
                            <a:sysClr val="windowText" lastClr="000000"/>
                          </a:solidFill>
                          <a:effectLst/>
                        </a:rPr>
                        <a:t>Proficiency </a:t>
                      </a:r>
                      <a:endParaRPr lang="en-GB" sz="1600" b="1" u="none" strike="noStrike" dirty="0" smtClean="0">
                        <a:solidFill>
                          <a:sysClr val="windowText" lastClr="000000"/>
                        </a:solidFill>
                        <a:effectLst/>
                      </a:endParaRPr>
                    </a:p>
                    <a:p>
                      <a:pPr algn="ctr" fontAlgn="ctr"/>
                      <a:r>
                        <a:rPr lang="en-GB" sz="1600" b="1" u="none" strike="noStrike" dirty="0" smtClean="0">
                          <a:solidFill>
                            <a:sysClr val="windowText" lastClr="000000"/>
                          </a:solidFill>
                          <a:effectLst/>
                        </a:rPr>
                        <a:t>level</a:t>
                      </a:r>
                      <a:endParaRPr lang="en-GB" sz="1600" b="1" i="0" u="none" strike="noStrike" dirty="0">
                        <a:solidFill>
                          <a:sysClr val="windowText" lastClr="000000"/>
                        </a:solidFill>
                        <a:effectLst/>
                        <a:latin typeface="Arial"/>
                      </a:endParaRPr>
                    </a:p>
                  </a:txBody>
                  <a:tcPr marL="9525" marR="9525" marT="9525" marB="0" anchor="ctr">
                    <a:solidFill>
                      <a:schemeClr val="accent1">
                        <a:lumMod val="60000"/>
                        <a:lumOff val="40000"/>
                      </a:schemeClr>
                    </a:solidFill>
                  </a:tcPr>
                </a:tc>
                <a:tc gridSpan="4">
                  <a:txBody>
                    <a:bodyPr/>
                    <a:lstStyle/>
                    <a:p>
                      <a:pPr algn="ctr" fontAlgn="ctr"/>
                      <a:r>
                        <a:rPr lang="en-US" sz="1600" b="1" u="none" strike="noStrike" dirty="0">
                          <a:solidFill>
                            <a:sysClr val="windowText" lastClr="000000"/>
                          </a:solidFill>
                          <a:effectLst/>
                        </a:rPr>
                        <a:t>Lowest score point in the level</a:t>
                      </a:r>
                      <a:endParaRPr lang="en-US" sz="1600" b="1" i="0" u="none" strike="noStrike" dirty="0">
                        <a:solidFill>
                          <a:sysClr val="windowText" lastClr="000000"/>
                        </a:solidFill>
                        <a:effectLst/>
                        <a:latin typeface="Arial"/>
                      </a:endParaRPr>
                    </a:p>
                  </a:txBody>
                  <a:tcPr marL="9525" marR="9525" marT="9525" marB="0" anchor="ct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94892">
                <a:tc vMerge="1">
                  <a:txBody>
                    <a:bodyPr/>
                    <a:lstStyle/>
                    <a:p>
                      <a:pPr algn="l" fontAlgn="b"/>
                      <a:endParaRPr lang="en-GB" sz="1000" b="1" i="0" u="none" strike="noStrike" dirty="0">
                        <a:solidFill>
                          <a:schemeClr val="bg2">
                            <a:lumMod val="50000"/>
                          </a:schemeClr>
                        </a:solidFill>
                        <a:effectLst/>
                        <a:latin typeface="Arial"/>
                      </a:endParaRPr>
                    </a:p>
                  </a:txBody>
                  <a:tcPr marL="9525" marR="9525" marT="9525" marB="0" anchor="b">
                    <a:solidFill>
                      <a:schemeClr val="bg2">
                        <a:lumMod val="40000"/>
                        <a:lumOff val="60000"/>
                      </a:schemeClr>
                    </a:solidFill>
                  </a:tcPr>
                </a:tc>
                <a:tc vMerge="1">
                  <a:txBody>
                    <a:bodyPr/>
                    <a:lstStyle/>
                    <a:p>
                      <a:endParaRPr lang="en-GB"/>
                    </a:p>
                  </a:txBody>
                  <a:tcPr/>
                </a:tc>
                <a:tc>
                  <a:txBody>
                    <a:bodyPr/>
                    <a:lstStyle/>
                    <a:p>
                      <a:pPr algn="ctr" fontAlgn="ctr"/>
                      <a:r>
                        <a:rPr lang="en-GB" sz="1600" b="1" u="none" strike="noStrike" dirty="0">
                          <a:solidFill>
                            <a:sysClr val="windowText" lastClr="000000"/>
                          </a:solidFill>
                          <a:effectLst/>
                        </a:rPr>
                        <a:t>Mathematics</a:t>
                      </a:r>
                      <a:endParaRPr lang="en-GB" sz="1600" b="1" i="0" u="none" strike="noStrike" dirty="0">
                        <a:solidFill>
                          <a:sysClr val="windowText" lastClr="000000"/>
                        </a:solidFill>
                        <a:effectLst/>
                        <a:latin typeface="Arial"/>
                      </a:endParaRPr>
                    </a:p>
                  </a:txBody>
                  <a:tcPr marL="9525" marR="9525" marT="9525" marB="0" anchor="ctr">
                    <a:solidFill>
                      <a:schemeClr val="accent1">
                        <a:lumMod val="60000"/>
                        <a:lumOff val="40000"/>
                      </a:schemeClr>
                    </a:solidFill>
                  </a:tcPr>
                </a:tc>
                <a:tc gridSpan="2">
                  <a:txBody>
                    <a:bodyPr/>
                    <a:lstStyle/>
                    <a:p>
                      <a:pPr algn="ctr" fontAlgn="ctr"/>
                      <a:r>
                        <a:rPr lang="en-GB" sz="1600" b="1" u="none" strike="noStrike" dirty="0">
                          <a:solidFill>
                            <a:sysClr val="windowText" lastClr="000000"/>
                          </a:solidFill>
                          <a:effectLst/>
                        </a:rPr>
                        <a:t>Reading</a:t>
                      </a:r>
                      <a:endParaRPr lang="en-GB" sz="1600" b="1" i="0" u="none" strike="noStrike" dirty="0">
                        <a:solidFill>
                          <a:sysClr val="windowText" lastClr="000000"/>
                        </a:solidFill>
                        <a:effectLst/>
                        <a:latin typeface="Arial"/>
                      </a:endParaRPr>
                    </a:p>
                  </a:txBody>
                  <a:tcPr marL="9525" marR="9525" marT="9525" marB="0" anchor="ctr">
                    <a:solidFill>
                      <a:schemeClr val="accent1">
                        <a:lumMod val="60000"/>
                        <a:lumOff val="40000"/>
                      </a:schemeClr>
                    </a:solidFill>
                  </a:tcPr>
                </a:tc>
                <a:tc hMerge="1">
                  <a:txBody>
                    <a:bodyPr/>
                    <a:lstStyle/>
                    <a:p>
                      <a:endParaRPr lang="en-GB"/>
                    </a:p>
                  </a:txBody>
                  <a:tcPr/>
                </a:tc>
                <a:tc>
                  <a:txBody>
                    <a:bodyPr/>
                    <a:lstStyle/>
                    <a:p>
                      <a:pPr algn="ctr" fontAlgn="ctr"/>
                      <a:r>
                        <a:rPr lang="en-GB" sz="1600" b="1" u="none" strike="noStrike" dirty="0">
                          <a:solidFill>
                            <a:sysClr val="windowText" lastClr="000000"/>
                          </a:solidFill>
                          <a:effectLst/>
                        </a:rPr>
                        <a:t>Science</a:t>
                      </a:r>
                      <a:endParaRPr lang="en-GB" sz="1600" b="1" i="0" u="none" strike="noStrike" dirty="0">
                        <a:solidFill>
                          <a:sysClr val="windowText" lastClr="000000"/>
                        </a:solidFill>
                        <a:effectLst/>
                        <a:latin typeface="Arial"/>
                      </a:endParaRPr>
                    </a:p>
                  </a:txBody>
                  <a:tcPr marL="9525" marR="9525" marT="9525" marB="0" anchor="ctr">
                    <a:solidFill>
                      <a:schemeClr val="accent1">
                        <a:lumMod val="60000"/>
                        <a:lumOff val="40000"/>
                      </a:schemeClr>
                    </a:solidFill>
                  </a:tcPr>
                </a:tc>
              </a:tr>
              <a:tr h="428906">
                <a:tc rowSpan="5">
                  <a:txBody>
                    <a:bodyPr/>
                    <a:lstStyle/>
                    <a:p>
                      <a:pPr algn="ctr" fontAlgn="ctr"/>
                      <a:r>
                        <a:rPr lang="en-US" sz="1600" b="1" u="none" strike="noStrike" dirty="0" smtClean="0">
                          <a:solidFill>
                            <a:sysClr val="windowText" lastClr="000000"/>
                          </a:solidFill>
                          <a:effectLst/>
                        </a:rPr>
                        <a:t>At or above </a:t>
                      </a:r>
                    </a:p>
                    <a:p>
                      <a:pPr algn="ctr" fontAlgn="ctr"/>
                      <a:r>
                        <a:rPr lang="en-US" sz="1600" b="1" u="none" strike="noStrike" dirty="0" smtClean="0">
                          <a:solidFill>
                            <a:sysClr val="windowText" lastClr="000000"/>
                          </a:solidFill>
                          <a:effectLst/>
                        </a:rPr>
                        <a:t>the </a:t>
                      </a:r>
                    </a:p>
                    <a:p>
                      <a:pPr algn="ctr" fontAlgn="ctr"/>
                      <a:r>
                        <a:rPr lang="en-US" sz="1600" b="1" u="none" strike="noStrike" dirty="0" smtClean="0">
                          <a:solidFill>
                            <a:sysClr val="windowText" lastClr="000000"/>
                          </a:solidFill>
                          <a:effectLst/>
                        </a:rPr>
                        <a:t>baseline</a:t>
                      </a:r>
                    </a:p>
                    <a:p>
                      <a:pPr algn="ctr" fontAlgn="ctr"/>
                      <a:r>
                        <a:rPr lang="en-US" sz="1600" b="1" u="none" strike="noStrike" dirty="0" smtClean="0">
                          <a:solidFill>
                            <a:sysClr val="windowText" lastClr="000000"/>
                          </a:solidFill>
                          <a:effectLst/>
                        </a:rPr>
                        <a:t> proficiency</a:t>
                      </a:r>
                      <a:endParaRPr lang="en-US" sz="1600" b="1"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a:txBody>
                    <a:bodyPr/>
                    <a:lstStyle/>
                    <a:p>
                      <a:pPr algn="ctr" fontAlgn="ctr"/>
                      <a:r>
                        <a:rPr lang="en-GB" sz="1400" u="none" strike="noStrike" dirty="0">
                          <a:solidFill>
                            <a:sysClr val="windowText" lastClr="000000"/>
                          </a:solidFill>
                          <a:effectLst/>
                        </a:rPr>
                        <a:t>Level 6</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a:txBody>
                    <a:bodyPr/>
                    <a:lstStyle/>
                    <a:p>
                      <a:pPr algn="ctr" fontAlgn="ctr"/>
                      <a:r>
                        <a:rPr lang="en-GB" sz="1400" u="none" strike="noStrike" dirty="0">
                          <a:solidFill>
                            <a:sysClr val="windowText" lastClr="000000"/>
                          </a:solidFill>
                          <a:effectLst/>
                        </a:rPr>
                        <a:t>669</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gridSpan="2">
                  <a:txBody>
                    <a:bodyPr/>
                    <a:lstStyle/>
                    <a:p>
                      <a:pPr algn="ctr" fontAlgn="ctr"/>
                      <a:r>
                        <a:rPr lang="en-GB" sz="1400" u="none" strike="noStrike" dirty="0">
                          <a:solidFill>
                            <a:sysClr val="windowText" lastClr="000000"/>
                          </a:solidFill>
                          <a:effectLst/>
                        </a:rPr>
                        <a:t>698</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hMerge="1">
                  <a:txBody>
                    <a:bodyPr/>
                    <a:lstStyle/>
                    <a:p>
                      <a:endParaRPr lang="en-GB"/>
                    </a:p>
                  </a:txBody>
                  <a:tcPr/>
                </a:tc>
                <a:tc>
                  <a:txBody>
                    <a:bodyPr/>
                    <a:lstStyle/>
                    <a:p>
                      <a:pPr algn="ctr" fontAlgn="ctr"/>
                      <a:r>
                        <a:rPr lang="en-GB" sz="1400" u="none" strike="noStrike" dirty="0">
                          <a:solidFill>
                            <a:sysClr val="windowText" lastClr="000000"/>
                          </a:solidFill>
                          <a:effectLst/>
                        </a:rPr>
                        <a:t>708</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r>
              <a:tr h="428906">
                <a:tc vMerge="1">
                  <a:txBody>
                    <a:bodyPr/>
                    <a:lstStyle/>
                    <a:p>
                      <a:endParaRPr lang="en-GB"/>
                    </a:p>
                  </a:txBody>
                  <a:tcPr/>
                </a:tc>
                <a:tc>
                  <a:txBody>
                    <a:bodyPr/>
                    <a:lstStyle/>
                    <a:p>
                      <a:pPr algn="ctr" fontAlgn="ctr"/>
                      <a:r>
                        <a:rPr lang="en-GB" sz="1400" u="none" strike="noStrike" dirty="0">
                          <a:solidFill>
                            <a:sysClr val="windowText" lastClr="000000"/>
                          </a:solidFill>
                          <a:effectLst/>
                        </a:rPr>
                        <a:t>Level 5</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a:txBody>
                    <a:bodyPr/>
                    <a:lstStyle/>
                    <a:p>
                      <a:pPr algn="ctr" fontAlgn="ctr"/>
                      <a:r>
                        <a:rPr lang="en-GB" sz="1400" u="none" strike="noStrike" dirty="0">
                          <a:solidFill>
                            <a:sysClr val="windowText" lastClr="000000"/>
                          </a:solidFill>
                          <a:effectLst/>
                        </a:rPr>
                        <a:t>607</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gridSpan="2">
                  <a:txBody>
                    <a:bodyPr/>
                    <a:lstStyle/>
                    <a:p>
                      <a:pPr algn="ctr" fontAlgn="ctr"/>
                      <a:r>
                        <a:rPr lang="en-GB" sz="1400" u="none" strike="noStrike" dirty="0">
                          <a:solidFill>
                            <a:sysClr val="windowText" lastClr="000000"/>
                          </a:solidFill>
                          <a:effectLst/>
                        </a:rPr>
                        <a:t>626</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hMerge="1">
                  <a:txBody>
                    <a:bodyPr/>
                    <a:lstStyle/>
                    <a:p>
                      <a:endParaRPr lang="en-GB"/>
                    </a:p>
                  </a:txBody>
                  <a:tcPr/>
                </a:tc>
                <a:tc>
                  <a:txBody>
                    <a:bodyPr/>
                    <a:lstStyle/>
                    <a:p>
                      <a:pPr algn="ctr" fontAlgn="ctr"/>
                      <a:r>
                        <a:rPr lang="en-GB" sz="1400" u="none" strike="noStrike" dirty="0">
                          <a:solidFill>
                            <a:sysClr val="windowText" lastClr="000000"/>
                          </a:solidFill>
                          <a:effectLst/>
                        </a:rPr>
                        <a:t>633</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r>
              <a:tr h="428906">
                <a:tc vMerge="1">
                  <a:txBody>
                    <a:bodyPr/>
                    <a:lstStyle/>
                    <a:p>
                      <a:endParaRPr lang="en-GB"/>
                    </a:p>
                  </a:txBody>
                  <a:tcPr/>
                </a:tc>
                <a:tc>
                  <a:txBody>
                    <a:bodyPr/>
                    <a:lstStyle/>
                    <a:p>
                      <a:pPr algn="ctr" fontAlgn="ctr"/>
                      <a:r>
                        <a:rPr lang="en-GB" sz="1400" u="none" strike="noStrike" dirty="0">
                          <a:solidFill>
                            <a:sysClr val="windowText" lastClr="000000"/>
                          </a:solidFill>
                          <a:effectLst/>
                        </a:rPr>
                        <a:t>Level 4</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a:txBody>
                    <a:bodyPr/>
                    <a:lstStyle/>
                    <a:p>
                      <a:pPr algn="ctr" fontAlgn="ctr"/>
                      <a:r>
                        <a:rPr lang="en-GB" sz="1400" u="none" strike="noStrike" dirty="0">
                          <a:solidFill>
                            <a:sysClr val="windowText" lastClr="000000"/>
                          </a:solidFill>
                          <a:effectLst/>
                        </a:rPr>
                        <a:t>545</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gridSpan="2">
                  <a:txBody>
                    <a:bodyPr/>
                    <a:lstStyle/>
                    <a:p>
                      <a:pPr algn="ctr" fontAlgn="ctr"/>
                      <a:r>
                        <a:rPr lang="en-GB" sz="1400" u="none" strike="noStrike" dirty="0">
                          <a:solidFill>
                            <a:sysClr val="windowText" lastClr="000000"/>
                          </a:solidFill>
                          <a:effectLst/>
                        </a:rPr>
                        <a:t>553</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hMerge="1">
                  <a:txBody>
                    <a:bodyPr/>
                    <a:lstStyle/>
                    <a:p>
                      <a:endParaRPr lang="en-GB"/>
                    </a:p>
                  </a:txBody>
                  <a:tcPr/>
                </a:tc>
                <a:tc>
                  <a:txBody>
                    <a:bodyPr/>
                    <a:lstStyle/>
                    <a:p>
                      <a:pPr algn="ctr" fontAlgn="ctr"/>
                      <a:r>
                        <a:rPr lang="en-GB" sz="1400" u="none" strike="noStrike" dirty="0">
                          <a:solidFill>
                            <a:sysClr val="windowText" lastClr="000000"/>
                          </a:solidFill>
                          <a:effectLst/>
                        </a:rPr>
                        <a:t>559</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r>
              <a:tr h="428906">
                <a:tc vMerge="1">
                  <a:txBody>
                    <a:bodyPr/>
                    <a:lstStyle/>
                    <a:p>
                      <a:endParaRPr lang="en-GB"/>
                    </a:p>
                  </a:txBody>
                  <a:tcPr/>
                </a:tc>
                <a:tc>
                  <a:txBody>
                    <a:bodyPr/>
                    <a:lstStyle/>
                    <a:p>
                      <a:pPr algn="ctr" fontAlgn="ctr"/>
                      <a:r>
                        <a:rPr lang="en-GB" sz="1400" u="none" strike="noStrike" dirty="0">
                          <a:solidFill>
                            <a:sysClr val="windowText" lastClr="000000"/>
                          </a:solidFill>
                          <a:effectLst/>
                        </a:rPr>
                        <a:t>Level 3</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a:txBody>
                    <a:bodyPr/>
                    <a:lstStyle/>
                    <a:p>
                      <a:pPr algn="ctr" fontAlgn="ctr"/>
                      <a:r>
                        <a:rPr lang="en-GB" sz="1400" u="none" strike="noStrike" dirty="0">
                          <a:solidFill>
                            <a:sysClr val="windowText" lastClr="000000"/>
                          </a:solidFill>
                          <a:effectLst/>
                        </a:rPr>
                        <a:t>482</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gridSpan="2">
                  <a:txBody>
                    <a:bodyPr/>
                    <a:lstStyle/>
                    <a:p>
                      <a:pPr algn="ctr" fontAlgn="ctr"/>
                      <a:r>
                        <a:rPr lang="en-GB" sz="1400" u="none" strike="noStrike" dirty="0">
                          <a:solidFill>
                            <a:sysClr val="windowText" lastClr="000000"/>
                          </a:solidFill>
                          <a:effectLst/>
                        </a:rPr>
                        <a:t>480</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hMerge="1">
                  <a:txBody>
                    <a:bodyPr/>
                    <a:lstStyle/>
                    <a:p>
                      <a:endParaRPr lang="en-GB"/>
                    </a:p>
                  </a:txBody>
                  <a:tcPr/>
                </a:tc>
                <a:tc>
                  <a:txBody>
                    <a:bodyPr/>
                    <a:lstStyle/>
                    <a:p>
                      <a:pPr algn="ctr" fontAlgn="ctr"/>
                      <a:r>
                        <a:rPr lang="en-GB" sz="1400" u="none" strike="noStrike" dirty="0">
                          <a:solidFill>
                            <a:sysClr val="windowText" lastClr="000000"/>
                          </a:solidFill>
                          <a:effectLst/>
                        </a:rPr>
                        <a:t>484</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r>
              <a:tr h="428906">
                <a:tc vMerge="1">
                  <a:txBody>
                    <a:bodyPr/>
                    <a:lstStyle/>
                    <a:p>
                      <a:endParaRPr lang="en-GB"/>
                    </a:p>
                  </a:txBody>
                  <a:tcPr/>
                </a:tc>
                <a:tc>
                  <a:txBody>
                    <a:bodyPr/>
                    <a:lstStyle/>
                    <a:p>
                      <a:pPr algn="ctr" fontAlgn="ctr"/>
                      <a:r>
                        <a:rPr lang="en-GB" sz="1400" b="1" u="none" strike="noStrike" dirty="0">
                          <a:solidFill>
                            <a:sysClr val="windowText" lastClr="000000"/>
                          </a:solidFill>
                          <a:effectLst/>
                        </a:rPr>
                        <a:t>Level 2 </a:t>
                      </a:r>
                      <a:endParaRPr lang="en-GB" sz="1400" b="1" u="none" strike="noStrike" dirty="0" smtClean="0">
                        <a:solidFill>
                          <a:sysClr val="windowText" lastClr="000000"/>
                        </a:solidFill>
                        <a:effectLst/>
                      </a:endParaRPr>
                    </a:p>
                    <a:p>
                      <a:pPr algn="ctr" fontAlgn="ctr"/>
                      <a:r>
                        <a:rPr lang="en-GB" sz="1400" b="1" u="none" strike="noStrike" dirty="0" smtClean="0">
                          <a:solidFill>
                            <a:sysClr val="windowText" lastClr="000000"/>
                          </a:solidFill>
                          <a:effectLst/>
                        </a:rPr>
                        <a:t>(</a:t>
                      </a:r>
                      <a:r>
                        <a:rPr lang="en-GB" sz="1400" b="1" u="none" strike="noStrike" dirty="0">
                          <a:solidFill>
                            <a:sysClr val="windowText" lastClr="000000"/>
                          </a:solidFill>
                          <a:effectLst/>
                        </a:rPr>
                        <a:t>baseline)</a:t>
                      </a:r>
                      <a:endParaRPr lang="en-GB" sz="1400" b="1"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a:txBody>
                    <a:bodyPr/>
                    <a:lstStyle/>
                    <a:p>
                      <a:pPr algn="ctr" fontAlgn="ctr"/>
                      <a:r>
                        <a:rPr lang="en-GB" sz="1400" b="1" u="none" strike="noStrike" dirty="0">
                          <a:solidFill>
                            <a:sysClr val="windowText" lastClr="000000"/>
                          </a:solidFill>
                          <a:effectLst/>
                        </a:rPr>
                        <a:t>420</a:t>
                      </a:r>
                      <a:endParaRPr lang="en-GB" sz="1400" b="1"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gridSpan="2">
                  <a:txBody>
                    <a:bodyPr/>
                    <a:lstStyle/>
                    <a:p>
                      <a:pPr algn="ctr" fontAlgn="ctr"/>
                      <a:r>
                        <a:rPr lang="en-GB" sz="1400" b="1" u="none" strike="noStrike" dirty="0">
                          <a:solidFill>
                            <a:sysClr val="windowText" lastClr="000000"/>
                          </a:solidFill>
                          <a:effectLst/>
                        </a:rPr>
                        <a:t>407</a:t>
                      </a:r>
                      <a:endParaRPr lang="en-GB" sz="1400" b="1"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hMerge="1">
                  <a:txBody>
                    <a:bodyPr/>
                    <a:lstStyle/>
                    <a:p>
                      <a:endParaRPr lang="en-GB"/>
                    </a:p>
                  </a:txBody>
                  <a:tcPr/>
                </a:tc>
                <a:tc>
                  <a:txBody>
                    <a:bodyPr/>
                    <a:lstStyle/>
                    <a:p>
                      <a:pPr algn="ctr" fontAlgn="ctr"/>
                      <a:r>
                        <a:rPr lang="en-GB" sz="1400" b="1" u="none" strike="noStrike" dirty="0">
                          <a:solidFill>
                            <a:sysClr val="windowText" lastClr="000000"/>
                          </a:solidFill>
                          <a:effectLst/>
                        </a:rPr>
                        <a:t>410</a:t>
                      </a:r>
                      <a:endParaRPr lang="en-GB" sz="1400" b="1"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r>
              <a:tr h="511388">
                <a:tc rowSpan="3">
                  <a:txBody>
                    <a:bodyPr/>
                    <a:lstStyle/>
                    <a:p>
                      <a:pPr algn="ctr" fontAlgn="b"/>
                      <a:r>
                        <a:rPr lang="en-GB" sz="1600" b="1" u="none" strike="noStrike" dirty="0">
                          <a:solidFill>
                            <a:sysClr val="windowText" lastClr="000000"/>
                          </a:solidFill>
                          <a:effectLst/>
                        </a:rPr>
                        <a:t>Low-performing </a:t>
                      </a:r>
                      <a:endParaRPr lang="en-GB" sz="1600" b="1" u="none" strike="noStrike" dirty="0" smtClean="0">
                        <a:solidFill>
                          <a:sysClr val="windowText" lastClr="000000"/>
                        </a:solidFill>
                        <a:effectLst/>
                      </a:endParaRPr>
                    </a:p>
                    <a:p>
                      <a:pPr algn="ctr" fontAlgn="b"/>
                      <a:r>
                        <a:rPr lang="en-GB" sz="1600" b="1" u="none" strike="noStrike" dirty="0" smtClean="0">
                          <a:solidFill>
                            <a:sysClr val="windowText" lastClr="000000"/>
                          </a:solidFill>
                          <a:effectLst/>
                        </a:rPr>
                        <a:t>students</a:t>
                      </a:r>
                      <a:endParaRPr lang="en-GB" sz="1600" b="1" u="none" strike="noStrike" dirty="0">
                        <a:solidFill>
                          <a:sysClr val="windowText" lastClr="000000"/>
                        </a:solidFill>
                        <a:effectLst/>
                      </a:endParaRPr>
                    </a:p>
                    <a:p>
                      <a:pPr algn="ctr" fontAlgn="t"/>
                      <a:r>
                        <a:rPr lang="en-GB" sz="1600" b="1" u="none" strike="noStrike" dirty="0">
                          <a:solidFill>
                            <a:sysClr val="windowText" lastClr="000000"/>
                          </a:solidFill>
                          <a:effectLst/>
                        </a:rPr>
                        <a:t>(</a:t>
                      </a:r>
                      <a:r>
                        <a:rPr lang="en-GB" sz="1600" b="1" u="none" strike="noStrike" dirty="0" smtClean="0">
                          <a:solidFill>
                            <a:sysClr val="windowText" lastClr="000000"/>
                          </a:solidFill>
                          <a:effectLst/>
                        </a:rPr>
                        <a:t>below baseline)</a:t>
                      </a:r>
                    </a:p>
                    <a:p>
                      <a:pPr algn="ctr" fontAlgn="t"/>
                      <a:endParaRPr lang="en-GB" sz="1600" b="1" u="none" strike="noStrike" dirty="0" smtClean="0">
                        <a:solidFill>
                          <a:sysClr val="windowText" lastClr="000000"/>
                        </a:solidFill>
                        <a:effectLst/>
                      </a:endParaRPr>
                    </a:p>
                    <a:p>
                      <a:pPr algn="ctr" fontAlgn="t"/>
                      <a:endParaRPr lang="en-GB" sz="1600" b="1" i="0" u="none" strike="noStrike" dirty="0">
                        <a:solidFill>
                          <a:sysClr val="windowText" lastClr="000000"/>
                        </a:solidFill>
                        <a:effectLst/>
                        <a:latin typeface="Arial"/>
                      </a:endParaRPr>
                    </a:p>
                  </a:txBody>
                  <a:tcPr marL="9525" marR="9525" marT="9525" marB="0" anchor="b">
                    <a:solidFill>
                      <a:schemeClr val="accent1">
                        <a:lumMod val="20000"/>
                        <a:lumOff val="80000"/>
                      </a:schemeClr>
                    </a:solidFill>
                  </a:tcPr>
                </a:tc>
                <a:tc rowSpan="2">
                  <a:txBody>
                    <a:bodyPr/>
                    <a:lstStyle/>
                    <a:p>
                      <a:pPr algn="ctr" fontAlgn="ctr"/>
                      <a:r>
                        <a:rPr lang="en-GB" sz="1400" u="none" strike="noStrike" dirty="0">
                          <a:solidFill>
                            <a:sysClr val="windowText" lastClr="000000"/>
                          </a:solidFill>
                          <a:effectLst/>
                        </a:rPr>
                        <a:t>Level 1</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rowSpan="2">
                  <a:txBody>
                    <a:bodyPr/>
                    <a:lstStyle/>
                    <a:p>
                      <a:pPr algn="ctr" fontAlgn="ctr"/>
                      <a:r>
                        <a:rPr lang="en-GB" sz="1400" u="none" strike="noStrike" dirty="0">
                          <a:solidFill>
                            <a:sysClr val="windowText" lastClr="000000"/>
                          </a:solidFill>
                          <a:effectLst/>
                        </a:rPr>
                        <a:t>358</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c>
                  <a:txBody>
                    <a:bodyPr/>
                    <a:lstStyle/>
                    <a:p>
                      <a:pPr algn="ctr" fontAlgn="ctr"/>
                      <a:r>
                        <a:rPr lang="en-GB" sz="1400" u="none" strike="noStrike" dirty="0">
                          <a:solidFill>
                            <a:sysClr val="windowText" lastClr="000000"/>
                          </a:solidFill>
                          <a:effectLst/>
                        </a:rPr>
                        <a:t>Level 1a</a:t>
                      </a:r>
                      <a:endParaRPr lang="en-GB" sz="1400" b="0" i="0" u="none" strike="noStrike" dirty="0">
                        <a:solidFill>
                          <a:sysClr val="windowText" lastClr="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fontAlgn="ctr"/>
                      <a:r>
                        <a:rPr lang="en-GB" sz="1400" u="none" strike="noStrike" dirty="0">
                          <a:solidFill>
                            <a:sysClr val="windowText" lastClr="000000"/>
                          </a:solidFill>
                          <a:effectLst/>
                        </a:rPr>
                        <a:t>335</a:t>
                      </a:r>
                      <a:endParaRPr lang="en-GB" sz="1400" b="0" i="0" u="none" strike="noStrike" dirty="0">
                        <a:solidFill>
                          <a:sysClr val="windowText" lastClr="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rowSpan="2">
                  <a:txBody>
                    <a:bodyPr/>
                    <a:lstStyle/>
                    <a:p>
                      <a:pPr algn="ctr" fontAlgn="ctr"/>
                      <a:r>
                        <a:rPr lang="en-GB" sz="1400" u="none" strike="noStrike" dirty="0">
                          <a:solidFill>
                            <a:sysClr val="windowText" lastClr="000000"/>
                          </a:solidFill>
                          <a:effectLst/>
                        </a:rPr>
                        <a:t>335</a:t>
                      </a:r>
                      <a:endParaRPr lang="en-GB" sz="1400" b="0" i="0" u="none" strike="noStrike" dirty="0">
                        <a:solidFill>
                          <a:sysClr val="windowText" lastClr="000000"/>
                        </a:solidFill>
                        <a:effectLst/>
                        <a:latin typeface="Arial"/>
                      </a:endParaRPr>
                    </a:p>
                  </a:txBody>
                  <a:tcPr marL="9525" marR="9525" marT="9525" marB="0" anchor="ctr">
                    <a:solidFill>
                      <a:schemeClr val="accent1">
                        <a:lumMod val="40000"/>
                        <a:lumOff val="60000"/>
                      </a:schemeClr>
                    </a:solidFill>
                  </a:tcPr>
                </a:tc>
              </a:tr>
              <a:tr h="51138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400" u="none" strike="noStrike" dirty="0">
                          <a:solidFill>
                            <a:sysClr val="windowText" lastClr="000000"/>
                          </a:solidFill>
                          <a:effectLst/>
                        </a:rPr>
                        <a:t>Level 1b</a:t>
                      </a:r>
                      <a:endParaRPr lang="en-GB" sz="1400" b="0" i="0" u="none" strike="noStrike" dirty="0">
                        <a:solidFill>
                          <a:sysClr val="windowText" lastClr="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fontAlgn="ctr"/>
                      <a:r>
                        <a:rPr lang="en-GB" sz="1400" u="none" strike="noStrike" dirty="0">
                          <a:solidFill>
                            <a:sysClr val="windowText" lastClr="000000"/>
                          </a:solidFill>
                          <a:effectLst/>
                        </a:rPr>
                        <a:t>262</a:t>
                      </a:r>
                      <a:endParaRPr lang="en-GB" sz="1400" b="0" i="0" u="none" strike="noStrike" dirty="0">
                        <a:solidFill>
                          <a:sysClr val="windowText" lastClr="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vMerge="1">
                  <a:txBody>
                    <a:bodyPr/>
                    <a:lstStyle/>
                    <a:p>
                      <a:endParaRPr lang="en-GB"/>
                    </a:p>
                  </a:txBody>
                  <a:tcPr/>
                </a:tc>
              </a:tr>
              <a:tr h="511388">
                <a:tc vMerge="1">
                  <a:txBody>
                    <a:bodyPr/>
                    <a:lstStyle/>
                    <a:p>
                      <a:pPr algn="ctr" fontAlgn="t"/>
                      <a:endParaRPr lang="en-GB" sz="1000" b="1" i="0" u="none" strike="noStrike" dirty="0">
                        <a:solidFill>
                          <a:schemeClr val="bg2">
                            <a:lumMod val="50000"/>
                          </a:schemeClr>
                        </a:solidFill>
                        <a:effectLst/>
                        <a:latin typeface="Arial"/>
                      </a:endParaRPr>
                    </a:p>
                  </a:txBody>
                  <a:tcPr marL="9525" marR="9525" marT="9525" marB="0"/>
                </a:tc>
                <a:tc>
                  <a:txBody>
                    <a:bodyPr/>
                    <a:lstStyle/>
                    <a:p>
                      <a:pPr algn="ctr" fontAlgn="ctr"/>
                      <a:r>
                        <a:rPr lang="en-GB" sz="1400" u="none" strike="noStrike" dirty="0">
                          <a:solidFill>
                            <a:sysClr val="windowText" lastClr="000000"/>
                          </a:solidFill>
                          <a:effectLst/>
                        </a:rPr>
                        <a:t>Below Level 1</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a:txBody>
                    <a:bodyPr/>
                    <a:lstStyle/>
                    <a:p>
                      <a:pPr algn="ctr" fontAlgn="ctr"/>
                      <a:r>
                        <a:rPr lang="en-GB" sz="1400" u="none" strike="noStrike" dirty="0">
                          <a:solidFill>
                            <a:sysClr val="windowText" lastClr="000000"/>
                          </a:solidFill>
                          <a:effectLst/>
                        </a:rPr>
                        <a:t>.</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gridSpan="2">
                  <a:txBody>
                    <a:bodyPr/>
                    <a:lstStyle/>
                    <a:p>
                      <a:pPr algn="ctr" fontAlgn="ctr"/>
                      <a:r>
                        <a:rPr lang="en-GB" sz="1400" u="none" strike="noStrike" dirty="0">
                          <a:solidFill>
                            <a:sysClr val="windowText" lastClr="000000"/>
                          </a:solidFill>
                          <a:effectLst/>
                        </a:rPr>
                        <a:t>.</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c hMerge="1">
                  <a:txBody>
                    <a:bodyPr/>
                    <a:lstStyle/>
                    <a:p>
                      <a:endParaRPr lang="en-GB"/>
                    </a:p>
                  </a:txBody>
                  <a:tcPr/>
                </a:tc>
                <a:tc>
                  <a:txBody>
                    <a:bodyPr/>
                    <a:lstStyle/>
                    <a:p>
                      <a:pPr algn="ctr" fontAlgn="ctr"/>
                      <a:r>
                        <a:rPr lang="en-GB" sz="1400" u="none" strike="noStrike" dirty="0">
                          <a:solidFill>
                            <a:sysClr val="windowText" lastClr="000000"/>
                          </a:solidFill>
                          <a:effectLst/>
                        </a:rPr>
                        <a:t>.</a:t>
                      </a:r>
                      <a:endParaRPr lang="en-GB" sz="1400" b="0" i="0" u="none" strike="noStrike" dirty="0">
                        <a:solidFill>
                          <a:sysClr val="windowText" lastClr="000000"/>
                        </a:solidFill>
                        <a:effectLst/>
                        <a:latin typeface="Arial"/>
                      </a:endParaRPr>
                    </a:p>
                  </a:txBody>
                  <a:tcPr marL="9525" marR="9525" marT="9525" marB="0" anchor="ctr">
                    <a:solidFill>
                      <a:schemeClr val="accent1">
                        <a:lumMod val="20000"/>
                        <a:lumOff val="80000"/>
                      </a:schemeClr>
                    </a:solidFill>
                  </a:tcPr>
                </a:tc>
              </a:tr>
            </a:tbl>
          </a:graphicData>
        </a:graphic>
      </p:graphicFrame>
      <p:sp>
        <p:nvSpPr>
          <p:cNvPr id="2" name="Title 1"/>
          <p:cNvSpPr>
            <a:spLocks noGrp="1"/>
          </p:cNvSpPr>
          <p:nvPr>
            <p:ph type="title"/>
          </p:nvPr>
        </p:nvSpPr>
        <p:spPr/>
        <p:txBody>
          <a:bodyPr/>
          <a:lstStyle/>
          <a:p>
            <a:r>
              <a:rPr lang="en-US" sz="2800" b="1" dirty="0">
                <a:solidFill>
                  <a:srgbClr val="000000"/>
                </a:solidFill>
                <a:latin typeface="Georgia"/>
                <a:ea typeface="+mn-ea"/>
                <a:cs typeface="+mn-cs"/>
              </a:rPr>
              <a:t>Proficiency levels in mathematics, reading and science</a:t>
            </a:r>
            <a:endParaRPr lang="en-GB" sz="2800" b="1" dirty="0">
              <a:solidFill>
                <a:srgbClr val="000000"/>
              </a:solidFill>
              <a:latin typeface="Georgia"/>
              <a:ea typeface="+mn-ea"/>
              <a:cs typeface="+mn-cs"/>
            </a:endParaRPr>
          </a:p>
        </p:txBody>
      </p:sp>
      <p:sp>
        <p:nvSpPr>
          <p:cNvPr id="5" name="Rounded Rectangular Callout 4"/>
          <p:cNvSpPr/>
          <p:nvPr/>
        </p:nvSpPr>
        <p:spPr>
          <a:xfrm>
            <a:off x="2483768" y="4725144"/>
            <a:ext cx="3371932" cy="972688"/>
          </a:xfrm>
          <a:prstGeom prst="wedgeRoundRectCallout">
            <a:avLst>
              <a:gd name="adj1" fmla="val 20543"/>
              <a:gd name="adj2" fmla="val -72212"/>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solidFill>
                  <a:schemeClr val="bg2">
                    <a:lumMod val="10000"/>
                  </a:schemeClr>
                </a:solidFill>
              </a:rPr>
              <a:t>Low-performing</a:t>
            </a:r>
            <a:r>
              <a:rPr lang="fr-FR" sz="1600" dirty="0" smtClean="0">
                <a:solidFill>
                  <a:schemeClr val="bg2">
                    <a:lumMod val="10000"/>
                  </a:schemeClr>
                </a:solidFill>
              </a:rPr>
              <a:t> </a:t>
            </a:r>
            <a:r>
              <a:rPr lang="fr-FR" sz="1600" dirty="0" err="1" smtClean="0">
                <a:solidFill>
                  <a:schemeClr val="bg2">
                    <a:lumMod val="10000"/>
                  </a:schemeClr>
                </a:solidFill>
              </a:rPr>
              <a:t>students</a:t>
            </a:r>
            <a:r>
              <a:rPr lang="fr-FR" sz="1600" dirty="0" smtClean="0">
                <a:solidFill>
                  <a:schemeClr val="bg2">
                    <a:lumMod val="10000"/>
                  </a:schemeClr>
                </a:solidFill>
              </a:rPr>
              <a:t> in </a:t>
            </a:r>
            <a:r>
              <a:rPr lang="fr-FR" sz="1600" b="1" dirty="0" err="1" smtClean="0">
                <a:solidFill>
                  <a:schemeClr val="bg2">
                    <a:lumMod val="10000"/>
                  </a:schemeClr>
                </a:solidFill>
              </a:rPr>
              <a:t>mathematics</a:t>
            </a:r>
            <a:r>
              <a:rPr lang="fr-FR" sz="1600" dirty="0" smtClean="0">
                <a:solidFill>
                  <a:schemeClr val="bg2">
                    <a:lumMod val="10000"/>
                  </a:schemeClr>
                </a:solidFill>
              </a:rPr>
              <a:t> are </a:t>
            </a:r>
            <a:r>
              <a:rPr lang="fr-FR" sz="1600" dirty="0" err="1" smtClean="0">
                <a:solidFill>
                  <a:schemeClr val="bg2">
                    <a:lumMod val="10000"/>
                  </a:schemeClr>
                </a:solidFill>
              </a:rPr>
              <a:t>those</a:t>
            </a:r>
            <a:r>
              <a:rPr lang="fr-FR" sz="1600" dirty="0" smtClean="0">
                <a:solidFill>
                  <a:schemeClr val="bg2">
                    <a:lumMod val="10000"/>
                  </a:schemeClr>
                </a:solidFill>
              </a:rPr>
              <a:t> </a:t>
            </a:r>
            <a:r>
              <a:rPr lang="fr-FR" sz="1600" dirty="0" err="1" smtClean="0">
                <a:solidFill>
                  <a:schemeClr val="bg2">
                    <a:lumMod val="10000"/>
                  </a:schemeClr>
                </a:solidFill>
              </a:rPr>
              <a:t>who</a:t>
            </a:r>
            <a:r>
              <a:rPr lang="fr-FR" sz="1600" dirty="0" smtClean="0">
                <a:solidFill>
                  <a:schemeClr val="bg2">
                    <a:lumMod val="10000"/>
                  </a:schemeClr>
                </a:solidFill>
              </a:rPr>
              <a:t> score </a:t>
            </a:r>
            <a:r>
              <a:rPr lang="fr-FR" sz="1600" b="1" dirty="0" err="1" smtClean="0">
                <a:solidFill>
                  <a:schemeClr val="bg2">
                    <a:lumMod val="10000"/>
                  </a:schemeClr>
                </a:solidFill>
              </a:rPr>
              <a:t>below</a:t>
            </a:r>
            <a:r>
              <a:rPr lang="fr-FR" sz="1600" b="1" dirty="0" smtClean="0">
                <a:solidFill>
                  <a:schemeClr val="bg2">
                    <a:lumMod val="10000"/>
                  </a:schemeClr>
                </a:solidFill>
              </a:rPr>
              <a:t> 420 points</a:t>
            </a:r>
            <a:endParaRPr lang="en-GB" sz="1600" b="1" dirty="0">
              <a:solidFill>
                <a:schemeClr val="bg2">
                  <a:lumMod val="10000"/>
                </a:schemeClr>
              </a:solidFill>
            </a:endParaRPr>
          </a:p>
        </p:txBody>
      </p:sp>
      <p:sp>
        <p:nvSpPr>
          <p:cNvPr id="6" name="Rounded Rectangular Callout 5"/>
          <p:cNvSpPr/>
          <p:nvPr/>
        </p:nvSpPr>
        <p:spPr>
          <a:xfrm>
            <a:off x="4116579" y="4725144"/>
            <a:ext cx="3240360" cy="972688"/>
          </a:xfrm>
          <a:prstGeom prst="wedgeRoundRectCallout">
            <a:avLst>
              <a:gd name="adj1" fmla="val 20186"/>
              <a:gd name="adj2" fmla="val -73181"/>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solidFill>
                  <a:schemeClr val="bg2">
                    <a:lumMod val="10000"/>
                  </a:schemeClr>
                </a:solidFill>
              </a:rPr>
              <a:t>Low-performing</a:t>
            </a:r>
            <a:r>
              <a:rPr lang="fr-FR" sz="1600" dirty="0" smtClean="0">
                <a:solidFill>
                  <a:schemeClr val="bg2">
                    <a:lumMod val="10000"/>
                  </a:schemeClr>
                </a:solidFill>
              </a:rPr>
              <a:t> </a:t>
            </a:r>
            <a:r>
              <a:rPr lang="fr-FR" sz="1600" dirty="0" err="1" smtClean="0">
                <a:solidFill>
                  <a:schemeClr val="bg2">
                    <a:lumMod val="10000"/>
                  </a:schemeClr>
                </a:solidFill>
              </a:rPr>
              <a:t>students</a:t>
            </a:r>
            <a:r>
              <a:rPr lang="fr-FR" sz="1600" dirty="0" smtClean="0">
                <a:solidFill>
                  <a:schemeClr val="bg2">
                    <a:lumMod val="10000"/>
                  </a:schemeClr>
                </a:solidFill>
              </a:rPr>
              <a:t> in </a:t>
            </a:r>
            <a:r>
              <a:rPr lang="fr-FR" sz="1600" b="1" dirty="0" err="1" smtClean="0">
                <a:solidFill>
                  <a:schemeClr val="bg2">
                    <a:lumMod val="10000"/>
                  </a:schemeClr>
                </a:solidFill>
              </a:rPr>
              <a:t>reading</a:t>
            </a:r>
            <a:r>
              <a:rPr lang="fr-FR" sz="1600" dirty="0" smtClean="0">
                <a:solidFill>
                  <a:schemeClr val="bg2">
                    <a:lumMod val="10000"/>
                  </a:schemeClr>
                </a:solidFill>
              </a:rPr>
              <a:t> are </a:t>
            </a:r>
            <a:r>
              <a:rPr lang="fr-FR" sz="1600" dirty="0" err="1" smtClean="0">
                <a:solidFill>
                  <a:schemeClr val="bg2">
                    <a:lumMod val="10000"/>
                  </a:schemeClr>
                </a:solidFill>
              </a:rPr>
              <a:t>those</a:t>
            </a:r>
            <a:r>
              <a:rPr lang="fr-FR" sz="1600" dirty="0" smtClean="0">
                <a:solidFill>
                  <a:schemeClr val="bg2">
                    <a:lumMod val="10000"/>
                  </a:schemeClr>
                </a:solidFill>
              </a:rPr>
              <a:t> </a:t>
            </a:r>
            <a:r>
              <a:rPr lang="fr-FR" sz="1600" dirty="0" err="1" smtClean="0">
                <a:solidFill>
                  <a:schemeClr val="bg2">
                    <a:lumMod val="10000"/>
                  </a:schemeClr>
                </a:solidFill>
              </a:rPr>
              <a:t>who</a:t>
            </a:r>
            <a:r>
              <a:rPr lang="fr-FR" sz="1600" dirty="0" smtClean="0">
                <a:solidFill>
                  <a:schemeClr val="bg2">
                    <a:lumMod val="10000"/>
                  </a:schemeClr>
                </a:solidFill>
              </a:rPr>
              <a:t> score </a:t>
            </a:r>
            <a:r>
              <a:rPr lang="fr-FR" sz="1600" b="1" dirty="0" err="1" smtClean="0">
                <a:solidFill>
                  <a:schemeClr val="bg2">
                    <a:lumMod val="10000"/>
                  </a:schemeClr>
                </a:solidFill>
              </a:rPr>
              <a:t>below</a:t>
            </a:r>
            <a:r>
              <a:rPr lang="fr-FR" sz="1600" b="1" dirty="0" smtClean="0">
                <a:solidFill>
                  <a:schemeClr val="bg2">
                    <a:lumMod val="10000"/>
                  </a:schemeClr>
                </a:solidFill>
              </a:rPr>
              <a:t> 407 points</a:t>
            </a:r>
            <a:r>
              <a:rPr lang="fr-FR" sz="1600" dirty="0" smtClean="0">
                <a:solidFill>
                  <a:schemeClr val="bg2">
                    <a:lumMod val="10000"/>
                  </a:schemeClr>
                </a:solidFill>
              </a:rPr>
              <a:t> </a:t>
            </a:r>
            <a:endParaRPr lang="en-GB" sz="1600" dirty="0">
              <a:solidFill>
                <a:schemeClr val="bg2">
                  <a:lumMod val="10000"/>
                </a:schemeClr>
              </a:solidFill>
            </a:endParaRPr>
          </a:p>
        </p:txBody>
      </p:sp>
      <p:sp>
        <p:nvSpPr>
          <p:cNvPr id="7" name="Rounded Rectangular Callout 6"/>
          <p:cNvSpPr/>
          <p:nvPr/>
        </p:nvSpPr>
        <p:spPr>
          <a:xfrm>
            <a:off x="5446622" y="4737735"/>
            <a:ext cx="3240360" cy="972688"/>
          </a:xfrm>
          <a:prstGeom prst="wedgeRoundRectCallout">
            <a:avLst>
              <a:gd name="adj1" fmla="val 23095"/>
              <a:gd name="adj2" fmla="val -75119"/>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solidFill>
                  <a:schemeClr val="bg2">
                    <a:lumMod val="10000"/>
                  </a:schemeClr>
                </a:solidFill>
              </a:rPr>
              <a:t>Low-performing</a:t>
            </a:r>
            <a:r>
              <a:rPr lang="fr-FR" sz="1600" dirty="0" smtClean="0">
                <a:solidFill>
                  <a:schemeClr val="bg2">
                    <a:lumMod val="10000"/>
                  </a:schemeClr>
                </a:solidFill>
              </a:rPr>
              <a:t> </a:t>
            </a:r>
            <a:r>
              <a:rPr lang="fr-FR" sz="1600" dirty="0" err="1" smtClean="0">
                <a:solidFill>
                  <a:schemeClr val="bg2">
                    <a:lumMod val="10000"/>
                  </a:schemeClr>
                </a:solidFill>
              </a:rPr>
              <a:t>students</a:t>
            </a:r>
            <a:r>
              <a:rPr lang="fr-FR" sz="1600" dirty="0" smtClean="0">
                <a:solidFill>
                  <a:schemeClr val="bg2">
                    <a:lumMod val="10000"/>
                  </a:schemeClr>
                </a:solidFill>
              </a:rPr>
              <a:t> in </a:t>
            </a:r>
            <a:r>
              <a:rPr lang="fr-FR" sz="1600" b="1" dirty="0" smtClean="0">
                <a:solidFill>
                  <a:schemeClr val="bg2">
                    <a:lumMod val="10000"/>
                  </a:schemeClr>
                </a:solidFill>
              </a:rPr>
              <a:t>science</a:t>
            </a:r>
            <a:r>
              <a:rPr lang="fr-FR" sz="1600" dirty="0" smtClean="0">
                <a:solidFill>
                  <a:schemeClr val="bg2">
                    <a:lumMod val="10000"/>
                  </a:schemeClr>
                </a:solidFill>
              </a:rPr>
              <a:t> are </a:t>
            </a:r>
            <a:r>
              <a:rPr lang="fr-FR" sz="1600" dirty="0" err="1" smtClean="0">
                <a:solidFill>
                  <a:schemeClr val="bg2">
                    <a:lumMod val="10000"/>
                  </a:schemeClr>
                </a:solidFill>
              </a:rPr>
              <a:t>those</a:t>
            </a:r>
            <a:r>
              <a:rPr lang="fr-FR" sz="1600" dirty="0" smtClean="0">
                <a:solidFill>
                  <a:schemeClr val="bg2">
                    <a:lumMod val="10000"/>
                  </a:schemeClr>
                </a:solidFill>
              </a:rPr>
              <a:t> </a:t>
            </a:r>
            <a:r>
              <a:rPr lang="fr-FR" sz="1600" dirty="0" err="1" smtClean="0">
                <a:solidFill>
                  <a:schemeClr val="bg2">
                    <a:lumMod val="10000"/>
                  </a:schemeClr>
                </a:solidFill>
              </a:rPr>
              <a:t>who</a:t>
            </a:r>
            <a:r>
              <a:rPr lang="fr-FR" sz="1600" dirty="0" smtClean="0">
                <a:solidFill>
                  <a:schemeClr val="bg2">
                    <a:lumMod val="10000"/>
                  </a:schemeClr>
                </a:solidFill>
              </a:rPr>
              <a:t> score </a:t>
            </a:r>
            <a:r>
              <a:rPr lang="fr-FR" sz="1600" b="1" dirty="0" err="1" smtClean="0">
                <a:solidFill>
                  <a:schemeClr val="bg2">
                    <a:lumMod val="10000"/>
                  </a:schemeClr>
                </a:solidFill>
              </a:rPr>
              <a:t>below</a:t>
            </a:r>
            <a:r>
              <a:rPr lang="fr-FR" sz="1600" b="1" dirty="0" smtClean="0">
                <a:solidFill>
                  <a:schemeClr val="bg2">
                    <a:lumMod val="10000"/>
                  </a:schemeClr>
                </a:solidFill>
              </a:rPr>
              <a:t> 410 points</a:t>
            </a:r>
            <a:r>
              <a:rPr lang="fr-FR" sz="1600" dirty="0" smtClean="0">
                <a:solidFill>
                  <a:schemeClr val="bg2">
                    <a:lumMod val="10000"/>
                  </a:schemeClr>
                </a:solidFill>
              </a:rPr>
              <a:t> </a:t>
            </a:r>
            <a:endParaRPr lang="en-GB" sz="1600" dirty="0">
              <a:solidFill>
                <a:schemeClr val="bg2">
                  <a:lumMod val="10000"/>
                </a:schemeClr>
              </a:solidFill>
            </a:endParaRPr>
          </a:p>
        </p:txBody>
      </p:sp>
    </p:spTree>
    <p:extLst>
      <p:ext uri="{BB962C8B-B14F-4D97-AF65-F5344CB8AC3E}">
        <p14:creationId xmlns:p14="http://schemas.microsoft.com/office/powerpoint/2010/main" val="31321594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53" presetClass="entr" presetSubtype="16" fill="hold" grpId="1"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53" presetClass="entr" presetSubtype="16" fill="hold" grpId="1"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453656"/>
            <a:ext cx="6624000" cy="1990288"/>
          </a:xfrm>
        </p:spPr>
        <p:txBody>
          <a:bodyPr/>
          <a:lstStyle/>
          <a:p>
            <a:r>
              <a:rPr lang="en-US" sz="4400" b="1" dirty="0" smtClean="0"/>
              <a:t>L</a:t>
            </a:r>
            <a:r>
              <a:rPr lang="en-US" b="1" dirty="0" smtClean="0"/>
              <a:t>ow </a:t>
            </a:r>
            <a:r>
              <a:rPr lang="en-US" sz="4400" b="1" dirty="0" smtClean="0"/>
              <a:t>p</a:t>
            </a:r>
            <a:r>
              <a:rPr lang="en-US" b="1" dirty="0" smtClean="0"/>
              <a:t>erformance </a:t>
            </a:r>
            <a:br>
              <a:rPr lang="en-US" b="1" dirty="0" smtClean="0"/>
            </a:br>
            <a:r>
              <a:rPr lang="en-US" b="1" dirty="0" smtClean="0"/>
              <a:t>at </a:t>
            </a:r>
            <a:r>
              <a:rPr lang="en-US" sz="4400" b="1" dirty="0"/>
              <a:t>a</a:t>
            </a:r>
            <a:r>
              <a:rPr lang="en-US" b="1" dirty="0"/>
              <a:t>ge </a:t>
            </a:r>
            <a:r>
              <a:rPr lang="en-US" b="1" dirty="0" smtClean="0"/>
              <a:t>15 </a:t>
            </a:r>
            <a:r>
              <a:rPr lang="en-US" b="1" dirty="0"/>
              <a:t/>
            </a:r>
            <a:br>
              <a:rPr lang="en-US" b="1" dirty="0"/>
            </a:br>
            <a:r>
              <a:rPr lang="en-US" b="1" dirty="0"/>
              <a:t/>
            </a:r>
            <a:br>
              <a:rPr lang="en-US" b="1" dirty="0"/>
            </a:br>
            <a:r>
              <a:rPr lang="en-US" sz="3200" b="1" dirty="0"/>
              <a:t>Why It </a:t>
            </a:r>
            <a:r>
              <a:rPr lang="en-US" sz="3200" b="1" dirty="0" smtClean="0"/>
              <a:t>Matters</a:t>
            </a:r>
            <a:endParaRPr lang="en-GB" b="1" dirty="0"/>
          </a:p>
        </p:txBody>
      </p:sp>
    </p:spTree>
    <p:extLst>
      <p:ext uri="{BB962C8B-B14F-4D97-AF65-F5344CB8AC3E}">
        <p14:creationId xmlns:p14="http://schemas.microsoft.com/office/powerpoint/2010/main" val="2689250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OECD_English_white</Template>
  <TotalTime>6577</TotalTime>
  <Words>4485</Words>
  <Application>Microsoft Office PowerPoint</Application>
  <PresentationFormat>On-screen Show (4:3)</PresentationFormat>
  <Paragraphs>1067</Paragraphs>
  <Slides>72</Slides>
  <Notes>42</Notes>
  <HiddenSlides>26</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OECD_English_white</vt:lpstr>
      <vt:lpstr>Office Theme</vt:lpstr>
      <vt:lpstr>Low-Performing Students WHY THEY FALL BEHIND AND  HOW TO HELP THEM SUCCEED</vt:lpstr>
      <vt:lpstr>“LOW-PERFORMING” STUDENTS:  What do we mean?</vt:lpstr>
      <vt:lpstr>Low performers: Definitions in PISA</vt:lpstr>
      <vt:lpstr>PowerPoint Presentation</vt:lpstr>
      <vt:lpstr>PowerPoint Presentation</vt:lpstr>
      <vt:lpstr>PowerPoint Presentation</vt:lpstr>
      <vt:lpstr>PowerPoint Presentation</vt:lpstr>
      <vt:lpstr>Proficiency levels in mathematics, reading and science</vt:lpstr>
      <vt:lpstr>Low performance  at age 15   Why It Matters</vt:lpstr>
      <vt:lpstr>Consequences for low performers</vt:lpstr>
      <vt:lpstr>Consequences for education systems</vt:lpstr>
      <vt:lpstr>Low performance compromises equality in educational opportunity</vt:lpstr>
      <vt:lpstr>The economic value of eliminating low performance</vt:lpstr>
      <vt:lpstr>The economic value of eliminating low performance</vt:lpstr>
      <vt:lpstr>Inclusive growth</vt:lpstr>
      <vt:lpstr>LOW-PERFORMING STUDENTS:   HOW MANY ARE THERE?</vt:lpstr>
      <vt:lpstr>All countries participating in PISA have a sizable share of low performers</vt:lpstr>
      <vt:lpstr>All countries participating in PISA have a sizable share of low performers</vt:lpstr>
      <vt:lpstr>All countries participating in PISA have a sizable share of low performers</vt:lpstr>
      <vt:lpstr>Overlap of low performance  across subjects (OECD average)</vt:lpstr>
      <vt:lpstr>What this means in absolute terms, across OECD countries</vt:lpstr>
      <vt:lpstr>What this means in absolute terms, across all countries and economies</vt:lpstr>
      <vt:lpstr>Uneven progress in reducing low performance in mathematics</vt:lpstr>
      <vt:lpstr>Diversity of cases shows that reducing low performance is possible anywhere</vt:lpstr>
      <vt:lpstr>What are the main risk factors of low performance at age 15?</vt:lpstr>
      <vt:lpstr>Students’ background  AND   LOW PERFORMANCE</vt:lpstr>
      <vt:lpstr>Socio-economic status</vt:lpstr>
      <vt:lpstr>Gender (OECD average)</vt:lpstr>
      <vt:lpstr>Immigrant background</vt:lpstr>
      <vt:lpstr>Family structure</vt:lpstr>
      <vt:lpstr>Geographic location</vt:lpstr>
      <vt:lpstr>Students’ progress  through education  AND   LOW PERFORMANCE</vt:lpstr>
      <vt:lpstr>Pre-primary education</vt:lpstr>
      <vt:lpstr>Grade repetition</vt:lpstr>
      <vt:lpstr>Program orientation</vt:lpstr>
      <vt:lpstr>The risk of low performance is cumulative and multidimensional</vt:lpstr>
      <vt:lpstr>STUDENTS’ ATTITUDES AND BEHAVIORS  AND   LOW PERFORMANCE</vt:lpstr>
      <vt:lpstr>Missing learning opportunities and low performance</vt:lpstr>
      <vt:lpstr>Missing learning opportunities is associated with low performance in mathematics</vt:lpstr>
      <vt:lpstr>More hours spent doing homework is associated with a lower risk of low performance, at least up to a point</vt:lpstr>
      <vt:lpstr>Low performers say they are less perseverant</vt:lpstr>
      <vt:lpstr>Participation in mathematics-related activities and low performance</vt:lpstr>
      <vt:lpstr>Low performers in mathematics perceive their effort to be unproductive</vt:lpstr>
      <vt:lpstr>Doing extracurricular activities in mathematics is associated with  greater mathematics interest</vt:lpstr>
      <vt:lpstr>What matters for students’ attitudes towards school and learning is their performance, not their socio-economic status</vt:lpstr>
      <vt:lpstr>Low performers' attitudes towards school and learning, by school subject</vt:lpstr>
      <vt:lpstr>SCHOOLS  AND   LOW PERFORMANCE</vt:lpstr>
      <vt:lpstr>Socio-economic profile of schools</vt:lpstr>
      <vt:lpstr>Socio-economic inclusion in schools</vt:lpstr>
      <vt:lpstr>Socio-economic inclusion in schools</vt:lpstr>
      <vt:lpstr>Teachers’ expectations</vt:lpstr>
      <vt:lpstr>Ability grouping for math classes</vt:lpstr>
      <vt:lpstr>Teachers’ support</vt:lpstr>
      <vt:lpstr>Teachers’ morale</vt:lpstr>
      <vt:lpstr>Teachers’ absenteeism</vt:lpstr>
      <vt:lpstr>Mathematics related extracurricular activities</vt:lpstr>
      <vt:lpstr>Parental pressure for high achievement and low performance</vt:lpstr>
      <vt:lpstr>Quality of educational resources at school</vt:lpstr>
      <vt:lpstr>School resources: infrastructure, teachers, materials, class size</vt:lpstr>
      <vt:lpstr>School resources by country’s resources level </vt:lpstr>
      <vt:lpstr>School resources: low and top performers</vt:lpstr>
      <vt:lpstr>Equity in resources across schools</vt:lpstr>
      <vt:lpstr>School autonomy</vt:lpstr>
      <vt:lpstr>School type: Private government-independent</vt:lpstr>
      <vt:lpstr>School type: Private government-dependent</vt:lpstr>
      <vt:lpstr>School type</vt:lpstr>
      <vt:lpstr>School system structure (1)</vt:lpstr>
      <vt:lpstr>School system structure (2)</vt:lpstr>
      <vt:lpstr>A policy framework   for tackling student   low performance</vt:lpstr>
      <vt:lpstr>Summary:  Risk Factors of Low Performance</vt:lpstr>
      <vt:lpstr>Summary:  Risk Factors of Low Performance</vt:lpstr>
      <vt:lpstr>For more information: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RECH Giannina</dc:creator>
  <cp:lastModifiedBy>MAGNUSSON Eric</cp:lastModifiedBy>
  <cp:revision>511</cp:revision>
  <dcterms:created xsi:type="dcterms:W3CDTF">2014-01-20T09:03:16Z</dcterms:created>
  <dcterms:modified xsi:type="dcterms:W3CDTF">2016-02-10T05:58:06Z</dcterms:modified>
</cp:coreProperties>
</file>